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16" r:id="rId2"/>
    <p:sldMasterId id="2147483756" r:id="rId3"/>
    <p:sldMasterId id="2147483776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8" r:id="rId6"/>
    <p:sldId id="293" r:id="rId7"/>
    <p:sldId id="294" r:id="rId8"/>
    <p:sldId id="271" r:id="rId9"/>
    <p:sldId id="273" r:id="rId10"/>
    <p:sldId id="308" r:id="rId11"/>
    <p:sldId id="309" r:id="rId12"/>
    <p:sldId id="313" r:id="rId13"/>
    <p:sldId id="289" r:id="rId14"/>
    <p:sldId id="29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  <a:srgbClr val="014067"/>
    <a:srgbClr val="EAB200"/>
    <a:srgbClr val="E5979D"/>
    <a:srgbClr val="B3DFB8"/>
    <a:srgbClr val="5C637A"/>
    <a:srgbClr val="656D85"/>
    <a:srgbClr val="677883"/>
    <a:srgbClr val="7D8E99"/>
    <a:srgbClr val="88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74" autoAdjust="0"/>
  </p:normalViewPr>
  <p:slideViewPr>
    <p:cSldViewPr snapToGrid="0" showGuides="1">
      <p:cViewPr>
        <p:scale>
          <a:sx n="122" d="100"/>
          <a:sy n="122" d="100"/>
        </p:scale>
        <p:origin x="-114" y="-72"/>
      </p:cViewPr>
      <p:guideLst>
        <p:guide orient="horz" pos="2160"/>
        <p:guide pos="3840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1"/>
            <c:bubble3D val="0"/>
            <c:explosion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0-96B5-45B8-9C75-06BEBB772FB5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ВЫСШЕЕ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64.3</c:v>
                </c:pt>
                <c:pt idx="1">
                  <c:v>35.700000000000003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B5-45B8-9C75-06BEBB772FB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8"/>
            <c:extLst xmlns:c16r2="http://schemas.microsoft.com/office/drawing/2015/06/chart">
              <c:ext xmlns:c16="http://schemas.microsoft.com/office/drawing/2014/chart" uri="{C3380CC4-5D6E-409C-BE32-E72D297353CC}">
                <c16:uniqueId val="{00000000-2254-4ADE-A472-0695DEBBF2B8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ВЫСШЕЕ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54-4ADE-A472-0695DEBBF2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25"/>
            <c:extLst xmlns:c16r2="http://schemas.microsoft.com/office/drawing/2015/06/chart">
              <c:ext xmlns:c16="http://schemas.microsoft.com/office/drawing/2014/chart" uri="{C3380CC4-5D6E-409C-BE32-E72D297353CC}">
                <c16:uniqueId val="{00000000-51CD-4BBB-A693-9AF96EB79CDB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ВЫСШЕЕ ОБРАЗОВАНИЕ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95.1</c:v>
                </c:pt>
                <c:pt idx="1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CD-4BBB-A693-9AF96EB79CD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33DA82-3F88-44B8-BD04-AA40EEE84FBF}" type="datetime1">
              <a:rPr lang="ru-RU" smtClean="0"/>
              <a:t>21.05.2023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90D7-6006-41CE-9478-6ADEF6469083}" type="datetime1">
              <a:rPr lang="ru-RU" smtClean="0"/>
              <a:pPr/>
              <a:t>21.05.2023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3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fld id="{79230CFA-805A-4FD3-B3A0-DAAA5993DA1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5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45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412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65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7920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00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7335751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35519955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41614687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807352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891944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089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953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95486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809811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18896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xmlns="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583600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913297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602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220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26115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135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955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003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20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405973002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1742137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16681219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Рисунок 31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0844900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769270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981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8364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13051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59581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05507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xmlns="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91472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53186326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195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10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2382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9830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xmlns="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5196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xmlns="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960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xmlns="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253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xmlns="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xmlns="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xmlns="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26285316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xmlns="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xmlns="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xmlns="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>
            <a:extLst>
              <a:ext uri="{FF2B5EF4-FFF2-40B4-BE49-F238E27FC236}">
                <a16:creationId xmlns:a16="http://schemas.microsoft.com/office/drawing/2014/main" xmlns="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33195048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6624836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Рисунок 31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8255472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746387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50651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xmlns="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xmlns="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>
            <a:extLst>
              <a:ext uri="{FF2B5EF4-FFF2-40B4-BE49-F238E27FC236}">
                <a16:creationId xmlns:a16="http://schemas.microsoft.com/office/drawing/2014/main" xmlns="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>
            <a:extLst>
              <a:ext uri="{FF2B5EF4-FFF2-40B4-BE49-F238E27FC236}">
                <a16:creationId xmlns:a16="http://schemas.microsoft.com/office/drawing/2014/main" xmlns="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xmlns="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364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346386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xmlns="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xmlns="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xmlns="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xmlns="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xmlns="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xmlns="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67518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xmlns="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xmlns="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14067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xmlns="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xmlns="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xmlns="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xmlns="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39733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xmlns="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943601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xmlns="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3242455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xmlns="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xmlns="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xmlns="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xmlns="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5563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xmlns="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>
                <a:solidFill>
                  <a:srgbClr val="00194C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xmlns="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F3F3F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xmlns="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xmlns="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288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4875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xmlns="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xmlns="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689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xmlns="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xmlns="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xmlns="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xmlns="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Форма 4157">
            <a:extLst>
              <a:ext uri="{FF2B5EF4-FFF2-40B4-BE49-F238E27FC236}">
                <a16:creationId xmlns:a16="http://schemas.microsoft.com/office/drawing/2014/main" xmlns="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5" name="Форма 4186">
            <a:extLst>
              <a:ext uri="{FF2B5EF4-FFF2-40B4-BE49-F238E27FC236}">
                <a16:creationId xmlns:a16="http://schemas.microsoft.com/office/drawing/2014/main" xmlns="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9" name="Форма 4379">
            <a:extLst>
              <a:ext uri="{FF2B5EF4-FFF2-40B4-BE49-F238E27FC236}">
                <a16:creationId xmlns:a16="http://schemas.microsoft.com/office/drawing/2014/main" xmlns="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0" name="Форма 4487">
            <a:extLst>
              <a:ext uri="{FF2B5EF4-FFF2-40B4-BE49-F238E27FC236}">
                <a16:creationId xmlns:a16="http://schemas.microsoft.com/office/drawing/2014/main" xmlns="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xmlns="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xmlns="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xmlns="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9940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20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ru-RU">
                <a:solidFill>
                  <a:srgbClr val="A5A5A5"/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‹#›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0097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image" Target="../media/image31.jp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2.png"/><Relationship Id="rId2" Type="http://schemas.openxmlformats.org/officeDocument/2006/relationships/image" Target="../media/image30.jpeg"/><Relationship Id="rId16" Type="http://schemas.openxmlformats.org/officeDocument/2006/relationships/image" Target="../media/image44.jp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5" Type="http://schemas.openxmlformats.org/officeDocument/2006/relationships/image" Target="../media/image43.png"/><Relationship Id="rId10" Type="http://schemas.openxmlformats.org/officeDocument/2006/relationships/image" Target="../media/image38.jp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7.jpg"/><Relationship Id="rId1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353"/>
          <a:stretch/>
        </p:blipFill>
        <p:spPr>
          <a:xfrm>
            <a:off x="1674307" y="860399"/>
            <a:ext cx="4423788" cy="5137200"/>
          </a:xfrm>
        </p:spPr>
      </p:pic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xmlns="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5053" y="2625056"/>
            <a:ext cx="5916947" cy="1616252"/>
          </a:xfrm>
        </p:spPr>
        <p:txBody>
          <a:bodyPr rtlCol="0">
            <a:normAutofit fontScale="90000"/>
          </a:bodyPr>
          <a:lstStyle/>
          <a:p>
            <a:r>
              <a:rPr lang="en-US" sz="490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Oryol region</a:t>
            </a:r>
            <a:r>
              <a:rPr lang="ru-RU" sz="490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ru-RU" sz="490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Opportunities for doing business</a:t>
            </a:r>
            <a:endParaRPr lang="ru-RU" sz="40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63" y="2399931"/>
            <a:ext cx="136387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Равнобедренный треугольник 22"/>
          <p:cNvSpPr/>
          <p:nvPr/>
        </p:nvSpPr>
        <p:spPr>
          <a:xfrm rot="5400000">
            <a:off x="-1224378" y="1285166"/>
            <a:ext cx="6789770" cy="4355900"/>
          </a:xfrm>
          <a:prstGeom prst="triangle">
            <a:avLst>
              <a:gd name="adj" fmla="val 68681"/>
            </a:avLst>
          </a:prstGeom>
          <a:solidFill>
            <a:schemeClr val="bg2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10</a:t>
            </a:fld>
            <a:endParaRPr lang="ru-RU">
              <a:solidFill>
                <a:srgbClr val="A5A5A5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314" y="1456852"/>
            <a:ext cx="1800000" cy="3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 b="12809"/>
          <a:stretch/>
        </p:blipFill>
        <p:spPr>
          <a:xfrm>
            <a:off x="9476159" y="3976029"/>
            <a:ext cx="1800000" cy="684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9" y="2550756"/>
            <a:ext cx="938609" cy="938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6" y="2655973"/>
            <a:ext cx="2176330" cy="6245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71" y="1456852"/>
            <a:ext cx="1800000" cy="380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0676" y="1374357"/>
            <a:ext cx="1800000" cy="5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8" cstate="print"/>
          <a:srcRect l="-1756" t="26821" r="-3123" b="25250"/>
          <a:stretch/>
        </p:blipFill>
        <p:spPr bwMode="auto">
          <a:xfrm>
            <a:off x="4807974" y="1484666"/>
            <a:ext cx="1887794" cy="45228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71" y="2203785"/>
            <a:ext cx="1800000" cy="1125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3" b="11820"/>
          <a:stretch/>
        </p:blipFill>
        <p:spPr>
          <a:xfrm>
            <a:off x="7239440" y="2510366"/>
            <a:ext cx="1800000" cy="8640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0" b="29841"/>
          <a:stretch/>
        </p:blipFill>
        <p:spPr>
          <a:xfrm>
            <a:off x="4967681" y="4046351"/>
            <a:ext cx="1800000" cy="6350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4" y="4202902"/>
            <a:ext cx="1800000" cy="478481"/>
          </a:xfrm>
          <a:prstGeom prst="rect">
            <a:avLst/>
          </a:prstGeom>
        </p:spPr>
      </p:pic>
      <p:sp>
        <p:nvSpPr>
          <p:cNvPr id="18" name="Заголовок 4"/>
          <p:cNvSpPr txBox="1">
            <a:spLocks/>
          </p:cNvSpPr>
          <p:nvPr/>
        </p:nvSpPr>
        <p:spPr>
          <a:xfrm>
            <a:off x="60648" y="68231"/>
            <a:ext cx="7342622" cy="76636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Our partners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74" y="3842988"/>
            <a:ext cx="1524132" cy="9266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84" y="5559317"/>
            <a:ext cx="2973600" cy="72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9" y="5559317"/>
            <a:ext cx="1620000" cy="9092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83" y="5340418"/>
            <a:ext cx="1623051" cy="10159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97" y="36027"/>
            <a:ext cx="818326" cy="108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F5852D5-3AC2-4677-9E1D-5F0E84DEA7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1679" y="1152272"/>
            <a:ext cx="1800000" cy="12715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D2EEAE5-5CEF-4A5D-9D3F-699FE8E089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32415" y="2609292"/>
            <a:ext cx="1910033" cy="101593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6B7662F-4A47-4696-B5A8-06D1786662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08474" y="4149494"/>
            <a:ext cx="1961309" cy="5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5400000">
            <a:off x="-281483" y="1640722"/>
            <a:ext cx="6858000" cy="3576553"/>
          </a:xfrm>
          <a:prstGeom prst="triangle">
            <a:avLst>
              <a:gd name="adj" fmla="val 52149"/>
            </a:avLst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69073" cy="6858000"/>
          </a:xfrm>
          <a:prstGeom prst="rect">
            <a:avLst/>
          </a:prstGeom>
          <a:solidFill>
            <a:srgbClr val="EA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97080"/>
            <a:ext cx="436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194C"/>
                </a:solidFill>
                <a:latin typeface="Segoe UI Semibold" panose="020B0702040204020203" pitchFamily="34" charset="0"/>
              </a:rPr>
              <a:t>INVESTMENT PORTAL </a:t>
            </a:r>
            <a:br>
              <a:rPr lang="en-US" sz="2000" dirty="0">
                <a:solidFill>
                  <a:srgbClr val="00194C"/>
                </a:solidFill>
                <a:latin typeface="Segoe UI Semibold" panose="020B0702040204020203" pitchFamily="34" charset="0"/>
              </a:rPr>
            </a:br>
            <a:r>
              <a:rPr lang="en-US" sz="2000" dirty="0">
                <a:solidFill>
                  <a:srgbClr val="00194C"/>
                </a:solidFill>
                <a:latin typeface="Segoe UI Semibold" panose="020B0702040204020203" pitchFamily="34" charset="0"/>
              </a:rPr>
              <a:t>OF THE ORYOL REGION</a:t>
            </a:r>
            <a:endParaRPr lang="ru-RU" sz="2000" dirty="0">
              <a:solidFill>
                <a:srgbClr val="00194C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3" y="2980747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INVEST-OREL.RU</a:t>
            </a:r>
            <a:endParaRPr lang="ru-RU" sz="2000" dirty="0">
              <a:solidFill>
                <a:srgbClr val="00194C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6515" y="2115247"/>
            <a:ext cx="4363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</a:rPr>
              <a:t>GOVERNMENT </a:t>
            </a:r>
            <a:b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</a:rPr>
            </a:b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Semibold" panose="020B0702040204020203" pitchFamily="34" charset="0"/>
              </a:rPr>
              <a:t>OF THE ORYOL REGION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Segoe UI Semibold" panose="020B07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977" y="3180802"/>
            <a:ext cx="313246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302021,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Oryol, Lenin square,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4917" y="3987817"/>
            <a:ext cx="201574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www.orel-region.ru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9" y="231148"/>
            <a:ext cx="1217434" cy="16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1299" y="160706"/>
            <a:ext cx="8333222" cy="732508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Territorial location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0"/>
          <a:stretch/>
        </p:blipFill>
        <p:spPr>
          <a:xfrm>
            <a:off x="5447289" y="895093"/>
            <a:ext cx="7312761" cy="5456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7" y="1629940"/>
            <a:ext cx="947369" cy="3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3330" y="1595371"/>
            <a:ext cx="203613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main highways</a:t>
            </a:r>
            <a:endParaRPr lang="ru-RU" sz="1600" b="1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25147" y="2081658"/>
            <a:ext cx="0" cy="2556000"/>
          </a:xfrm>
          <a:prstGeom prst="line">
            <a:avLst/>
          </a:prstGeom>
          <a:ln w="28575"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5294" y="2027705"/>
            <a:ext cx="2940549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М-2</a:t>
            </a:r>
            <a:r>
              <a:rPr lang="ru-RU" dirty="0">
                <a:latin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</a:rPr>
            </a:br>
            <a:r>
              <a:rPr lang="en-US" sz="1400" spc="-40" dirty="0">
                <a:latin typeface="Segoe UI Light" panose="020B0502040204020203" pitchFamily="34" charset="0"/>
              </a:rPr>
              <a:t>Moscow</a:t>
            </a:r>
            <a:r>
              <a:rPr lang="ru-RU" sz="1400" spc="-40" dirty="0">
                <a:latin typeface="Segoe UI Light" panose="020B0502040204020203" pitchFamily="34" charset="0"/>
              </a:rPr>
              <a:t> – </a:t>
            </a:r>
            <a:r>
              <a:rPr lang="en-US" sz="1400" spc="-40" dirty="0">
                <a:latin typeface="Segoe UI Light" panose="020B0502040204020203" pitchFamily="34" charset="0"/>
              </a:rPr>
              <a:t>Oryol</a:t>
            </a:r>
            <a:r>
              <a:rPr lang="ru-RU" sz="1400" spc="-40" dirty="0">
                <a:latin typeface="Segoe UI Light" panose="020B0502040204020203" pitchFamily="34" charset="0"/>
              </a:rPr>
              <a:t> – </a:t>
            </a:r>
            <a:r>
              <a:rPr lang="en-US" sz="1400" spc="-40" dirty="0">
                <a:latin typeface="Segoe UI Light" panose="020B0502040204020203" pitchFamily="34" charset="0"/>
              </a:rPr>
              <a:t>Kharkiv</a:t>
            </a:r>
            <a:r>
              <a:rPr lang="ru-RU" sz="1400" spc="-40" dirty="0">
                <a:latin typeface="Segoe UI Light" panose="020B0502040204020203" pitchFamily="34" charset="0"/>
              </a:rPr>
              <a:t> - </a:t>
            </a:r>
            <a:r>
              <a:rPr lang="en-US" sz="1400" spc="-40" dirty="0">
                <a:latin typeface="Segoe UI Light" panose="020B0502040204020203" pitchFamily="34" charset="0"/>
              </a:rPr>
              <a:t>Simferopol</a:t>
            </a:r>
            <a:endParaRPr lang="ru-RU" spc="-40" dirty="0">
              <a:latin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1753" y="3487701"/>
            <a:ext cx="1381789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119</a:t>
            </a:r>
            <a:r>
              <a:rPr lang="ru-RU" dirty="0">
                <a:latin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</a:rPr>
            </a:br>
            <a:r>
              <a:rPr lang="en-US" sz="1400" dirty="0">
                <a:latin typeface="Segoe UI Light" panose="020B0502040204020203" pitchFamily="34" charset="0"/>
              </a:rPr>
              <a:t>Oryol</a:t>
            </a:r>
            <a:r>
              <a:rPr lang="ru-RU" sz="1400" dirty="0">
                <a:latin typeface="Segoe UI Light" panose="020B0502040204020203" pitchFamily="34" charset="0"/>
              </a:rPr>
              <a:t> – </a:t>
            </a:r>
            <a:r>
              <a:rPr lang="en-US" sz="1400" dirty="0">
                <a:latin typeface="Segoe UI Light" panose="020B0502040204020203" pitchFamily="34" charset="0"/>
              </a:rPr>
              <a:t>Tambov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4542" y="4175705"/>
            <a:ext cx="2319353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120</a:t>
            </a:r>
            <a:r>
              <a:rPr lang="ru-RU" dirty="0">
                <a:latin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</a:rPr>
            </a:br>
            <a:r>
              <a:rPr lang="en-US" sz="1400" dirty="0">
                <a:latin typeface="Segoe UI Light" panose="020B0502040204020203" pitchFamily="34" charset="0"/>
              </a:rPr>
              <a:t>Oryol</a:t>
            </a:r>
            <a:r>
              <a:rPr lang="ru-RU" sz="1400" dirty="0">
                <a:latin typeface="Segoe UI Light" panose="020B0502040204020203" pitchFamily="34" charset="0"/>
              </a:rPr>
              <a:t> – </a:t>
            </a:r>
            <a:r>
              <a:rPr lang="en-US" sz="1400" dirty="0">
                <a:latin typeface="Segoe UI Light" panose="020B0502040204020203" pitchFamily="34" charset="0"/>
              </a:rPr>
              <a:t>Bryansk </a:t>
            </a:r>
            <a:r>
              <a:rPr lang="ru-RU" sz="1400" dirty="0">
                <a:latin typeface="Segoe UI Light" panose="020B0502040204020203" pitchFamily="34" charset="0"/>
              </a:rPr>
              <a:t>– </a:t>
            </a:r>
            <a:r>
              <a:rPr lang="en-US" sz="1400" dirty="0">
                <a:latin typeface="Segoe UI Light" panose="020B0502040204020203" pitchFamily="34" charset="0"/>
              </a:rPr>
              <a:t>Smolensk</a:t>
            </a:r>
            <a:endParaRPr lang="ru-RU" dirty="0">
              <a:latin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1" y="1573362"/>
            <a:ext cx="539999" cy="43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0703" y="1574673"/>
            <a:ext cx="223362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-3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main railway lines</a:t>
            </a:r>
            <a:endParaRPr lang="ru-RU" sz="1600" b="1" spc="-3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91798" y="2088843"/>
            <a:ext cx="0" cy="1512000"/>
          </a:xfrm>
          <a:prstGeom prst="line">
            <a:avLst/>
          </a:prstGeom>
          <a:ln w="28575"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1945" y="2034890"/>
            <a:ext cx="20348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«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West-East</a:t>
            </a: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</a:t>
            </a:r>
            <a:r>
              <a:rPr lang="ru-RU" dirty="0">
                <a:latin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</a:rPr>
            </a:br>
            <a:r>
              <a:rPr lang="en-US" sz="1400" spc="-40" dirty="0">
                <a:latin typeface="Segoe UI Light" panose="020B0502040204020203" pitchFamily="34" charset="0"/>
              </a:rPr>
              <a:t>Riga</a:t>
            </a:r>
            <a:r>
              <a:rPr lang="ru-RU" sz="1400" spc="-40" dirty="0">
                <a:latin typeface="Segoe UI Light" panose="020B0502040204020203" pitchFamily="34" charset="0"/>
              </a:rPr>
              <a:t> – </a:t>
            </a:r>
            <a:r>
              <a:rPr lang="en-US" sz="1400" spc="-40" dirty="0">
                <a:latin typeface="Segoe UI Light" panose="020B0502040204020203" pitchFamily="34" charset="0"/>
              </a:rPr>
              <a:t>Voronezh</a:t>
            </a:r>
            <a:r>
              <a:rPr lang="ru-RU" sz="1400" spc="-40" dirty="0">
                <a:latin typeface="Segoe UI Light" panose="020B0502040204020203" pitchFamily="34" charset="0"/>
              </a:rPr>
              <a:t> – </a:t>
            </a:r>
            <a:r>
              <a:rPr lang="en-US" sz="1400" spc="-40" dirty="0">
                <a:latin typeface="Segoe UI Light" panose="020B0502040204020203" pitchFamily="34" charset="0"/>
              </a:rPr>
              <a:t>Saratov</a:t>
            </a:r>
            <a:endParaRPr lang="ru-RU" spc="-40" dirty="0">
              <a:latin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945" y="2769898"/>
            <a:ext cx="27943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«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North-South</a:t>
            </a: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»</a:t>
            </a:r>
            <a:r>
              <a:rPr lang="ru-RU" dirty="0">
                <a:latin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</a:rPr>
            </a:br>
            <a:r>
              <a:rPr lang="en-US" sz="1400" dirty="0">
                <a:latin typeface="Segoe UI Light" panose="020B0502040204020203" pitchFamily="34" charset="0"/>
              </a:rPr>
              <a:t>Moscow-Kharkiv-Crimea-Caucasus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77655" y="5408437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KURSK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40100" y="5408437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213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80479" y="5777769"/>
            <a:ext cx="138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VORONEZH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778325" y="5777769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330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40033" y="6129614"/>
            <a:ext cx="1325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BELGOROD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397425" y="6129614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348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207170" y="742152"/>
            <a:ext cx="1805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ST. PETERSBURG  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896892" y="840885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1035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054720" y="1210217"/>
            <a:ext cx="1204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MOSCOW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205248" y="1210217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382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69267" y="1562062"/>
            <a:ext cx="102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KALUGA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74819" y="1550356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207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43827" y="843232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RIGA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28566" y="844014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1083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55098" y="3756032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MINSK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68723" y="4034198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707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26996" y="5408269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KIEV</a:t>
            </a:r>
            <a:endParaRPr lang="ru-RU" dirty="0">
              <a:solidFill>
                <a:srgbClr val="00194C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869330" y="5398068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560 </a:t>
            </a:r>
            <a:r>
              <a:rPr lang="en-US" b="1" dirty="0">
                <a:solidFill>
                  <a:srgbClr val="EAB2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</a:t>
            </a:r>
            <a:endParaRPr lang="ru-RU" b="1" dirty="0">
              <a:solidFill>
                <a:srgbClr val="EAB2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050" y="0"/>
            <a:ext cx="818326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05294" y="2663761"/>
            <a:ext cx="3339376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М-4</a:t>
            </a:r>
            <a:r>
              <a:rPr lang="ru-RU" dirty="0">
                <a:latin typeface="Segoe UI Light" panose="020B0502040204020203" pitchFamily="34" charset="0"/>
              </a:rPr>
              <a:t/>
            </a:r>
            <a:br>
              <a:rPr lang="ru-RU" dirty="0">
                <a:latin typeface="Segoe UI Light" panose="020B0502040204020203" pitchFamily="34" charset="0"/>
              </a:rPr>
            </a:br>
            <a:r>
              <a:rPr lang="en-US" sz="1400" dirty="0">
                <a:latin typeface="Segoe UI Light" panose="020B0502040204020203" pitchFamily="34" charset="0"/>
              </a:rPr>
              <a:t>Moscow</a:t>
            </a:r>
            <a:r>
              <a:rPr lang="ru-RU" sz="1400" dirty="0">
                <a:latin typeface="Segoe UI Light" panose="020B0502040204020203" pitchFamily="34" charset="0"/>
              </a:rPr>
              <a:t> – </a:t>
            </a:r>
            <a:r>
              <a:rPr lang="en-US" sz="1400" dirty="0">
                <a:latin typeface="Segoe UI Light" panose="020B0502040204020203" pitchFamily="34" charset="0"/>
              </a:rPr>
              <a:t>Voronezh</a:t>
            </a:r>
            <a:r>
              <a:rPr lang="ru-RU" sz="1400" dirty="0">
                <a:latin typeface="Segoe UI Light" panose="020B0502040204020203" pitchFamily="34" charset="0"/>
              </a:rPr>
              <a:t> – </a:t>
            </a:r>
            <a:r>
              <a:rPr lang="en-US" sz="1400" dirty="0">
                <a:latin typeface="Segoe UI Light" panose="020B0502040204020203" pitchFamily="34" charset="0"/>
              </a:rPr>
              <a:t>Rostov-on-Don</a:t>
            </a:r>
            <a:r>
              <a:rPr lang="ru-RU" sz="1400" dirty="0">
                <a:latin typeface="Segoe UI Light" panose="020B0502040204020203" pitchFamily="34" charset="0"/>
              </a:rPr>
              <a:t> – </a:t>
            </a:r>
            <a:br>
              <a:rPr lang="ru-RU" sz="1400" dirty="0">
                <a:latin typeface="Segoe UI Light" panose="020B0502040204020203" pitchFamily="34" charset="0"/>
              </a:rPr>
            </a:br>
            <a:r>
              <a:rPr lang="en-US" sz="1400" dirty="0">
                <a:latin typeface="Segoe UI Light" panose="020B0502040204020203" pitchFamily="34" charset="0"/>
              </a:rPr>
              <a:t>Krasnodar</a:t>
            </a:r>
            <a:r>
              <a:rPr lang="ru-RU" sz="1400" dirty="0">
                <a:latin typeface="Segoe UI Light" panose="020B0502040204020203" pitchFamily="34" charset="0"/>
              </a:rPr>
              <a:t> – </a:t>
            </a:r>
            <a:r>
              <a:rPr lang="en-US" sz="1400" dirty="0">
                <a:latin typeface="Segoe UI Light" panose="020B0502040204020203" pitchFamily="34" charset="0"/>
              </a:rPr>
              <a:t>Novorossiysk</a:t>
            </a:r>
            <a:endParaRPr lang="ru-RU" dirty="0">
              <a:latin typeface="Segoe UI Light" panose="020B0502040204020203" pitchFamily="34" charset="0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91BA46B2-C5E3-4BB8-9028-6E6ADA4E4A2A}"/>
              </a:ext>
            </a:extLst>
          </p:cNvPr>
          <p:cNvGrpSpPr/>
          <p:nvPr/>
        </p:nvGrpSpPr>
        <p:grpSpPr>
          <a:xfrm>
            <a:off x="127888" y="4637658"/>
            <a:ext cx="3144695" cy="2220342"/>
            <a:chOff x="61407" y="4202497"/>
            <a:chExt cx="3207124" cy="2303534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76347D92-4D19-4D17-80C3-6C22ED933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7" y="4222993"/>
              <a:ext cx="3207124" cy="2283038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C5F40804-A41F-4B62-AA3B-AC68B574EDF1}"/>
                </a:ext>
              </a:extLst>
            </p:cNvPr>
            <p:cNvSpPr/>
            <p:nvPr/>
          </p:nvSpPr>
          <p:spPr>
            <a:xfrm>
              <a:off x="1303637" y="4202497"/>
              <a:ext cx="982363" cy="325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14067"/>
                  </a:solidFill>
                  <a:latin typeface="Arial Narrow" panose="020B0606020202030204" pitchFamily="34" charset="0"/>
                </a:rPr>
                <a:t>&gt; 150 km</a:t>
              </a:r>
              <a:endParaRPr lang="ru-RU" sz="1600" dirty="0">
                <a:solidFill>
                  <a:srgbClr val="014067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17146F96-2834-45BC-8398-09E0997CEA02}"/>
                </a:ext>
              </a:extLst>
            </p:cNvPr>
            <p:cNvSpPr/>
            <p:nvPr/>
          </p:nvSpPr>
          <p:spPr>
            <a:xfrm>
              <a:off x="2367837" y="5091112"/>
              <a:ext cx="892043" cy="360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14067"/>
                  </a:solidFill>
                  <a:latin typeface="Arial Narrow" panose="020B0606020202030204" pitchFamily="34" charset="0"/>
                </a:rPr>
                <a:t>&gt; 200 km</a:t>
              </a:r>
              <a:endParaRPr lang="ru-RU" dirty="0">
                <a:solidFill>
                  <a:srgbClr val="014067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54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751" y="5538318"/>
            <a:ext cx="2405063" cy="131064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76" y="5543098"/>
            <a:ext cx="2409101" cy="1310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" y="5523434"/>
            <a:ext cx="2460442" cy="1310640"/>
          </a:xfrm>
          <a:prstGeom prst="rect">
            <a:avLst/>
          </a:prstGeom>
        </p:spPr>
      </p:pic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24E18385-8BEA-4522-ABAA-5AB38F0D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357751"/>
            <a:ext cx="5215804" cy="458326"/>
          </a:xfrm>
        </p:spPr>
        <p:txBody>
          <a:bodyPr vert="horz" lIns="91440" tIns="45720" rIns="91440" bIns="0" rtlCol="0" anchor="b">
            <a:normAutofit fontScale="8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0" dirty="0">
                <a:solidFill>
                  <a:srgbClr val="00194C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POPULATION</a:t>
            </a:r>
            <a:endParaRPr lang="ru-RU" sz="4400" b="0" dirty="0">
              <a:solidFill>
                <a:srgbClr val="00194C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640A3223-3DA3-4CF2-82B6-144766754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6189" y="2148420"/>
            <a:ext cx="2524190" cy="651163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800" b="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WORKING-AGE POPULATION</a:t>
            </a:r>
            <a:endParaRPr lang="ru-RU" sz="1800" b="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46971" y="260058"/>
            <a:ext cx="1031845" cy="5560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488" y="-9833"/>
            <a:ext cx="818326" cy="108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60956" y="1635622"/>
            <a:ext cx="205670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ea typeface="Segoe UI" pitchFamily="34" charset="0"/>
                <a:cs typeface="Segoe UI Semilight" panose="020B0402040204020203" pitchFamily="34" charset="0"/>
              </a:rPr>
              <a:t>HIGHER EDUCATION</a:t>
            </a:r>
            <a:endParaRPr lang="ru-RU" dirty="0">
              <a:solidFill>
                <a:srgbClr val="00194C"/>
              </a:solidFill>
              <a:latin typeface="Segoe UI Semilight" panose="020B0402040204020203" pitchFamily="34" charset="0"/>
              <a:ea typeface="Segoe UI" pitchFamily="34" charset="0"/>
              <a:cs typeface="Segoe UI Semilight" panose="020B04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90122" y="4523884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4,0</a:t>
            </a:r>
            <a:r>
              <a:rPr lang="ru-RU" sz="32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%</a:t>
            </a:r>
            <a:endParaRPr lang="ru-RU" sz="40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05412" y="3499154"/>
            <a:ext cx="18741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HIGHER EDUCATIONAL INSTITUTIONS</a:t>
            </a:r>
            <a:endParaRPr lang="ru-RU" dirty="0">
              <a:solidFill>
                <a:srgbClr val="00194C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7879" y="4541929"/>
            <a:ext cx="2353092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PEOPLE</a:t>
            </a:r>
            <a:r>
              <a:rPr lang="ru-RU" sz="1400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/</a:t>
            </a:r>
            <a:r>
              <a:rPr lang="en-US" sz="1400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KM</a:t>
            </a:r>
            <a:r>
              <a:rPr lang="ru-RU" sz="1400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²</a:t>
            </a:r>
            <a:r>
              <a:rPr lang="ru-RU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POPULATION DENSITY</a:t>
            </a:r>
          </a:p>
          <a:p>
            <a:pPr>
              <a:lnSpc>
                <a:spcPct val="80000"/>
              </a:lnSpc>
            </a:pPr>
            <a:r>
              <a:rPr lang="en-US" sz="1400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36TH PLACE IN RUSSIA</a:t>
            </a:r>
            <a:endParaRPr lang="ru-RU" sz="1400" dirty="0">
              <a:solidFill>
                <a:srgbClr val="00194C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10108" y="1481727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55,4</a:t>
            </a:r>
            <a:r>
              <a:rPr lang="ru-RU" sz="32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%</a:t>
            </a:r>
            <a:endParaRPr lang="ru-RU" sz="40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35824" y="5334000"/>
            <a:ext cx="344464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2060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UNEMPLOYMENT (ON THE ILO)</a:t>
            </a:r>
            <a:endParaRPr lang="ru-RU" dirty="0">
              <a:solidFill>
                <a:srgbClr val="002060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753" y="1066067"/>
            <a:ext cx="2438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700 276 </a:t>
            </a:r>
          </a:p>
          <a:p>
            <a:r>
              <a:rPr lang="ru-RU" sz="1400" b="1" dirty="0">
                <a:solidFill>
                  <a:srgbClr val="00194C"/>
                </a:solidFill>
                <a:latin typeface="Segoe UI Light" pitchFamily="34" charset="0"/>
                <a:cs typeface="Times New Roman" pitchFamily="18" charset="0"/>
              </a:rPr>
              <a:t>      </a:t>
            </a:r>
          </a:p>
          <a:p>
            <a:r>
              <a:rPr lang="en-US" sz="1400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PEOPLE </a:t>
            </a:r>
            <a:br>
              <a:rPr lang="en-US" sz="1400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POPULATION </a:t>
            </a:r>
            <a:b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as of the date </a:t>
            </a:r>
            <a:b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of 1 JANUARY </a:t>
            </a:r>
            <a:r>
              <a:rPr lang="ru-RU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2023</a:t>
            </a:r>
            <a:endParaRPr lang="ru-RU" sz="1400" dirty="0">
              <a:solidFill>
                <a:srgbClr val="00194C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2038132"/>
              </p:ext>
            </p:extLst>
          </p:nvPr>
        </p:nvGraphicFramePr>
        <p:xfrm>
          <a:off x="5580801" y="703505"/>
          <a:ext cx="1971815" cy="170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443019" y="847871"/>
            <a:ext cx="1597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194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36,6</a:t>
            </a:r>
            <a:r>
              <a:rPr lang="ru-RU" sz="3200" dirty="0">
                <a:solidFill>
                  <a:srgbClr val="00194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%</a:t>
            </a:r>
            <a:endParaRPr lang="ru-RU" sz="4000" dirty="0">
              <a:solidFill>
                <a:srgbClr val="00194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173081109"/>
              </p:ext>
            </p:extLst>
          </p:nvPr>
        </p:nvGraphicFramePr>
        <p:xfrm>
          <a:off x="9486647" y="911973"/>
          <a:ext cx="1634883" cy="135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1" name="Диаграмма 60"/>
          <p:cNvGraphicFramePr/>
          <p:nvPr/>
        </p:nvGraphicFramePr>
        <p:xfrm>
          <a:off x="9531927" y="3924332"/>
          <a:ext cx="1725879" cy="140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Минус 5"/>
          <p:cNvSpPr/>
          <p:nvPr/>
        </p:nvSpPr>
        <p:spPr>
          <a:xfrm>
            <a:off x="8269706" y="2073954"/>
            <a:ext cx="1816091" cy="98232"/>
          </a:xfrm>
          <a:prstGeom prst="mathMinus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2" name="Минус 61"/>
          <p:cNvSpPr/>
          <p:nvPr/>
        </p:nvSpPr>
        <p:spPr>
          <a:xfrm>
            <a:off x="8579126" y="5172342"/>
            <a:ext cx="1622137" cy="10367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8978" y="3738880"/>
            <a:ext cx="142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194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28,4</a:t>
            </a:r>
          </a:p>
        </p:txBody>
      </p:sp>
      <p:sp>
        <p:nvSpPr>
          <p:cNvPr id="65" name="Минус 64"/>
          <p:cNvSpPr/>
          <p:nvPr/>
        </p:nvSpPr>
        <p:spPr>
          <a:xfrm>
            <a:off x="326572" y="1734218"/>
            <a:ext cx="2367600" cy="118528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6" name="Минус 65"/>
          <p:cNvSpPr/>
          <p:nvPr/>
        </p:nvSpPr>
        <p:spPr>
          <a:xfrm>
            <a:off x="415458" y="4406767"/>
            <a:ext cx="1286638" cy="799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90630" y="2726542"/>
            <a:ext cx="461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194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897605" y="2779236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194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07236" y="3547860"/>
            <a:ext cx="199879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THOUSANDS GRADUATES ANNUALLY</a:t>
            </a:r>
            <a:endParaRPr lang="ru-RU" dirty="0">
              <a:solidFill>
                <a:srgbClr val="00194C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1" name="Минус 70"/>
          <p:cNvSpPr/>
          <p:nvPr/>
        </p:nvSpPr>
        <p:spPr>
          <a:xfrm>
            <a:off x="2694172" y="3352286"/>
            <a:ext cx="1146172" cy="982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95650" y="3751503"/>
            <a:ext cx="73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194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19</a:t>
            </a: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58" y="5532558"/>
            <a:ext cx="2435840" cy="1310640"/>
          </a:xfrm>
          <a:prstGeom prst="rect">
            <a:avLst/>
          </a:prstGeom>
        </p:spPr>
      </p:pic>
      <p:sp>
        <p:nvSpPr>
          <p:cNvPr id="75" name="Минус 74"/>
          <p:cNvSpPr/>
          <p:nvPr/>
        </p:nvSpPr>
        <p:spPr>
          <a:xfrm>
            <a:off x="4860050" y="4386912"/>
            <a:ext cx="1146172" cy="982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98" y="5547360"/>
            <a:ext cx="2455978" cy="131064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895650" y="4523884"/>
            <a:ext cx="23419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SPECIALISED SECONDARY EDUCATIONAL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194C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ESTABLISHMENT</a:t>
            </a:r>
            <a:endParaRPr lang="ru-RU" dirty="0">
              <a:solidFill>
                <a:srgbClr val="00194C"/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9" name="Минус 38"/>
          <p:cNvSpPr/>
          <p:nvPr/>
        </p:nvSpPr>
        <p:spPr>
          <a:xfrm>
            <a:off x="7056770" y="3362182"/>
            <a:ext cx="1146172" cy="982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Минус 40"/>
          <p:cNvSpPr/>
          <p:nvPr/>
        </p:nvSpPr>
        <p:spPr>
          <a:xfrm>
            <a:off x="4334549" y="1460942"/>
            <a:ext cx="1625280" cy="105017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6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65" y="0"/>
            <a:ext cx="818326" cy="1080000"/>
          </a:xfrm>
          <a:prstGeom prst="rect">
            <a:avLst/>
          </a:prstGeom>
        </p:spPr>
      </p:pic>
      <p:sp>
        <p:nvSpPr>
          <p:cNvPr id="41" name="Заголовок 3">
            <a:extLst>
              <a:ext uri="{FF2B5EF4-FFF2-40B4-BE49-F238E27FC236}">
                <a16:creationId xmlns:a16="http://schemas.microsoft.com/office/drawing/2014/main" xmlns="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" y="572848"/>
            <a:ext cx="7386004" cy="121556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Economic indicators</a:t>
            </a:r>
            <a:endParaRPr lang="ru-RU" b="0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4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6768" y="2011370"/>
            <a:ext cx="1829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991,7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029" y="2302005"/>
            <a:ext cx="1779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5,2</a:t>
            </a:r>
            <a:endParaRPr lang="ru-RU" sz="600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416" y="3771165"/>
            <a:ext cx="259801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194C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BILLION</a:t>
            </a:r>
            <a:r>
              <a:rPr lang="ru-RU" sz="2400" b="1" dirty="0">
                <a:solidFill>
                  <a:srgbClr val="00194C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$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89739" y="4267708"/>
            <a:ext cx="1829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861,5</a:t>
            </a:r>
            <a:endParaRPr lang="ru-RU" sz="800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44477" y="5202725"/>
            <a:ext cx="16015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194C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MILLION</a:t>
            </a:r>
            <a:r>
              <a:rPr lang="ru-RU" b="1" dirty="0">
                <a:solidFill>
                  <a:srgbClr val="00194C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$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680603" y="2862538"/>
            <a:ext cx="167583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194C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MILLION</a:t>
            </a:r>
            <a:r>
              <a:rPr lang="ru-RU" b="1" dirty="0">
                <a:solidFill>
                  <a:srgbClr val="00194C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$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940526" y="4310743"/>
            <a:ext cx="4598126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470188" y="4339363"/>
            <a:ext cx="2905769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AVERAGE WAGE</a:t>
            </a:r>
            <a:endParaRPr lang="ru-RU" sz="2800" b="1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39412" y="3041734"/>
            <a:ext cx="2392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626,2 $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070608" y="3904789"/>
            <a:ext cx="210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194C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 MONTH</a:t>
            </a:r>
            <a:endParaRPr lang="ru-RU" b="1" dirty="0">
              <a:solidFill>
                <a:srgbClr val="3F3F3F"/>
              </a:solidFill>
              <a:latin typeface="Segoe UI Light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4943663" y="4158564"/>
            <a:ext cx="5208519" cy="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62849" y="5526993"/>
            <a:ext cx="369482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1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CAPITAL INVESTMENT</a:t>
            </a:r>
            <a:endParaRPr lang="ru-RU" sz="2400" b="1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5427" y="3162754"/>
            <a:ext cx="35379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EXTERNAL TURNOVER</a:t>
            </a:r>
            <a:endParaRPr lang="ru-RU" sz="2400" b="1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2962" y="4217824"/>
            <a:ext cx="2661306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GROSS REGIONAL </a:t>
            </a:r>
          </a:p>
          <a:p>
            <a:r>
              <a:rPr lang="en-US" sz="2400" b="1" dirty="0">
                <a:solidFill>
                  <a:srgbClr val="002060"/>
                </a:solidFill>
                <a:latin typeface="Segoe UI Light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109028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14610" r="14780"/>
          <a:stretch/>
        </p:blipFill>
        <p:spPr>
          <a:xfrm>
            <a:off x="103539" y="1364222"/>
            <a:ext cx="2784554" cy="2628079"/>
          </a:xfrm>
          <a:prstGeom prst="rect">
            <a:avLst/>
          </a:prstGeom>
        </p:spPr>
      </p:pic>
      <p:sp>
        <p:nvSpPr>
          <p:cNvPr id="41" name="Заголовок 3">
            <a:extLst>
              <a:ext uri="{FF2B5EF4-FFF2-40B4-BE49-F238E27FC236}">
                <a16:creationId xmlns:a16="http://schemas.microsoft.com/office/drawing/2014/main" xmlns="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39" y="50334"/>
            <a:ext cx="7342622" cy="121556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b="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Agriculture</a:t>
            </a:r>
            <a:endParaRPr lang="ru-RU" b="0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0" r="11052"/>
          <a:stretch/>
        </p:blipFill>
        <p:spPr>
          <a:xfrm>
            <a:off x="6041877" y="1439597"/>
            <a:ext cx="6150123" cy="5421600"/>
          </a:xfr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99F50C-BE38-4BD0-BA84-9B090E1F2B9B}" type="slidenum">
              <a:rPr lang="ru-RU" smtClean="0">
                <a:solidFill>
                  <a:srgbClr val="A5A5A5"/>
                </a:solidFill>
              </a:rPr>
              <a:pPr/>
              <a:t>5</a:t>
            </a:fld>
            <a:endParaRPr lang="ru-RU">
              <a:solidFill>
                <a:srgbClr val="A5A5A5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6971" y="260058"/>
            <a:ext cx="1031845" cy="637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30" y="86361"/>
            <a:ext cx="818326" cy="1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731" y="197064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28,7</a:t>
            </a:r>
            <a:r>
              <a:rPr lang="ru-RU" sz="36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600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030" y="2750638"/>
            <a:ext cx="181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share in GRP</a:t>
            </a:r>
            <a:endParaRPr lang="ru-RU" sz="2800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6"/>
          <a:srcRect l="16511" r="15907"/>
          <a:stretch/>
        </p:blipFill>
        <p:spPr>
          <a:xfrm>
            <a:off x="218050" y="4150397"/>
            <a:ext cx="2555532" cy="252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21964" y="5604014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82,5</a:t>
            </a:r>
            <a:r>
              <a:rPr lang="ru-RU" sz="24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600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7869" y="5324911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agricultural lands</a:t>
            </a:r>
            <a:endParaRPr lang="ru-RU" sz="2400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42442" y="2234236"/>
            <a:ext cx="344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Priority areas</a:t>
            </a:r>
            <a:r>
              <a:rPr lang="ru-RU" sz="32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360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13995" y="3212303"/>
            <a:ext cx="48891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meat and dairy cattle breeding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food and processing industry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poultry industry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grain market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bee-farming</a:t>
            </a:r>
            <a:endParaRPr lang="ru-RU" sz="2400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16" y="1348334"/>
            <a:ext cx="2647117" cy="62230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2318" r="16017" b="21609"/>
          <a:stretch/>
        </p:blipFill>
        <p:spPr>
          <a:xfrm>
            <a:off x="7538444" y="1896961"/>
            <a:ext cx="1471527" cy="91139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440" y="1896961"/>
            <a:ext cx="1810062" cy="10564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59" y="2884012"/>
            <a:ext cx="1619274" cy="58592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108874" y="841397"/>
            <a:ext cx="209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Sector leaders</a:t>
            </a:r>
            <a:endParaRPr lang="ru-RU" sz="280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173701" y="1282678"/>
            <a:ext cx="3238660" cy="0"/>
          </a:xfrm>
          <a:prstGeom prst="line">
            <a:avLst/>
          </a:prstGeom>
          <a:ln w="28575"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1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" t="528" r="46228" b="-528"/>
          <a:stretch/>
        </p:blipFill>
        <p:spPr>
          <a:xfrm>
            <a:off x="6685935" y="8809"/>
            <a:ext cx="5414345" cy="6872400"/>
          </a:xfr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0" name="Заголовок 3">
            <a:extLst>
              <a:ext uri="{FF2B5EF4-FFF2-40B4-BE49-F238E27FC236}">
                <a16:creationId xmlns:a16="http://schemas.microsoft.com/office/drawing/2014/main" xmlns="" id="{1ABD613F-111C-41D6-9F8E-8B2C42A5E047}"/>
              </a:ext>
            </a:extLst>
          </p:cNvPr>
          <p:cNvSpPr txBox="1">
            <a:spLocks/>
          </p:cNvSpPr>
          <p:nvPr/>
        </p:nvSpPr>
        <p:spPr>
          <a:xfrm>
            <a:off x="0" y="151996"/>
            <a:ext cx="7342622" cy="1215566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000" b="0" dirty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Industrial production</a:t>
            </a:r>
            <a:endParaRPr lang="ru-RU" sz="4000" b="0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14610" r="14780"/>
          <a:stretch/>
        </p:blipFill>
        <p:spPr>
          <a:xfrm>
            <a:off x="69949" y="2727796"/>
            <a:ext cx="2784554" cy="2628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054" y="3212303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19,5</a:t>
            </a:r>
            <a:r>
              <a:rPr lang="ru-RU" sz="36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</a:t>
            </a:r>
            <a:endParaRPr lang="ru-RU" sz="600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178" y="3930603"/>
            <a:ext cx="1813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share in GRP</a:t>
            </a:r>
            <a:endParaRPr lang="ru-RU" sz="2800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7589" y="1451452"/>
            <a:ext cx="3060000" cy="2592000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37923" y="1466244"/>
            <a:ext cx="3446394" cy="2592000"/>
          </a:xfrm>
          <a:prstGeom prst="rect">
            <a:avLst/>
          </a:prstGeom>
          <a:solidFill>
            <a:srgbClr val="EAB2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98441" y="4146644"/>
            <a:ext cx="3060000" cy="2592000"/>
          </a:xfrm>
          <a:prstGeom prst="rect">
            <a:avLst/>
          </a:prstGeom>
          <a:solidFill>
            <a:srgbClr val="EAB2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37923" y="4161436"/>
            <a:ext cx="3446394" cy="2592000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050045" y="1354390"/>
            <a:ext cx="0" cy="547200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2805351" y="4097416"/>
            <a:ext cx="6480000" cy="6878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46951" y="1421341"/>
            <a:ext cx="1658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Machinery</a:t>
            </a:r>
            <a:endParaRPr lang="ru-RU" sz="2800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62917" y="1423894"/>
            <a:ext cx="3267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194C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Instrument making </a:t>
            </a:r>
          </a:p>
          <a:p>
            <a:pPr algn="ctr"/>
            <a:r>
              <a:rPr lang="en-US" sz="2000" dirty="0">
                <a:solidFill>
                  <a:srgbClr val="00194C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12098" y="4104294"/>
            <a:ext cx="16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rtl="0">
              <a:defRPr lang="ru-RU"/>
            </a:defPPr>
            <a:lvl1pPr algn="ctr">
              <a:defRPr sz="2400">
                <a:solidFill>
                  <a:srgbClr val="00194C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Metallurgy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42522" y="4224201"/>
            <a:ext cx="3286284" cy="614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Production of </a:t>
            </a:r>
          </a:p>
          <a:p>
            <a:pPr>
              <a:lnSpc>
                <a:spcPct val="70000"/>
              </a:lnSpc>
            </a:pP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 materials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05242" y="1988121"/>
            <a:ext cx="26009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pumping equipment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refrigerators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municipal equipment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agricultural equipment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fire-fighting equipment</a:t>
            </a:r>
            <a:endParaRPr lang="ru-RU" sz="20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4756" y="2100572"/>
            <a:ext cx="304634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lighting products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electrical products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cable product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semiconductor products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radio-diagnostic equipment</a:t>
            </a:r>
            <a:endParaRPr lang="ru-RU" sz="2000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86445" y="4554338"/>
            <a:ext cx="2168094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fasteners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steelworks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meshy products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products based 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iron casting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194C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welding materials</a:t>
            </a:r>
            <a:endParaRPr lang="ru-RU" sz="2000" dirty="0">
              <a:solidFill>
                <a:srgbClr val="00194C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2522" y="4830426"/>
            <a:ext cx="3778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building ceramics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wall materials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prefabricated reinforced concrete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constructions for house building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finishing materials</a:t>
            </a:r>
            <a:endParaRPr lang="ru-RU" sz="20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33479" y="846803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00194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Classification</a:t>
            </a:r>
            <a:endParaRPr lang="ru-RU" sz="2800" dirty="0">
              <a:solidFill>
                <a:srgbClr val="00194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30" y="86361"/>
            <a:ext cx="8183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0"/>
            <a:ext cx="5588000" cy="6857999"/>
          </a:xfr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8" name="Текст 14">
            <a:extLst>
              <a:ext uri="{FF2B5EF4-FFF2-40B4-BE49-F238E27FC236}">
                <a16:creationId xmlns:a16="http://schemas.microsoft.com/office/drawing/2014/main" xmlns="" id="{24E18385-8BEA-4522-ABAA-5AB38F0D4FC2}"/>
              </a:ext>
            </a:extLst>
          </p:cNvPr>
          <p:cNvSpPr txBox="1">
            <a:spLocks/>
          </p:cNvSpPr>
          <p:nvPr/>
        </p:nvSpPr>
        <p:spPr>
          <a:xfrm>
            <a:off x="81034" y="100721"/>
            <a:ext cx="5796018" cy="1172792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IN" sz="4400" b="0">
                <a:solidFill>
                  <a:schemeClr val="accent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PSEDA</a:t>
            </a:r>
          </a:p>
          <a:p>
            <a:r>
              <a:rPr lang="en-US" dirty="0"/>
              <a:t>«MTSENSK»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34" y="1269940"/>
            <a:ext cx="4406745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accent1">
                    <a:lumMod val="90000"/>
                    <a:lumOff val="10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created within the boundaries of the monotown of Mtsensk</a:t>
            </a:r>
            <a:endParaRPr lang="ru-RU" sz="2200" dirty="0">
              <a:solidFill>
                <a:schemeClr val="accent1">
                  <a:lumMod val="90000"/>
                  <a:lumOff val="10000"/>
                </a:schemeClr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51672"/>
              </p:ext>
            </p:extLst>
          </p:nvPr>
        </p:nvGraphicFramePr>
        <p:xfrm>
          <a:off x="81034" y="1903960"/>
          <a:ext cx="7396967" cy="514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9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2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9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52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78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09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34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15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446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 of benefits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 concession period for residents, years</a:t>
                      </a:r>
                      <a:endParaRPr kumimoji="0" 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1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Segoe UI Light" panose="020B0502040204020203" pitchFamily="34" charset="0"/>
                        </a:rPr>
                        <a:t>2</a:t>
                      </a:r>
                      <a:endParaRPr lang="ru-RU" sz="105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3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4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5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6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7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8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9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10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Profit tax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Segoe UI Light" panose="020B0502040204020203" pitchFamily="34" charset="0"/>
                        </a:rPr>
                        <a:t> </a:t>
                      </a:r>
                      <a:endParaRPr lang="ru-RU" sz="105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0 % </a:t>
                      </a: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from the moment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of receiving profit</a:t>
                      </a: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2 %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3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regional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0 % </a:t>
                      </a: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from the moment </a:t>
                      </a:r>
                      <a:b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of receiving profit</a:t>
                      </a: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, 5 % </a:t>
                      </a: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starting from the 3</a:t>
                      </a:r>
                      <a:r>
                        <a:rPr lang="en-US" sz="1400" baseline="30000" dirty="0">
                          <a:effectLst/>
                          <a:latin typeface="Segoe UI Light" panose="020B0502040204020203" pitchFamily="34" charset="0"/>
                        </a:rPr>
                        <a:t>rd</a:t>
                      </a: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 year</a:t>
                      </a: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10 %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tax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0 %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Segoe UI Light" panose="020B0502040204020203" pitchFamily="34" charset="0"/>
                        </a:rPr>
                        <a:t>1,1 %</a:t>
                      </a:r>
                      <a:endParaRPr lang="ru-RU" sz="105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0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Coefficient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mineral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extraction tax</a:t>
                      </a:r>
                    </a:p>
                  </a:txBody>
                  <a:tcPr marL="62605" marR="626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Segoe UI Light" panose="020B0502040204020203" pitchFamily="34" charset="0"/>
                        </a:rPr>
                        <a:t>0</a:t>
                      </a:r>
                      <a:endParaRPr lang="ru-RU" sz="105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0,2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0,4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0,6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0,8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41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 tax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0 %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In accordance with the regulatory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legal act of the local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public authority </a:t>
                      </a:r>
                    </a:p>
                  </a:txBody>
                  <a:tcPr marL="62605" marR="626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VAT, works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(services)</a:t>
                      </a:r>
                    </a:p>
                  </a:txBody>
                  <a:tcPr marL="62605" marR="62605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Light" panose="020B0502040204020203" pitchFamily="34" charset="0"/>
                        </a:rPr>
                        <a:t>Accelerated VAT refund procedure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8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Insurance premiums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Segoe UI Light" panose="020B0502040204020203" pitchFamily="34" charset="0"/>
                        </a:rPr>
                        <a:t>7,6 %</a:t>
                      </a:r>
                      <a:endParaRPr lang="ru-RU" sz="1050" dirty="0"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605" marR="626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30" y="86361"/>
            <a:ext cx="8183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r="12978"/>
          <a:stretch>
            <a:fillRect/>
          </a:stretch>
        </p:blipFill>
        <p:spPr>
          <a:xfrm>
            <a:off x="5720752" y="1540428"/>
            <a:ext cx="6244235" cy="4764522"/>
          </a:xfrm>
        </p:spPr>
      </p:pic>
      <p:sp>
        <p:nvSpPr>
          <p:cNvPr id="6" name="TextBox 5"/>
          <p:cNvSpPr txBox="1"/>
          <p:nvPr/>
        </p:nvSpPr>
        <p:spPr>
          <a:xfrm>
            <a:off x="5418778" y="738750"/>
            <a:ext cx="6546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Segoe UI Semibold" panose="020B0702040204020203" pitchFamily="34" charset="0"/>
              </a:rPr>
              <a:t>Planned territory of SEZ IPT </a:t>
            </a:r>
            <a:r>
              <a:rPr lang="ru-RU" sz="2400" dirty="0">
                <a:latin typeface="Segoe UI Semibold" panose="020B0702040204020203" pitchFamily="34" charset="0"/>
              </a:rPr>
              <a:t>«</a:t>
            </a:r>
            <a:r>
              <a:rPr lang="en-US" sz="2400" dirty="0">
                <a:latin typeface="Segoe UI Semibold" panose="020B0702040204020203" pitchFamily="34" charset="0"/>
              </a:rPr>
              <a:t>Oryol</a:t>
            </a:r>
            <a:r>
              <a:rPr lang="ru-RU" sz="2400" dirty="0">
                <a:latin typeface="Segoe UI Semibold" panose="020B0702040204020203" pitchFamily="34" charset="0"/>
              </a:rPr>
              <a:t>» </a:t>
            </a:r>
          </a:p>
          <a:p>
            <a:pPr algn="r"/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industrial park «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Zelenaya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roshcha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60670" y="6305685"/>
            <a:ext cx="4399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rgbClr val="3F3F3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182,1 </a:t>
            </a:r>
            <a:r>
              <a:rPr lang="en-US" sz="1600" dirty="0">
                <a:solidFill>
                  <a:srgbClr val="3F3F3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ru-RU" sz="1600" dirty="0">
                <a:solidFill>
                  <a:srgbClr val="3F3F3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а, </a:t>
            </a:r>
            <a:r>
              <a:rPr lang="en-US" sz="1600" dirty="0" err="1">
                <a:solidFill>
                  <a:srgbClr val="3F3F3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Mtsenskiy</a:t>
            </a:r>
            <a:r>
              <a:rPr lang="en-US" sz="1600" dirty="0">
                <a:solidFill>
                  <a:srgbClr val="3F3F3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district of the Oryol region</a:t>
            </a:r>
            <a:endParaRPr lang="ru-RU" sz="1600" dirty="0">
              <a:solidFill>
                <a:srgbClr val="3F3F3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114" y="679859"/>
            <a:ext cx="2295699" cy="1776948"/>
          </a:xfrm>
          <a:prstGeom prst="rect">
            <a:avLst/>
          </a:prstGeom>
          <a:solidFill>
            <a:srgbClr val="5C6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44198" y="680351"/>
            <a:ext cx="2440198" cy="1779084"/>
          </a:xfrm>
          <a:prstGeom prst="rect">
            <a:avLst/>
          </a:prstGeom>
          <a:solidFill>
            <a:srgbClr val="5C6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8113" y="733028"/>
            <a:ext cx="229569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Exemption from corporate property tax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2862" y="1694559"/>
            <a:ext cx="1663917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for</a:t>
            </a:r>
            <a:r>
              <a:rPr lang="ru-RU" sz="16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4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10 </a:t>
            </a:r>
            <a:r>
              <a:rPr lang="en-US" sz="24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years</a:t>
            </a:r>
            <a:endParaRPr lang="ru-RU" sz="2400" dirty="0">
              <a:solidFill>
                <a:srgbClr val="E5979D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4198" y="722755"/>
            <a:ext cx="22956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Regional preferential rate of tax on profit </a:t>
            </a:r>
            <a:b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organizations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1162" y="1701494"/>
            <a:ext cx="2621230" cy="40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2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0% → 5% → 13,5%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8113" y="2570238"/>
            <a:ext cx="2295699" cy="1407206"/>
          </a:xfrm>
          <a:prstGeom prst="rect">
            <a:avLst/>
          </a:prstGeom>
          <a:solidFill>
            <a:srgbClr val="5C6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18112" y="2623406"/>
            <a:ext cx="2295699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Exemption from </a:t>
            </a:r>
            <a:b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land tax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18622" y="3429000"/>
            <a:ext cx="1492396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for</a:t>
            </a:r>
            <a:r>
              <a:rPr lang="ru-RU" sz="16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4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5 </a:t>
            </a:r>
            <a:r>
              <a:rPr lang="en-US" sz="24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years</a:t>
            </a:r>
            <a:endParaRPr lang="ru-RU" sz="2400" dirty="0">
              <a:solidFill>
                <a:srgbClr val="E5979D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44198" y="2572867"/>
            <a:ext cx="2440198" cy="1407206"/>
          </a:xfrm>
          <a:prstGeom prst="rect">
            <a:avLst/>
          </a:prstGeom>
          <a:solidFill>
            <a:srgbClr val="5C6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15785" y="3013873"/>
            <a:ext cx="2340192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000" dirty="0">
                <a:solidFill>
                  <a:srgbClr val="E5979D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Free customs zone</a:t>
            </a:r>
            <a:endParaRPr lang="ru-RU" sz="2000" dirty="0">
              <a:solidFill>
                <a:srgbClr val="E5979D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1161" y="1993914"/>
            <a:ext cx="71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5 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years</a:t>
            </a:r>
            <a:endParaRPr lang="ru-RU" sz="1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22705" y="1988087"/>
            <a:ext cx="71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5 </a:t>
            </a:r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years</a:t>
            </a:r>
            <a:endParaRPr lang="ru-RU" sz="1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4215" y="2016424"/>
            <a:ext cx="1110611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dirty="0">
                <a:solidFill>
                  <a:schemeClr val="bg1"/>
                </a:solidFill>
                <a:latin typeface="Segoe UI Light" panose="020B0502040204020203" pitchFamily="34" charset="0"/>
              </a:rPr>
              <a:t>until the end of the SEZ</a:t>
            </a:r>
            <a:endParaRPr lang="ru-RU" sz="12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92697" y="4434371"/>
            <a:ext cx="3350291" cy="10414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221645" y="4456749"/>
            <a:ext cx="22956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Land lease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54808" y="4849534"/>
            <a:ext cx="1994264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from</a:t>
            </a:r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40 000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0704" y="4858021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rubles</a:t>
            </a: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25943" y="5157981"/>
            <a:ext cx="3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70416" y="5093957"/>
            <a:ext cx="420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ha</a:t>
            </a:r>
            <a:endParaRPr lang="ru-RU" sz="1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62246" y="4969251"/>
            <a:ext cx="922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FFFFFF"/>
                </a:solidFill>
                <a:latin typeface="Segoe UI Light" panose="020B0502040204020203" pitchFamily="34" charset="0"/>
              </a:rPr>
              <a:t> per year</a:t>
            </a:r>
            <a:endParaRPr lang="ru-RU" sz="1400" dirty="0">
              <a:solidFill>
                <a:srgbClr val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92697" y="5579266"/>
            <a:ext cx="3339148" cy="10414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218229" y="5609829"/>
            <a:ext cx="22956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Repurchase of lands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59235" y="6021127"/>
            <a:ext cx="2165786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from</a:t>
            </a:r>
            <a:r>
              <a:rPr lang="ru-RU" sz="1600" dirty="0">
                <a:solidFill>
                  <a:srgbClr val="FFFFFF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600 000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56789" y="6002614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rubles</a:t>
            </a:r>
            <a:r>
              <a:rPr lang="ru-RU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598771" y="6302876"/>
            <a:ext cx="3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589053" y="6238852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 Light" panose="020B0502040204020203" pitchFamily="34" charset="0"/>
              </a:rPr>
              <a:t>ha</a:t>
            </a:r>
            <a:endParaRPr lang="ru-RU" sz="1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7" y="4165249"/>
            <a:ext cx="2129947" cy="821352"/>
          </a:xfrm>
          <a:prstGeom prst="rect">
            <a:avLst/>
          </a:prstGeom>
        </p:spPr>
      </p:pic>
      <p:sp>
        <p:nvSpPr>
          <p:cNvPr id="45" name="Номер слайда 11">
            <a:extLst>
              <a:ext uri="{FF2B5EF4-FFF2-40B4-BE49-F238E27FC236}">
                <a16:creationId xmlns:a16="http://schemas.microsoft.com/office/drawing/2014/main" xmlns="" id="{FBA1BB58-7555-4382-B178-7ED04E137E77}"/>
              </a:ext>
            </a:extLst>
          </p:cNvPr>
          <p:cNvSpPr txBox="1">
            <a:spLocks/>
          </p:cNvSpPr>
          <p:nvPr/>
        </p:nvSpPr>
        <p:spPr>
          <a:xfrm>
            <a:off x="11390861" y="6474962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" y="5564239"/>
            <a:ext cx="81832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" t="145" r="24980" b="-145"/>
          <a:stretch/>
        </p:blipFill>
        <p:spPr>
          <a:xfrm>
            <a:off x="6169200" y="1519687"/>
            <a:ext cx="6022800" cy="534670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294" y="1294345"/>
            <a:ext cx="7342622" cy="654711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Promising areas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9F50C-BE38-4BD0-BA84-9B090E1F2B9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76" t="-15181" r="-17983" b="-15913"/>
          <a:stretch/>
        </p:blipFill>
        <p:spPr>
          <a:xfrm>
            <a:off x="5734085" y="2704732"/>
            <a:ext cx="750002" cy="720000"/>
          </a:xfrm>
          <a:prstGeom prst="ellipse">
            <a:avLst/>
          </a:prstGeom>
          <a:solidFill>
            <a:srgbClr val="EAB200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6" y="2318954"/>
            <a:ext cx="718533" cy="720000"/>
          </a:xfrm>
          <a:prstGeom prst="ellipse">
            <a:avLst/>
          </a:prstGeom>
          <a:solidFill>
            <a:srgbClr val="00194C"/>
          </a:solidFill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39" t="-25786" r="-24090" b="-21887"/>
          <a:stretch/>
        </p:blipFill>
        <p:spPr>
          <a:xfrm>
            <a:off x="2726484" y="3031736"/>
            <a:ext cx="734401" cy="720000"/>
          </a:xfrm>
          <a:prstGeom prst="ellipse">
            <a:avLst/>
          </a:prstGeom>
          <a:solidFill>
            <a:srgbClr val="00194C"/>
          </a:solidFill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20" t="-25787" r="-45463" b="-33700"/>
          <a:stretch/>
        </p:blipFill>
        <p:spPr>
          <a:xfrm>
            <a:off x="2799389" y="4940898"/>
            <a:ext cx="706666" cy="720000"/>
          </a:xfrm>
          <a:prstGeom prst="ellipse">
            <a:avLst/>
          </a:prstGeom>
          <a:solidFill>
            <a:srgbClr val="00194C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70" t="-22390" r="-22182" b="-15535"/>
          <a:stretch/>
        </p:blipFill>
        <p:spPr>
          <a:xfrm>
            <a:off x="614498" y="3922818"/>
            <a:ext cx="755643" cy="720000"/>
          </a:xfrm>
          <a:prstGeom prst="ellipse">
            <a:avLst/>
          </a:prstGeom>
          <a:solidFill>
            <a:srgbClr val="00194C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3" t="-24825" r="-27611" b="-28757"/>
          <a:stretch/>
        </p:blipFill>
        <p:spPr>
          <a:xfrm>
            <a:off x="614498" y="5614522"/>
            <a:ext cx="733846" cy="720000"/>
          </a:xfrm>
          <a:prstGeom prst="ellipse">
            <a:avLst/>
          </a:prstGeom>
          <a:solidFill>
            <a:srgbClr val="00194C"/>
          </a:solidFill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58" y="3583785"/>
            <a:ext cx="720000" cy="720000"/>
          </a:xfrm>
          <a:prstGeom prst="ellipse">
            <a:avLst/>
          </a:prstGeom>
          <a:solidFill>
            <a:srgbClr val="EAB200"/>
          </a:solidFill>
          <a:ln w="28575"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61" t="-9522" r="-8569" b="-16113"/>
          <a:stretch/>
        </p:blipFill>
        <p:spPr>
          <a:xfrm>
            <a:off x="5723324" y="5404137"/>
            <a:ext cx="751304" cy="720000"/>
          </a:xfrm>
          <a:prstGeom prst="ellipse">
            <a:avLst/>
          </a:prstGeom>
          <a:solidFill>
            <a:srgbClr val="EAB200"/>
          </a:solidFill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67" y="4580898"/>
            <a:ext cx="718533" cy="720000"/>
          </a:xfrm>
          <a:prstGeom prst="ellipse">
            <a:avLst/>
          </a:prstGeom>
          <a:solidFill>
            <a:srgbClr val="EAB200"/>
          </a:solidFill>
        </p:spPr>
      </p:pic>
      <p:sp>
        <p:nvSpPr>
          <p:cNvPr id="18" name="TextBox 17"/>
          <p:cNvSpPr txBox="1"/>
          <p:nvPr/>
        </p:nvSpPr>
        <p:spPr>
          <a:xfrm>
            <a:off x="2616399" y="3834527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MECHANIC ENGINEERING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METALWORK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METALLURGY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077" y="4663582"/>
            <a:ext cx="169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PRODUCTION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OF CONSTRUCTION MATERIALS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4077" y="6380075"/>
            <a:ext cx="205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LOGISTICS, DEVELOPMENT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930" y="3132772"/>
            <a:ext cx="1546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PHARMACEUTICAL INDUSTRY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2864" y="5743689"/>
            <a:ext cx="205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FOOD AND PROCESSING INDUSTRY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945626" y="3751736"/>
            <a:ext cx="1437536" cy="1331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423" y="4235490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AB2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CLUSTERS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AB20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6099" y="3173720"/>
            <a:ext cx="205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CLUSTER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9726" y="3843962"/>
            <a:ext cx="205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INSTRUMENT-MAKING CLUSTER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7858" y="4604822"/>
            <a:ext cx="205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TOURIST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CLUSTER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194C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31789" y="5416679"/>
            <a:ext cx="205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CLUSTER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К57 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GLONASS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194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5874504" y="3493238"/>
            <a:ext cx="95210" cy="4104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28578" y="4084699"/>
            <a:ext cx="359072" cy="164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227130" y="4634435"/>
            <a:ext cx="408788" cy="1279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839308" y="5000077"/>
            <a:ext cx="86332" cy="309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1" y="75320"/>
            <a:ext cx="818325" cy="1080000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DC855306-EF5E-4332-B393-484F10F022D7}"/>
              </a:ext>
            </a:extLst>
          </p:cNvPr>
          <p:cNvCxnSpPr>
            <a:cxnSpLocks/>
          </p:cNvCxnSpPr>
          <p:nvPr/>
        </p:nvCxnSpPr>
        <p:spPr>
          <a:xfrm flipH="1">
            <a:off x="5182825" y="4982011"/>
            <a:ext cx="159401" cy="309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FE6EB82B-77FE-4CA4-BAB2-8CCD62FBD5C2}"/>
              </a:ext>
            </a:extLst>
          </p:cNvPr>
          <p:cNvSpPr/>
          <p:nvPr/>
        </p:nvSpPr>
        <p:spPr>
          <a:xfrm>
            <a:off x="4574475" y="5309913"/>
            <a:ext cx="732386" cy="693877"/>
          </a:xfrm>
          <a:prstGeom prst="ellipse">
            <a:avLst/>
          </a:prstGeom>
          <a:solidFill>
            <a:srgbClr val="EAB200"/>
          </a:solidFill>
          <a:ln>
            <a:solidFill>
              <a:srgbClr val="EAB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2D86F92-3568-4E35-803E-55EAB6EFC7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043" y="5356371"/>
            <a:ext cx="646331" cy="64633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03C8ED6-D68D-44FB-8187-9447D2FD4F30}"/>
              </a:ext>
            </a:extLst>
          </p:cNvPr>
          <p:cNvSpPr txBox="1"/>
          <p:nvPr/>
        </p:nvSpPr>
        <p:spPr>
          <a:xfrm>
            <a:off x="4506669" y="6033184"/>
            <a:ext cx="90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LIGHT </a:t>
            </a:r>
          </a:p>
          <a:p>
            <a:r>
              <a:rPr lang="en-US" sz="1200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INDUSTRY </a:t>
            </a:r>
          </a:p>
          <a:p>
            <a:r>
              <a:rPr lang="en-US" sz="1200" dirty="0">
                <a:solidFill>
                  <a:srgbClr val="00194C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CLUSTER</a:t>
            </a:r>
            <a:endParaRPr lang="ru-RU" sz="1200" dirty="0">
              <a:solidFill>
                <a:srgbClr val="00194C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020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493_TF89027928" id="{84CAFB10-2417-4650-A34E-889C627F5DA2}" vid="{4C45BB41-01E1-4A8E-9534-E341FCCDBEF5}"/>
    </a:ext>
  </a:extLst>
</a:theme>
</file>

<file path=ppt/theme/theme2.xml><?xml version="1.0" encoding="utf-8"?>
<a:theme xmlns:a="http://schemas.openxmlformats.org/drawingml/2006/main" name="1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06_TF00951641.potx" id="{D61D9B98-77EB-4AFD-A5C1-4C81238E65A1}" vid="{ED9A72C6-E22F-4D0A-8A23-0B9FD3BEF397}"/>
    </a:ext>
  </a:extLst>
</a:theme>
</file>

<file path=ppt/theme/theme3.xml><?xml version="1.0" encoding="utf-8"?>
<a:theme xmlns:a="http://schemas.openxmlformats.org/drawingml/2006/main" name="3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06_TF00951641.potx" id="{D61D9B98-77EB-4AFD-A5C1-4C81238E65A1}" vid="{ED9A72C6-E22F-4D0A-8A23-0B9FD3BEF397}"/>
    </a:ext>
  </a:extLst>
</a:theme>
</file>

<file path=ppt/theme/theme4.xml><?xml version="1.0" encoding="utf-8"?>
<a:theme xmlns:a="http://schemas.openxmlformats.org/drawingml/2006/main" name="4_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06_TF00951641.potx" id="{D61D9B98-77EB-4AFD-A5C1-4C81238E65A1}" vid="{ED9A72C6-E22F-4D0A-8A23-0B9FD3BEF397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Темная презентация с шестиугольником</Template>
  <TotalTime>0</TotalTime>
  <Words>459</Words>
  <Application>Microsoft Office PowerPoint</Application>
  <PresentationFormat>Произвольный</PresentationFormat>
  <Paragraphs>209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1_Тема Office</vt:lpstr>
      <vt:lpstr>3_Тема Office</vt:lpstr>
      <vt:lpstr>4_Тема Office</vt:lpstr>
      <vt:lpstr>The Oryol region. Opportunities for doing business</vt:lpstr>
      <vt:lpstr>Territorial location </vt:lpstr>
      <vt:lpstr>Презентация PowerPoint</vt:lpstr>
      <vt:lpstr>Economic indicators</vt:lpstr>
      <vt:lpstr>Agriculture</vt:lpstr>
      <vt:lpstr>Презентация PowerPoint</vt:lpstr>
      <vt:lpstr>Презентация PowerPoint</vt:lpstr>
      <vt:lpstr>Презентация PowerPoint</vt:lpstr>
      <vt:lpstr>Promising areas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2019-08-08T06:48:09Z</dcterms:created>
  <dcterms:modified xsi:type="dcterms:W3CDTF">2023-05-21T09:18:23Z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2018-08-01T18:19:24.2566460Z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