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0" d="100"/>
          <a:sy n="80" d="100"/>
        </p:scale>
        <p:origin x="-96" y="-66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4C02CA1-A6DC-4F37-8421-B4FB61269C86}" type="datetimeFigureOut">
              <a:rPr lang="ru-RU"/>
              <a:pPr>
                <a:defRPr/>
              </a:pPr>
              <a:t>12.05.2014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485AFB0-4AA0-4113-B40B-A84F5E8B3CF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63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AE39A8-1901-4663-8B93-495F7DF9CD83}" type="slidenum">
              <a:rPr lang="ru-RU"/>
              <a:pPr fontAlgn="base">
                <a:spcBef>
                  <a:spcPct val="0"/>
                </a:spcBef>
                <a:spcAft>
                  <a:spcPct val="0"/>
                </a:spcAft>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71852E-6770-4F47-8E86-6D3F40938DB6}" type="slidenum">
              <a:rPr lang="ru-RU"/>
              <a:pPr fontAlgn="base">
                <a:spcBef>
                  <a:spcPct val="0"/>
                </a:spcBef>
                <a:spcAft>
                  <a:spcPct val="0"/>
                </a:spcAft>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4C1E69-16CB-4C0D-9B78-73631BAF3E36}" type="slidenum">
              <a:rPr lang="ru-RU"/>
              <a:pPr fontAlgn="base">
                <a:spcBef>
                  <a:spcPct val="0"/>
                </a:spcBef>
                <a:spcAft>
                  <a:spcPct val="0"/>
                </a:spcAft>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64DB45-247B-4779-90A5-58311A58EB6E}" type="slidenum">
              <a:rPr lang="ru-RU"/>
              <a:pPr fontAlgn="base">
                <a:spcBef>
                  <a:spcPct val="0"/>
                </a:spcBef>
                <a:spcAft>
                  <a:spcPct val="0"/>
                </a:spcAft>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0F687A-58C3-4D87-BF1D-1386008C17C2}" type="slidenum">
              <a:rPr lang="ru-RU"/>
              <a:pPr fontAlgn="base">
                <a:spcBef>
                  <a:spcPct val="0"/>
                </a:spcBef>
                <a:spcAft>
                  <a:spcPct val="0"/>
                </a:spcAft>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525FF1-0930-4442-8072-8A1EA41C7E2B}" type="slidenum">
              <a:rPr lang="ru-RU"/>
              <a:pPr fontAlgn="base">
                <a:spcBef>
                  <a:spcPct val="0"/>
                </a:spcBef>
                <a:spcAft>
                  <a:spcPct val="0"/>
                </a:spcAft>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ECD9E1-4144-49DC-B45E-6E1C3B2E2C81}" type="slidenum">
              <a:rPr lang="ru-RU"/>
              <a:pPr fontAlgn="base">
                <a:spcBef>
                  <a:spcPct val="0"/>
                </a:spcBef>
                <a:spcAft>
                  <a:spcPct val="0"/>
                </a:spcAft>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F1E5A7-602D-4168-92ED-8A3259063E7B}" type="slidenum">
              <a:rPr lang="ru-RU"/>
              <a:pPr fontAlgn="base">
                <a:spcBef>
                  <a:spcPct val="0"/>
                </a:spcBef>
                <a:spcAft>
                  <a:spcPct val="0"/>
                </a:spcAft>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B8A55-1E08-492F-BFC8-C71397694CE3}" type="slidenum">
              <a:rPr lang="ru-RU"/>
              <a:pPr fontAlgn="base">
                <a:spcBef>
                  <a:spcPct val="0"/>
                </a:spcBef>
                <a:spcAft>
                  <a:spcPct val="0"/>
                </a:spcAft>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C1877D-2FDD-4C3E-948A-5E8F4D1FB673}" type="slidenum">
              <a:rPr lang="ru-RU"/>
              <a:pPr fontAlgn="base">
                <a:spcBef>
                  <a:spcPct val="0"/>
                </a:spcBef>
                <a:spcAft>
                  <a:spcPct val="0"/>
                </a:spcAft>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EF84306-7C9B-4649-937D-5B4B08A0441E}" type="datetime1">
              <a:rPr lang="ru-RU"/>
              <a:pPr>
                <a:defRPr/>
              </a:pPr>
              <a:t>12.05.2014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A05ACA-8A20-4F29-A195-B9F53BD75439}" type="slidenum">
              <a:rPr lang="ru-RU"/>
              <a:pPr>
                <a:defRPr/>
              </a:pPr>
              <a:t>‹#›</a:t>
            </a:fld>
            <a:endParaRPr lang="ru-R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9731C02-870C-4230-A8B4-D498E2886080}" type="datetime1">
              <a:rPr lang="ru-RU"/>
              <a:pPr>
                <a:defRPr/>
              </a:pPr>
              <a:t>12.05.2014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A4CB16-CE2B-48C4-8A25-A4070D09D6ED}" type="slidenum">
              <a:rPr lang="ru-RU"/>
              <a:pPr>
                <a:defRPr/>
              </a:pPr>
              <a:t>‹#›</a:t>
            </a:fld>
            <a:endParaRPr lang="ru-RU"/>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FC2263B-D462-40B9-ACEB-45B9EB1ED33B}" type="datetime1">
              <a:rPr lang="ru-RU"/>
              <a:pPr>
                <a:defRPr/>
              </a:pPr>
              <a:t>12.05.2014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A7A476E-8276-4B72-8DFC-04D491C2201E}" type="slidenum">
              <a:rPr lang="ru-RU"/>
              <a:pPr>
                <a:defRPr/>
              </a:pPr>
              <a:t>‹#›</a:t>
            </a:fld>
            <a:endParaRPr lang="ru-RU"/>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D434AEB-7011-42BA-B74B-3DAA1E2425D5}" type="datetime1">
              <a:rPr lang="ru-RU"/>
              <a:pPr>
                <a:defRPr/>
              </a:pPr>
              <a:t>12.05.2014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0CB48AA-EAB8-40B3-856C-46399E535CDD}" type="slidenum">
              <a:rPr lang="ru-RU"/>
              <a:pPr>
                <a:defRPr/>
              </a:pPr>
              <a:t>‹#›</a:t>
            </a:fld>
            <a:endParaRPr lang="ru-RU"/>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EE4B356-BAFD-445B-BEA0-C1939B3C3E8D}" type="datetime1">
              <a:rPr lang="ru-RU"/>
              <a:pPr>
                <a:defRPr/>
              </a:pPr>
              <a:t>12.05.2014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BB51350-A2BC-44A7-9254-769D8A69EF49}" type="slidenum">
              <a:rPr lang="ru-RU"/>
              <a:pPr>
                <a:defRPr/>
              </a:pPr>
              <a:t>‹#›</a:t>
            </a:fld>
            <a:endParaRPr lang="ru-RU"/>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64A068E-E620-4E96-A404-6AEAB53EDD6F}" type="datetime1">
              <a:rPr lang="ru-RU"/>
              <a:pPr>
                <a:defRPr/>
              </a:pPr>
              <a:t>12.05.2014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D9D6B2F-AA82-4259-97DF-153CB5DB81DF}" type="slidenum">
              <a:rPr lang="ru-RU"/>
              <a:pPr>
                <a:defRPr/>
              </a:pPr>
              <a:t>‹#›</a:t>
            </a:fld>
            <a:endParaRPr lang="ru-RU"/>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C54A7A3-C45F-4C8C-A7B2-86D52230989A}" type="datetime1">
              <a:rPr lang="ru-RU"/>
              <a:pPr>
                <a:defRPr/>
              </a:pPr>
              <a:t>12.05.2014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C3B2534-F29B-47F2-9039-7D131E4C3B62}" type="slidenum">
              <a:rPr lang="ru-RU"/>
              <a:pPr>
                <a:defRPr/>
              </a:pPr>
              <a:t>‹#›</a:t>
            </a:fld>
            <a:endParaRPr lang="ru-RU"/>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BD4FC8D-A09B-4D40-8F67-AE7B82910C61}" type="datetime1">
              <a:rPr lang="ru-RU"/>
              <a:pPr>
                <a:defRPr/>
              </a:pPr>
              <a:t>12.05.2014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1B62F51-58E1-4682-AE23-A29A9281180D}" type="slidenum">
              <a:rPr lang="ru-RU"/>
              <a:pPr>
                <a:defRPr/>
              </a:pPr>
              <a:t>‹#›</a:t>
            </a:fld>
            <a:endParaRPr lang="ru-RU"/>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94C8E6F-64FE-45A4-B002-51EA26617FDC}" type="datetime1">
              <a:rPr lang="ru-RU"/>
              <a:pPr>
                <a:defRPr/>
              </a:pPr>
              <a:t>12.05.2014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CCDD5EE-9F99-4520-AEE1-59DBBAD48A21}" type="slidenum">
              <a:rPr lang="ru-RU"/>
              <a:pPr>
                <a:defRPr/>
              </a:pPr>
              <a:t>‹#›</a:t>
            </a:fld>
            <a:endParaRPr lang="ru-RU"/>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77FB3F9-6A82-4662-B685-F8AD902BFE51}" type="datetime1">
              <a:rPr lang="ru-RU"/>
              <a:pPr>
                <a:defRPr/>
              </a:pPr>
              <a:t>12.05.2014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13CB55F-BBDC-409F-8B09-DB5137C2CE51}" type="slidenum">
              <a:rPr lang="ru-RU"/>
              <a:pPr>
                <a:defRPr/>
              </a:pPr>
              <a:t>‹#›</a:t>
            </a:fld>
            <a:endParaRPr lang="ru-RU"/>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93C7062-3C67-48CB-B75A-08BF876FAEFA}" type="datetime1">
              <a:rPr lang="ru-RU"/>
              <a:pPr>
                <a:defRPr/>
              </a:pPr>
              <a:t>12.05.2014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18EAA09-9EBC-4256-8329-06175B92348F}" type="slidenum">
              <a:rPr lang="ru-RU"/>
              <a:pPr>
                <a:defRPr/>
              </a:pPr>
              <a:t>‹#›</a:t>
            </a:fld>
            <a:endParaRPr lang="ru-RU"/>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331EB12-1FFB-4B2D-86E8-D49839555700}" type="datetime1">
              <a:rPr lang="ru-RU"/>
              <a:pPr>
                <a:defRPr/>
              </a:pPr>
              <a:t>12.05.2014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316DDD1-BA64-4601-A122-9284CDEFCFE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transition spd="slow">
    <p:fade/>
  </p:transition>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mailto:bioetalon@mail.ru"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1709738" y="261938"/>
            <a:ext cx="10482262" cy="1292225"/>
          </a:xfrm>
          <a:prstGeom prst="rect">
            <a:avLst/>
          </a:prstGeom>
          <a:noFill/>
          <a:ln w="9525">
            <a:noFill/>
            <a:miter lim="800000"/>
            <a:headEnd/>
            <a:tailEnd/>
          </a:ln>
        </p:spPr>
        <p:txBody>
          <a:bodyPr>
            <a:spAutoFit/>
          </a:bodyPr>
          <a:lstStyle/>
          <a:p>
            <a:pPr algn="ctr"/>
            <a:r>
              <a:rPr lang="en-US" sz="3800" b="1">
                <a:latin typeface="Times New Roman" pitchFamily="18" charset="0"/>
                <a:cs typeface="Times New Roman" pitchFamily="18" charset="0"/>
              </a:rPr>
              <a:t>LLC Scientific</a:t>
            </a:r>
            <a:r>
              <a:rPr lang="ru-RU" sz="3800" b="1">
                <a:latin typeface="Times New Roman" pitchFamily="18" charset="0"/>
                <a:cs typeface="Times New Roman" pitchFamily="18" charset="0"/>
              </a:rPr>
              <a:t> </a:t>
            </a:r>
            <a:r>
              <a:rPr lang="en-US" sz="3800" b="1">
                <a:latin typeface="Times New Roman" pitchFamily="18" charset="0"/>
                <a:cs typeface="Times New Roman" pitchFamily="18" charset="0"/>
              </a:rPr>
              <a:t>Production Enterprise </a:t>
            </a:r>
            <a:r>
              <a:rPr lang="ru-RU" sz="3800" b="1">
                <a:latin typeface="Times New Roman" pitchFamily="18" charset="0"/>
                <a:cs typeface="Times New Roman" pitchFamily="18" charset="0"/>
              </a:rPr>
              <a:t>«</a:t>
            </a:r>
            <a:r>
              <a:rPr lang="en-US" sz="3800" b="1">
                <a:latin typeface="Times New Roman" pitchFamily="18" charset="0"/>
                <a:cs typeface="Times New Roman" pitchFamily="18" charset="0"/>
              </a:rPr>
              <a:t>Etalon</a:t>
            </a:r>
            <a:r>
              <a:rPr lang="ru-RU" sz="3800" b="1">
                <a:latin typeface="Times New Roman" pitchFamily="18" charset="0"/>
                <a:cs typeface="Times New Roman" pitchFamily="18" charset="0"/>
              </a:rPr>
              <a:t>»</a:t>
            </a:r>
            <a:r>
              <a:rPr lang="ru-RU" sz="3800" b="1" baseline="30000">
                <a:latin typeface="Times New Roman" pitchFamily="18" charset="0"/>
                <a:cs typeface="Times New Roman" pitchFamily="18" charset="0"/>
              </a:rPr>
              <a:t>®</a:t>
            </a:r>
          </a:p>
          <a:p>
            <a:pPr algn="ctr"/>
            <a:endParaRPr lang="ru-RU" sz="4000">
              <a:latin typeface="Times New Roman" pitchFamily="18" charset="0"/>
              <a:cs typeface="Times New Roman" pitchFamily="18" charset="0"/>
            </a:endParaRPr>
          </a:p>
        </p:txBody>
      </p:sp>
      <p:pic>
        <p:nvPicPr>
          <p:cNvPr id="14339" name="Рисунок 6" descr="логотипЭталон"/>
          <p:cNvPicPr>
            <a:picLocks noChangeAspect="1" noChangeArrowheads="1"/>
          </p:cNvPicPr>
          <p:nvPr/>
        </p:nvPicPr>
        <p:blipFill>
          <a:blip r:embed="rId3"/>
          <a:srcRect/>
          <a:stretch>
            <a:fillRect/>
          </a:stretch>
        </p:blipFill>
        <p:spPr bwMode="auto">
          <a:xfrm>
            <a:off x="0" y="0"/>
            <a:ext cx="1709738" cy="1323975"/>
          </a:xfrm>
          <a:prstGeom prst="rect">
            <a:avLst/>
          </a:prstGeom>
          <a:noFill/>
          <a:ln w="9525">
            <a:noFill/>
            <a:miter lim="800000"/>
            <a:headEnd/>
            <a:tailEnd/>
          </a:ln>
        </p:spPr>
      </p:pic>
      <p:sp>
        <p:nvSpPr>
          <p:cNvPr id="6" name="TextBox 5"/>
          <p:cNvSpPr txBox="1"/>
          <p:nvPr/>
        </p:nvSpPr>
        <p:spPr>
          <a:xfrm>
            <a:off x="855663" y="2506663"/>
            <a:ext cx="10566400" cy="1938337"/>
          </a:xfrm>
          <a:prstGeom prst="rect">
            <a:avLst/>
          </a:prstGeom>
          <a:no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6000" b="1" dirty="0">
                <a:latin typeface="Times New Roman" panose="02020603050405020304" pitchFamily="18" charset="0"/>
                <a:cs typeface="Times New Roman" panose="02020603050405020304" pitchFamily="18" charset="0"/>
              </a:rPr>
              <a:t>Release granular mushrooms</a:t>
            </a:r>
            <a:endParaRPr lang="ru-RU" sz="6000" b="1"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6000" b="1" dirty="0">
                <a:latin typeface="Times New Roman" panose="02020603050405020304" pitchFamily="18" charset="0"/>
                <a:cs typeface="Times New Roman" panose="02020603050405020304" pitchFamily="18" charset="0"/>
              </a:rPr>
              <a:t>and dried mixtures</a:t>
            </a:r>
            <a:endParaRPr lang="ru-RU" sz="60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0" y="1323975"/>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123825"/>
            <a:ext cx="12331700" cy="692150"/>
          </a:xfrm>
          <a:prstGeom prst="rect">
            <a:avLst/>
          </a:prstGeom>
          <a:noFill/>
        </p:spPr>
        <p:txBody>
          <a:bodyPr>
            <a:spAutoFit/>
          </a:bodyPr>
          <a:lstStyle/>
          <a:p>
            <a:pPr fontAlgn="auto">
              <a:spcBef>
                <a:spcPts val="0"/>
              </a:spcBef>
              <a:spcAft>
                <a:spcPts val="0"/>
              </a:spcAft>
              <a:defRPr/>
            </a:pPr>
            <a:r>
              <a:rPr lang="en-US" sz="3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Main centers of </a:t>
            </a:r>
            <a:r>
              <a:rPr lang="en-US" sz="3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mushrooms </a:t>
            </a:r>
            <a:r>
              <a:rPr lang="en-US" sz="3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foraging in the Tomsk region</a:t>
            </a:r>
            <a:endParaRPr lang="ru-RU" sz="3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1" name="Прямая соединительная линия 10"/>
          <p:cNvCxnSpPr/>
          <p:nvPr/>
        </p:nvCxnSpPr>
        <p:spPr>
          <a:xfrm>
            <a:off x="0" y="1052513"/>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724" name="TextBox 7"/>
          <p:cNvSpPr txBox="1">
            <a:spLocks noChangeArrowheads="1"/>
          </p:cNvSpPr>
          <p:nvPr/>
        </p:nvSpPr>
        <p:spPr bwMode="auto">
          <a:xfrm>
            <a:off x="11476038" y="6211888"/>
            <a:ext cx="715962" cy="646112"/>
          </a:xfrm>
          <a:prstGeom prst="rect">
            <a:avLst/>
          </a:prstGeom>
          <a:noFill/>
          <a:ln w="9525">
            <a:noFill/>
            <a:miter lim="800000"/>
            <a:headEnd/>
            <a:tailEnd/>
          </a:ln>
        </p:spPr>
        <p:txBody>
          <a:bodyPr>
            <a:spAutoFit/>
          </a:bodyPr>
          <a:lstStyle/>
          <a:p>
            <a:r>
              <a:rPr lang="ru-RU" sz="3600">
                <a:latin typeface="Times New Roman" pitchFamily="18" charset="0"/>
                <a:cs typeface="Times New Roman" pitchFamily="18" charset="0"/>
              </a:rPr>
              <a:t>10</a:t>
            </a:r>
          </a:p>
        </p:txBody>
      </p:sp>
      <p:pic>
        <p:nvPicPr>
          <p:cNvPr id="2" name="Рисунок 1"/>
          <p:cNvPicPr>
            <a:picLocks noChangeAspect="1"/>
          </p:cNvPicPr>
          <p:nvPr/>
        </p:nvPicPr>
        <p:blipFill>
          <a:blip r:embed="rId4"/>
          <a:stretch>
            <a:fillRect/>
          </a:stretch>
        </p:blipFill>
        <p:spPr>
          <a:xfrm>
            <a:off x="2646363" y="1052513"/>
            <a:ext cx="7381875" cy="5805487"/>
          </a:xfrm>
          <a:prstGeom prst="rect">
            <a:avLst/>
          </a:prstGeom>
          <a:effectLst>
            <a:outerShdw blurRad="50800" dist="38100" dir="5400000" algn="t" rotWithShape="0">
              <a:prstClr val="black">
                <a:alpha val="40000"/>
              </a:prstClr>
            </a:outerShdw>
          </a:effec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85800" y="103188"/>
            <a:ext cx="10007600" cy="768350"/>
          </a:xfrm>
          <a:prstGeom prst="rect">
            <a:avLst/>
          </a:prstGeom>
          <a:noFill/>
        </p:spPr>
        <p:txBody>
          <a:bodyPr>
            <a:spAutoFit/>
          </a:bodyPr>
          <a:lstStyle/>
          <a:p>
            <a:pPr fontAlgn="auto">
              <a:spcBef>
                <a:spcPts val="0"/>
              </a:spcBef>
              <a:spcAft>
                <a:spcPts val="0"/>
              </a:spcAft>
              <a:defRPr/>
            </a:pP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Certificates of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conformity SPE</a:t>
            </a:r>
            <a:r>
              <a:rPr lang="ru-RU"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Etalon</a:t>
            </a:r>
            <a:r>
              <a:rPr lang="ru-RU"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1" name="Прямая соединительная линия 10"/>
          <p:cNvCxnSpPr/>
          <p:nvPr/>
        </p:nvCxnSpPr>
        <p:spPr>
          <a:xfrm>
            <a:off x="0" y="1052513"/>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772" name="TextBox 7"/>
          <p:cNvSpPr txBox="1">
            <a:spLocks noChangeArrowheads="1"/>
          </p:cNvSpPr>
          <p:nvPr/>
        </p:nvSpPr>
        <p:spPr bwMode="auto">
          <a:xfrm>
            <a:off x="11533188" y="6211888"/>
            <a:ext cx="658812" cy="646112"/>
          </a:xfrm>
          <a:prstGeom prst="rect">
            <a:avLst/>
          </a:prstGeom>
          <a:noFill/>
          <a:ln w="9525">
            <a:noFill/>
            <a:miter lim="800000"/>
            <a:headEnd/>
            <a:tailEnd/>
          </a:ln>
        </p:spPr>
        <p:txBody>
          <a:bodyPr>
            <a:spAutoFit/>
          </a:bodyPr>
          <a:lstStyle/>
          <a:p>
            <a:r>
              <a:rPr lang="ru-RU" sz="3600">
                <a:latin typeface="Times New Roman" pitchFamily="18" charset="0"/>
                <a:cs typeface="Times New Roman" pitchFamily="18" charset="0"/>
              </a:rPr>
              <a:t>11</a:t>
            </a:r>
          </a:p>
        </p:txBody>
      </p:sp>
      <p:pic>
        <p:nvPicPr>
          <p:cNvPr id="32773" name="Picture 2" descr="C:\Users\User\Desktop\Сертификаты\Грибы гранулированные сушёные ВЭПС.jpg"/>
          <p:cNvPicPr>
            <a:picLocks noChangeAspect="1" noChangeArrowheads="1"/>
          </p:cNvPicPr>
          <p:nvPr/>
        </p:nvPicPr>
        <p:blipFill>
          <a:blip r:embed="rId4"/>
          <a:srcRect/>
          <a:stretch>
            <a:fillRect/>
          </a:stretch>
        </p:blipFill>
        <p:spPr bwMode="auto">
          <a:xfrm>
            <a:off x="1404938" y="1412875"/>
            <a:ext cx="3600450" cy="4956175"/>
          </a:xfrm>
          <a:prstGeom prst="rect">
            <a:avLst/>
          </a:prstGeom>
          <a:noFill/>
          <a:ln w="9525">
            <a:noFill/>
            <a:miter lim="800000"/>
            <a:headEnd/>
            <a:tailEnd/>
          </a:ln>
        </p:spPr>
      </p:pic>
      <p:pic>
        <p:nvPicPr>
          <p:cNvPr id="32774" name="Picture 3" descr="C:\Users\User\Desktop\Сертификаты\Смеси грибные сушёные ВЭПС.jpg"/>
          <p:cNvPicPr>
            <a:picLocks noChangeAspect="1" noChangeArrowheads="1"/>
          </p:cNvPicPr>
          <p:nvPr/>
        </p:nvPicPr>
        <p:blipFill>
          <a:blip r:embed="rId5"/>
          <a:srcRect/>
          <a:stretch>
            <a:fillRect/>
          </a:stretch>
        </p:blipFill>
        <p:spPr bwMode="auto">
          <a:xfrm>
            <a:off x="7264400" y="1412875"/>
            <a:ext cx="3635375" cy="5003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1052513"/>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819" name="TextBox 7"/>
          <p:cNvSpPr txBox="1">
            <a:spLocks noChangeArrowheads="1"/>
          </p:cNvSpPr>
          <p:nvPr/>
        </p:nvSpPr>
        <p:spPr bwMode="auto">
          <a:xfrm>
            <a:off x="11542713" y="6211888"/>
            <a:ext cx="649287" cy="646112"/>
          </a:xfrm>
          <a:prstGeom prst="rect">
            <a:avLst/>
          </a:prstGeom>
          <a:noFill/>
          <a:ln w="9525">
            <a:noFill/>
            <a:miter lim="800000"/>
            <a:headEnd/>
            <a:tailEnd/>
          </a:ln>
        </p:spPr>
        <p:txBody>
          <a:bodyPr>
            <a:spAutoFit/>
          </a:bodyPr>
          <a:lstStyle/>
          <a:p>
            <a:r>
              <a:rPr lang="ru-RU" sz="3600">
                <a:latin typeface="Times New Roman" pitchFamily="18" charset="0"/>
                <a:cs typeface="Times New Roman" pitchFamily="18" charset="0"/>
              </a:rPr>
              <a:t>12</a:t>
            </a:r>
          </a:p>
        </p:txBody>
      </p:sp>
      <p:sp>
        <p:nvSpPr>
          <p:cNvPr id="9" name="Прямоугольник 8"/>
          <p:cNvSpPr/>
          <p:nvPr/>
        </p:nvSpPr>
        <p:spPr>
          <a:xfrm>
            <a:off x="152400" y="3795713"/>
            <a:ext cx="11826875" cy="2738437"/>
          </a:xfrm>
          <a:prstGeom prst="rect">
            <a:avLst/>
          </a:prstGeom>
        </p:spPr>
        <p:txBody>
          <a:bodyPr>
            <a:spAutoFit/>
          </a:bodyPr>
          <a:lstStyle/>
          <a:p>
            <a:pPr indent="354013" algn="just" fontAlgn="auto">
              <a:spcBef>
                <a:spcPts val="0"/>
              </a:spcBef>
              <a:spcAft>
                <a:spcPts val="0"/>
              </a:spcAft>
              <a:defRPr/>
            </a:pPr>
            <a:r>
              <a:rPr lang="en-US" altLang="ru-RU" sz="2800" b="1" dirty="0">
                <a:latin typeface="Times New Roman" panose="02020603050405020304" pitchFamily="18" charset="0"/>
                <a:cs typeface="Times New Roman" panose="02020603050405020304" pitchFamily="18" charset="0"/>
              </a:rPr>
              <a:t>Our project allows the involve underutilized species of mushrooms in trade, increase the production of mushroom spices and blends</a:t>
            </a:r>
            <a:r>
              <a:rPr lang="en-US" altLang="ru-RU" sz="2800" b="1" dirty="0">
                <a:latin typeface="Times New Roman" panose="02020603050405020304" pitchFamily="18" charset="0"/>
                <a:cs typeface="Times New Roman" panose="02020603050405020304" pitchFamily="18" charset="0"/>
              </a:rPr>
              <a:t>.</a:t>
            </a:r>
          </a:p>
          <a:p>
            <a:pPr indent="354013" algn="just" fontAlgn="auto">
              <a:spcBef>
                <a:spcPts val="0"/>
              </a:spcBef>
              <a:spcAft>
                <a:spcPts val="0"/>
              </a:spcAft>
              <a:defRPr/>
            </a:pPr>
            <a:r>
              <a:rPr lang="en-US" altLang="ru-RU" sz="2800" b="1" dirty="0">
                <a:latin typeface="Times New Roman" panose="02020603050405020304" pitchFamily="18" charset="0"/>
                <a:cs typeface="Times New Roman" panose="02020603050405020304" pitchFamily="18" charset="0"/>
              </a:rPr>
              <a:t>Granular powder more transportable, better kept and can be conveniently packaged. More soluble in cooking. </a:t>
            </a:r>
            <a:endParaRPr lang="en-US" altLang="ru-RU" sz="2800" b="1" dirty="0">
              <a:latin typeface="Times New Roman" panose="02020603050405020304" pitchFamily="18" charset="0"/>
              <a:cs typeface="Times New Roman" panose="02020603050405020304" pitchFamily="18" charset="0"/>
            </a:endParaRPr>
          </a:p>
          <a:p>
            <a:pPr indent="354013" algn="just" fontAlgn="auto">
              <a:spcBef>
                <a:spcPts val="0"/>
              </a:spcBef>
              <a:spcAft>
                <a:spcPts val="0"/>
              </a:spcAft>
              <a:defRPr/>
            </a:pPr>
            <a:r>
              <a:rPr lang="en-US" altLang="ru-RU" sz="2800" b="1" dirty="0">
                <a:latin typeface="Times New Roman" panose="02020603050405020304" pitchFamily="18" charset="0"/>
                <a:cs typeface="Times New Roman" panose="02020603050405020304" pitchFamily="18" charset="0"/>
              </a:rPr>
              <a:t>We look forward to any fruitful cooperation in this area.</a:t>
            </a:r>
            <a:endParaRPr lang="en-US" altLang="ru-RU" sz="28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ru-RU" altLang="ru-RU" sz="3200" dirty="0">
              <a:latin typeface="+mn-lt"/>
            </a:endParaRPr>
          </a:p>
        </p:txBody>
      </p:sp>
      <p:pic>
        <p:nvPicPr>
          <p:cNvPr id="34821" name="Рисунок 1"/>
          <p:cNvPicPr>
            <a:picLocks noChangeAspect="1"/>
          </p:cNvPicPr>
          <p:nvPr/>
        </p:nvPicPr>
        <p:blipFill>
          <a:blip r:embed="rId4"/>
          <a:srcRect/>
          <a:stretch>
            <a:fillRect/>
          </a:stretch>
        </p:blipFill>
        <p:spPr bwMode="auto">
          <a:xfrm>
            <a:off x="0" y="0"/>
            <a:ext cx="12192000" cy="3756025"/>
          </a:xfrm>
          <a:prstGeom prst="rect">
            <a:avLst/>
          </a:prstGeom>
          <a:noFill/>
          <a:ln w="9525">
            <a:noFill/>
            <a:miter lim="800000"/>
            <a:headEnd/>
            <a:tailEnd/>
          </a:ln>
        </p:spPr>
      </p:pic>
      <p:sp>
        <p:nvSpPr>
          <p:cNvPr id="10" name="TextBox 9"/>
          <p:cNvSpPr txBox="1"/>
          <p:nvPr/>
        </p:nvSpPr>
        <p:spPr>
          <a:xfrm>
            <a:off x="3733800" y="0"/>
            <a:ext cx="3846513" cy="1016000"/>
          </a:xfrm>
          <a:prstGeom prst="rect">
            <a:avLst/>
          </a:prstGeom>
          <a:noFill/>
        </p:spPr>
        <p:txBody>
          <a:bodyPr>
            <a:spAutoFit/>
          </a:bodyPr>
          <a:lstStyle/>
          <a:p>
            <a:pPr fontAlgn="auto">
              <a:spcBef>
                <a:spcPts val="0"/>
              </a:spcBef>
              <a:spcAft>
                <a:spcPts val="0"/>
              </a:spcAft>
              <a:defRPr/>
            </a:pPr>
            <a:r>
              <a:rPr lang="en-US" sz="6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a:t>
            </a:r>
            <a:endParaRPr lang="ru-RU" sz="6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0" y="5749925"/>
            <a:ext cx="12192000" cy="1108075"/>
          </a:xfrm>
          <a:prstGeom prst="rect">
            <a:avLst/>
          </a:prstGeom>
        </p:spPr>
        <p:txBody>
          <a:bodyPr lIns="0" tIns="0" rIns="0" bIns="0">
            <a:spAutoFit/>
          </a:bodyPr>
          <a:lstStyle/>
          <a:p>
            <a:pPr algn="r" fontAlgn="auto">
              <a:spcBef>
                <a:spcPts val="0"/>
              </a:spcBef>
              <a:spcAft>
                <a:spcPts val="0"/>
              </a:spcAft>
              <a:defRPr/>
            </a:pPr>
            <a:endParaRPr lang="ru-RU" altLang="ru-RU" sz="2400" b="1" dirty="0">
              <a:solidFill>
                <a:srgbClr val="FFC000"/>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alt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634520, </a:t>
            </a:r>
            <a:r>
              <a:rPr lang="en-US" alt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Russia</a:t>
            </a:r>
            <a:r>
              <a:rPr lang="ru-RU" alt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Tomsk region</a:t>
            </a:r>
            <a:r>
              <a:rPr lang="ru-RU" alt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ru-RU" sz="2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Mezheninovka</a:t>
            </a:r>
            <a:r>
              <a:rPr lang="en-US" alt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village</a:t>
            </a:r>
            <a:r>
              <a:rPr lang="ru-RU" alt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Lenin </a:t>
            </a:r>
            <a:r>
              <a:rPr lang="en-US" altLang="ru-RU" sz="2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alt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r>
              <a:rPr lang="ru-RU" alt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alt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E-mail: </a:t>
            </a:r>
            <a:r>
              <a:rPr lang="en-U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rPr>
              <a:t>bioetalon@mail.ru</a:t>
            </a:r>
            <a:r>
              <a:rPr lang="en-US" sz="2400" b="1" dirty="0">
                <a:latin typeface="Times New Roman" panose="02020603050405020304" pitchFamily="18" charset="0"/>
                <a:cs typeface="Times New Roman" panose="02020603050405020304" pitchFamily="18" charset="0"/>
              </a:rPr>
              <a:t>, </a:t>
            </a:r>
            <a:r>
              <a:rPr lang="en-U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Telephone: </a:t>
            </a:r>
            <a:r>
              <a:rPr lang="ru-RU" alt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(3822) 59-12-86, 8-913-829-1286</a:t>
            </a:r>
            <a:endParaRPr lang="ru-RU" alt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2" name="Прямая соединительная линия 11"/>
          <p:cNvCxnSpPr/>
          <p:nvPr/>
        </p:nvCxnSpPr>
        <p:spPr>
          <a:xfrm>
            <a:off x="0" y="6094413"/>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Прямоугольник 1"/>
          <p:cNvSpPr>
            <a:spLocks noChangeArrowheads="1"/>
          </p:cNvSpPr>
          <p:nvPr/>
        </p:nvSpPr>
        <p:spPr bwMode="auto">
          <a:xfrm>
            <a:off x="336550" y="1379538"/>
            <a:ext cx="11518900" cy="5262562"/>
          </a:xfrm>
          <a:prstGeom prst="rect">
            <a:avLst/>
          </a:prstGeom>
          <a:noFill/>
          <a:ln w="9525">
            <a:noFill/>
            <a:miter lim="800000"/>
            <a:headEnd/>
            <a:tailEnd/>
          </a:ln>
        </p:spPr>
        <p:txBody>
          <a:bodyPr>
            <a:spAutoFit/>
          </a:bodyPr>
          <a:lstStyle/>
          <a:p>
            <a:pPr indent="711200" algn="just">
              <a:buFont typeface="Wingdings" pitchFamily="2" charset="2"/>
              <a:buChar char="ü"/>
            </a:pPr>
            <a:r>
              <a:rPr lang="en-US" altLang="ru-RU" sz="2800" b="1">
                <a:latin typeface="Times New Roman" pitchFamily="18" charset="0"/>
              </a:rPr>
              <a:t>Tomsk region is the undisputed leader in reserves mushrooms - mushrooms available reserves of the order of 3500 tons.</a:t>
            </a:r>
          </a:p>
          <a:p>
            <a:pPr indent="711200" algn="just">
              <a:buFont typeface="Wingdings" pitchFamily="2" charset="2"/>
              <a:buChar char="ü"/>
            </a:pPr>
            <a:r>
              <a:rPr lang="en-US" altLang="ru-RU" sz="2800" b="1">
                <a:latin typeface="Times New Roman" pitchFamily="18" charset="0"/>
              </a:rPr>
              <a:t>Harvesting and processing of mushrooms are very complex and time-consuming process due to the abrupt seasonal volume growth of wild mushrooms and the need for fast processing in order to avoid spoilage.</a:t>
            </a:r>
          </a:p>
          <a:p>
            <a:pPr indent="711200" algn="just">
              <a:buFont typeface="Wingdings" pitchFamily="2" charset="2"/>
              <a:buChar char="ü"/>
            </a:pPr>
            <a:r>
              <a:rPr lang="en-US" altLang="ru-RU" sz="2800" b="1">
                <a:latin typeface="Times New Roman" pitchFamily="18" charset="0"/>
              </a:rPr>
              <a:t>Today mushrooms in human nutrition are pleasant flavoring only because of the contained in the cell walls chitinlike fungin which practically is not digested by the human body. Therefore, of the nutrients mushrooms considered not available to humans.</a:t>
            </a:r>
          </a:p>
          <a:p>
            <a:pPr indent="711200" algn="just">
              <a:buFont typeface="Wingdings" pitchFamily="2" charset="2"/>
              <a:buChar char="ü"/>
            </a:pPr>
            <a:r>
              <a:rPr lang="en-US" altLang="ru-RU" sz="2800" b="1">
                <a:latin typeface="Times New Roman" pitchFamily="18" charset="0"/>
              </a:rPr>
              <a:t>Russian company LLC SPE "Etalon" was developed industrial technology of harvesting and processing of fresh mushrooms in a granular form.</a:t>
            </a:r>
            <a:endParaRPr lang="ru-RU" altLang="ru-RU" sz="2800" b="1">
              <a:latin typeface="Calibri" pitchFamily="34" charset="0"/>
            </a:endParaRPr>
          </a:p>
        </p:txBody>
      </p:sp>
      <p:sp>
        <p:nvSpPr>
          <p:cNvPr id="3" name="TextBox 2"/>
          <p:cNvSpPr txBox="1"/>
          <p:nvPr/>
        </p:nvSpPr>
        <p:spPr>
          <a:xfrm>
            <a:off x="3140075" y="65088"/>
            <a:ext cx="5514975" cy="922337"/>
          </a:xfrm>
          <a:prstGeom prst="rect">
            <a:avLst/>
          </a:prstGeom>
          <a:noFill/>
        </p:spPr>
        <p:txBody>
          <a:bodyPr>
            <a:spAutoFit/>
          </a:bodyPr>
          <a:lstStyle/>
          <a:p>
            <a:pPr fontAlgn="auto">
              <a:spcBef>
                <a:spcPts val="0"/>
              </a:spcBef>
              <a:spcAft>
                <a:spcPts val="0"/>
              </a:spcAft>
              <a:defRPr/>
            </a:pP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Relevance of area</a:t>
            </a:r>
            <a:endParaRPr lang="ru-RU"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1" name="Прямая соединительная линия 10"/>
          <p:cNvCxnSpPr/>
          <p:nvPr/>
        </p:nvCxnSpPr>
        <p:spPr>
          <a:xfrm>
            <a:off x="0" y="1052513"/>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365" name="TextBox 7"/>
          <p:cNvSpPr txBox="1">
            <a:spLocks noChangeArrowheads="1"/>
          </p:cNvSpPr>
          <p:nvPr/>
        </p:nvSpPr>
        <p:spPr bwMode="auto">
          <a:xfrm>
            <a:off x="11818938" y="6211888"/>
            <a:ext cx="373062" cy="646112"/>
          </a:xfrm>
          <a:prstGeom prst="rect">
            <a:avLst/>
          </a:prstGeom>
          <a:noFill/>
          <a:ln w="9525">
            <a:noFill/>
            <a:miter lim="800000"/>
            <a:headEnd/>
            <a:tailEnd/>
          </a:ln>
        </p:spPr>
        <p:txBody>
          <a:bodyPr>
            <a:spAutoFit/>
          </a:bodyPr>
          <a:lstStyle/>
          <a:p>
            <a:r>
              <a:rPr lang="ru-RU" sz="3600">
                <a:latin typeface="Times New Roman" pitchFamily="18" charset="0"/>
                <a:cs typeface="Times New Roman" pitchFamily="18" charset="0"/>
              </a:rPr>
              <a:t>2</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1052513"/>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11" name="TextBox 3"/>
          <p:cNvSpPr txBox="1">
            <a:spLocks noChangeArrowheads="1"/>
          </p:cNvSpPr>
          <p:nvPr/>
        </p:nvSpPr>
        <p:spPr bwMode="auto">
          <a:xfrm>
            <a:off x="11818938" y="6211888"/>
            <a:ext cx="373062" cy="646112"/>
          </a:xfrm>
          <a:prstGeom prst="rect">
            <a:avLst/>
          </a:prstGeom>
          <a:noFill/>
          <a:ln w="9525">
            <a:noFill/>
            <a:miter lim="800000"/>
            <a:headEnd/>
            <a:tailEnd/>
          </a:ln>
        </p:spPr>
        <p:txBody>
          <a:bodyPr>
            <a:spAutoFit/>
          </a:bodyPr>
          <a:lstStyle/>
          <a:p>
            <a:r>
              <a:rPr lang="ru-RU" sz="3600">
                <a:latin typeface="Times New Roman" pitchFamily="18" charset="0"/>
                <a:cs typeface="Times New Roman" pitchFamily="18" charset="0"/>
              </a:rPr>
              <a:t>3</a:t>
            </a:r>
          </a:p>
        </p:txBody>
      </p:sp>
      <p:sp>
        <p:nvSpPr>
          <p:cNvPr id="6" name="TextBox 5"/>
          <p:cNvSpPr txBox="1"/>
          <p:nvPr/>
        </p:nvSpPr>
        <p:spPr>
          <a:xfrm>
            <a:off x="0" y="0"/>
            <a:ext cx="12555538" cy="892175"/>
          </a:xfrm>
          <a:prstGeom prst="rect">
            <a:avLst/>
          </a:prstGeom>
          <a:noFill/>
        </p:spPr>
        <p:txBody>
          <a:bodyPr>
            <a:spAutoFit/>
          </a:bodyPr>
          <a:lstStyle/>
          <a:p>
            <a:pPr fontAlgn="auto">
              <a:spcBef>
                <a:spcPts val="0"/>
              </a:spcBef>
              <a:spcAft>
                <a:spcPts val="0"/>
              </a:spcAft>
              <a:defRPr/>
            </a:pPr>
            <a:r>
              <a:rPr lang="en-US" sz="5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Reserves of mushrooms in the Tomsk region</a:t>
            </a:r>
            <a:endParaRPr lang="ru-RU" sz="5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nvGraphicFramePr>
        <p:xfrm>
          <a:off x="0" y="1052513"/>
          <a:ext cx="12192000" cy="5159375"/>
        </p:xfrm>
        <a:graphic>
          <a:graphicData uri="http://schemas.openxmlformats.org/drawingml/2006/table">
            <a:tbl>
              <a:tblPr firstRow="1" bandRow="1">
                <a:tableStyleId>{9D7B26C5-4107-4FEC-AEDC-1716B250A1EF}</a:tableStyleId>
              </a:tblPr>
              <a:tblGrid>
                <a:gridCol w="6096000"/>
                <a:gridCol w="6096000"/>
              </a:tblGrid>
              <a:tr h="1031834">
                <a:tc>
                  <a:txBody>
                    <a:bodyPr/>
                    <a:lstStyle/>
                    <a:p>
                      <a:pPr algn="ctr"/>
                      <a:r>
                        <a:rPr lang="en-US" sz="3200" b="1" dirty="0" smtClean="0">
                          <a:latin typeface="Times New Roman" panose="02020603050405020304" pitchFamily="18" charset="0"/>
                          <a:cs typeface="Times New Roman" panose="02020603050405020304" pitchFamily="18" charset="0"/>
                        </a:rPr>
                        <a:t>Kinds</a:t>
                      </a:r>
                      <a:r>
                        <a:rPr lang="en-US" sz="3200" b="1" baseline="0" dirty="0" smtClean="0">
                          <a:latin typeface="Times New Roman" panose="02020603050405020304" pitchFamily="18" charset="0"/>
                          <a:cs typeface="Times New Roman" panose="02020603050405020304" pitchFamily="18" charset="0"/>
                        </a:rPr>
                        <a:t> of reserves</a:t>
                      </a:r>
                      <a:endParaRPr lang="ru-RU" sz="3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smtClean="0">
                          <a:latin typeface="Times New Roman" panose="02020603050405020304" pitchFamily="18" charset="0"/>
                          <a:cs typeface="Times New Roman" panose="02020603050405020304" pitchFamily="18" charset="0"/>
                        </a:rPr>
                        <a:t>Volume</a:t>
                      </a:r>
                      <a:r>
                        <a:rPr lang="ru-RU" sz="3200" b="1" dirty="0" smtClean="0">
                          <a:latin typeface="Times New Roman" panose="02020603050405020304" pitchFamily="18" charset="0"/>
                          <a:cs typeface="Times New Roman" panose="02020603050405020304" pitchFamily="18" charset="0"/>
                        </a:rPr>
                        <a:t>,</a:t>
                      </a:r>
                      <a:r>
                        <a:rPr lang="ru-RU" sz="3200" b="1" baseline="0" dirty="0" smtClean="0">
                          <a:latin typeface="Times New Roman" panose="02020603050405020304" pitchFamily="18" charset="0"/>
                          <a:cs typeface="Times New Roman" panose="02020603050405020304" pitchFamily="18" charset="0"/>
                        </a:rPr>
                        <a:t> </a:t>
                      </a:r>
                      <a:r>
                        <a:rPr lang="en-US" sz="3200" b="1" baseline="0" dirty="0" smtClean="0">
                          <a:latin typeface="Times New Roman" panose="02020603050405020304" pitchFamily="18" charset="0"/>
                          <a:cs typeface="Times New Roman" panose="02020603050405020304" pitchFamily="18" charset="0"/>
                        </a:rPr>
                        <a:t>tons</a:t>
                      </a:r>
                      <a:endParaRPr lang="ru-RU" sz="3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1834">
                <a:tc>
                  <a:txBody>
                    <a:bodyPr/>
                    <a:lstStyle/>
                    <a:p>
                      <a:pPr algn="ctr"/>
                      <a:r>
                        <a:rPr lang="en-US" sz="2800" b="1" dirty="0" smtClean="0">
                          <a:latin typeface="Times New Roman" panose="02020603050405020304" pitchFamily="18" charset="0"/>
                          <a:cs typeface="Times New Roman" panose="02020603050405020304" pitchFamily="18" charset="0"/>
                        </a:rPr>
                        <a:t>Biological</a:t>
                      </a:r>
                      <a:endParaRPr lang="ru-RU"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800" b="1" dirty="0" smtClean="0">
                          <a:latin typeface="Times New Roman" panose="02020603050405020304" pitchFamily="18" charset="0"/>
                          <a:cs typeface="Times New Roman" panose="02020603050405020304" pitchFamily="18" charset="0"/>
                        </a:rPr>
                        <a:t>50414,8</a:t>
                      </a:r>
                      <a:endParaRPr lang="ru-RU"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1834">
                <a:tc>
                  <a:txBody>
                    <a:bodyPr/>
                    <a:lstStyle/>
                    <a:p>
                      <a:pPr algn="ctr"/>
                      <a:r>
                        <a:rPr lang="en-US" sz="2800" b="1" dirty="0" smtClean="0">
                          <a:latin typeface="Times New Roman" panose="02020603050405020304" pitchFamily="18" charset="0"/>
                          <a:cs typeface="Times New Roman" panose="02020603050405020304" pitchFamily="18" charset="0"/>
                        </a:rPr>
                        <a:t>Operational</a:t>
                      </a:r>
                      <a:endParaRPr lang="ru-RU"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800" b="1" dirty="0" smtClean="0">
                          <a:latin typeface="Times New Roman" panose="02020603050405020304" pitchFamily="18" charset="0"/>
                          <a:cs typeface="Times New Roman" panose="02020603050405020304" pitchFamily="18" charset="0"/>
                        </a:rPr>
                        <a:t>17962,5</a:t>
                      </a:r>
                      <a:endParaRPr lang="ru-RU"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1834">
                <a:tc>
                  <a:txBody>
                    <a:bodyPr/>
                    <a:lstStyle/>
                    <a:p>
                      <a:pPr algn="ctr"/>
                      <a:r>
                        <a:rPr lang="en-US" sz="2800" b="1" dirty="0" smtClean="0">
                          <a:latin typeface="Times New Roman" panose="02020603050405020304" pitchFamily="18" charset="0"/>
                          <a:cs typeface="Times New Roman" panose="02020603050405020304" pitchFamily="18" charset="0"/>
                        </a:rPr>
                        <a:t>Agricultural</a:t>
                      </a:r>
                      <a:endParaRPr lang="ru-RU"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800" b="1" dirty="0" smtClean="0">
                          <a:latin typeface="Times New Roman" panose="02020603050405020304" pitchFamily="18" charset="0"/>
                          <a:cs typeface="Times New Roman" panose="02020603050405020304" pitchFamily="18" charset="0"/>
                        </a:rPr>
                        <a:t>9622,9</a:t>
                      </a:r>
                      <a:endParaRPr lang="ru-RU"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1834">
                <a:tc>
                  <a:txBody>
                    <a:bodyPr/>
                    <a:lstStyle/>
                    <a:p>
                      <a:pPr algn="ctr"/>
                      <a:r>
                        <a:rPr lang="en-US" sz="2800" b="1" dirty="0" smtClean="0">
                          <a:latin typeface="Times New Roman" panose="02020603050405020304" pitchFamily="18" charset="0"/>
                          <a:cs typeface="Times New Roman" panose="02020603050405020304" pitchFamily="18" charset="0"/>
                        </a:rPr>
                        <a:t>Available</a:t>
                      </a:r>
                      <a:endParaRPr lang="ru-RU"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800" b="1" dirty="0" smtClean="0">
                          <a:latin typeface="Times New Roman" panose="02020603050405020304" pitchFamily="18" charset="0"/>
                          <a:cs typeface="Times New Roman" panose="02020603050405020304" pitchFamily="18" charset="0"/>
                        </a:rPr>
                        <a:t>3475,2</a:t>
                      </a:r>
                      <a:endParaRPr lang="ru-RU"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306388" y="1052513"/>
            <a:ext cx="11520487" cy="2678112"/>
          </a:xfrm>
          <a:prstGeom prst="rect">
            <a:avLst/>
          </a:prstGeom>
          <a:noFill/>
          <a:ln w="9525">
            <a:noFill/>
            <a:miter lim="800000"/>
            <a:headEnd/>
            <a:tailEnd/>
          </a:ln>
        </p:spPr>
        <p:txBody>
          <a:bodyPr>
            <a:spAutoFit/>
          </a:bodyPr>
          <a:lstStyle/>
          <a:p>
            <a:pPr indent="354013" algn="just"/>
            <a:r>
              <a:rPr lang="en-US" altLang="ru-RU" sz="2400" b="1">
                <a:solidFill>
                  <a:srgbClr val="000000"/>
                </a:solidFill>
                <a:latin typeface="Times New Roman" pitchFamily="18" charset="0"/>
                <a:cs typeface="Times New Roman" pitchFamily="18" charset="0"/>
              </a:rPr>
              <a:t>So-called "black" mushrooms: boletus, leccinum, xerocomus, suillus, armillaria, chanterelle, etc. Percentage of "black" mushrooms in the total biomass of mushrooms are given in the  table. </a:t>
            </a:r>
          </a:p>
          <a:p>
            <a:pPr indent="354013" algn="just"/>
            <a:r>
              <a:rPr lang="en-US" altLang="ru-RU" sz="2400" b="1">
                <a:solidFill>
                  <a:srgbClr val="000000"/>
                </a:solidFill>
                <a:latin typeface="Times New Roman" pitchFamily="18" charset="0"/>
                <a:cs typeface="Times New Roman" pitchFamily="18" charset="0"/>
              </a:rPr>
              <a:t>Stable harvest. The most fragrant and delicious. More than 1300 tons of tubular fungi grows in the pine forests of the Tomsk region. </a:t>
            </a:r>
          </a:p>
          <a:p>
            <a:pPr indent="354013" algn="just"/>
            <a:r>
              <a:rPr lang="en-US" altLang="ru-RU" sz="2400" b="1">
                <a:solidFill>
                  <a:srgbClr val="000000"/>
                </a:solidFill>
                <a:latin typeface="Times New Roman" pitchFamily="18" charset="0"/>
                <a:cs typeface="Times New Roman" pitchFamily="18" charset="0"/>
              </a:rPr>
              <a:t>In Russia the trade turnover includes limited, primarily because of the unmarketable type.</a:t>
            </a:r>
            <a:endParaRPr lang="ru-RU" altLang="ru-RU" sz="2400" b="1">
              <a:solidFill>
                <a:srgbClr val="000000"/>
              </a:solidFill>
              <a:latin typeface="Times New Roman" pitchFamily="18" charset="0"/>
              <a:cs typeface="Times New Roman" pitchFamily="18" charset="0"/>
            </a:endParaRPr>
          </a:p>
        </p:txBody>
      </p:sp>
      <p:sp>
        <p:nvSpPr>
          <p:cNvPr id="3" name="TextBox 2"/>
          <p:cNvSpPr txBox="1"/>
          <p:nvPr/>
        </p:nvSpPr>
        <p:spPr>
          <a:xfrm>
            <a:off x="2530475" y="0"/>
            <a:ext cx="6543675" cy="923925"/>
          </a:xfrm>
          <a:prstGeom prst="rect">
            <a:avLst/>
          </a:prstGeom>
          <a:noFill/>
        </p:spPr>
        <p:txBody>
          <a:bodyPr>
            <a:spAutoFit/>
          </a:bodyPr>
          <a:lstStyle/>
          <a:p>
            <a:pPr fontAlgn="auto">
              <a:spcBef>
                <a:spcPts val="0"/>
              </a:spcBef>
              <a:spcAft>
                <a:spcPts val="0"/>
              </a:spcAft>
              <a:defRPr/>
            </a:pPr>
            <a:r>
              <a:rPr lang="ru-RU"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Black</a:t>
            </a:r>
            <a:r>
              <a:rPr lang="ru-RU"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mushrooms</a:t>
            </a:r>
            <a:endParaRPr lang="ru-RU"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1" name="Прямая соединительная линия 10"/>
          <p:cNvCxnSpPr/>
          <p:nvPr/>
        </p:nvCxnSpPr>
        <p:spPr>
          <a:xfrm>
            <a:off x="0" y="1052513"/>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437" name="TextBox 7"/>
          <p:cNvSpPr txBox="1">
            <a:spLocks noChangeArrowheads="1"/>
          </p:cNvSpPr>
          <p:nvPr/>
        </p:nvSpPr>
        <p:spPr bwMode="auto">
          <a:xfrm>
            <a:off x="11818938" y="6211888"/>
            <a:ext cx="373062" cy="646112"/>
          </a:xfrm>
          <a:prstGeom prst="rect">
            <a:avLst/>
          </a:prstGeom>
          <a:noFill/>
          <a:ln w="9525">
            <a:noFill/>
            <a:miter lim="800000"/>
            <a:headEnd/>
            <a:tailEnd/>
          </a:ln>
        </p:spPr>
        <p:txBody>
          <a:bodyPr>
            <a:spAutoFit/>
          </a:bodyPr>
          <a:lstStyle/>
          <a:p>
            <a:r>
              <a:rPr lang="ru-RU" sz="3600">
                <a:latin typeface="Times New Roman" pitchFamily="18" charset="0"/>
                <a:cs typeface="Times New Roman" pitchFamily="18" charset="0"/>
              </a:rPr>
              <a:t>4</a:t>
            </a:r>
          </a:p>
        </p:txBody>
      </p:sp>
      <p:graphicFrame>
        <p:nvGraphicFramePr>
          <p:cNvPr id="4" name="Таблица 3"/>
          <p:cNvGraphicFramePr>
            <a:graphicFrameLocks noGrp="1"/>
          </p:cNvGraphicFramePr>
          <p:nvPr/>
        </p:nvGraphicFramePr>
        <p:xfrm>
          <a:off x="306388" y="3705225"/>
          <a:ext cx="11699875" cy="2438400"/>
        </p:xfrm>
        <a:graphic>
          <a:graphicData uri="http://schemas.openxmlformats.org/drawingml/2006/table">
            <a:tbl>
              <a:tblPr firstRow="1" bandRow="1">
                <a:tableStyleId>{616DA210-FB5B-4158-B5E0-FEB733F419BA}</a:tableStyleId>
              </a:tblPr>
              <a:tblGrid>
                <a:gridCol w="5030783"/>
                <a:gridCol w="6668711"/>
              </a:tblGrid>
              <a:tr h="194847">
                <a:tc>
                  <a:txBody>
                    <a:bodyPr/>
                    <a:lstStyle/>
                    <a:p>
                      <a:pPr algn="ctr"/>
                      <a:r>
                        <a:rPr lang="en-US" sz="2400" dirty="0" smtClean="0">
                          <a:latin typeface="Times New Roman" panose="02020603050405020304" pitchFamily="18" charset="0"/>
                          <a:cs typeface="Times New Roman" panose="02020603050405020304" pitchFamily="18" charset="0"/>
                        </a:rPr>
                        <a:t>Title</a:t>
                      </a:r>
                      <a:endParaRPr lang="ru-RU" sz="2400" dirty="0">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anose="02020603050405020304" pitchFamily="18" charset="0"/>
                          <a:cs typeface="Times New Roman" panose="02020603050405020304" pitchFamily="18" charset="0"/>
                        </a:rPr>
                        <a:t>Percentage</a:t>
                      </a:r>
                      <a:r>
                        <a:rPr lang="ru-RU" sz="2400" baseline="0" dirty="0" smtClean="0">
                          <a:latin typeface="Times New Roman" panose="02020603050405020304" pitchFamily="18" charset="0"/>
                          <a:cs typeface="Times New Roman" panose="02020603050405020304" pitchFamily="18" charset="0"/>
                        </a:rPr>
                        <a:t> </a:t>
                      </a:r>
                      <a:r>
                        <a:rPr lang="en-US" sz="2400" baseline="0" dirty="0" smtClean="0">
                          <a:latin typeface="Times New Roman" panose="02020603050405020304" pitchFamily="18" charset="0"/>
                          <a:cs typeface="Times New Roman" panose="02020603050405020304" pitchFamily="18" charset="0"/>
                        </a:rPr>
                        <a:t>in the total biomass of mushrooms</a:t>
                      </a:r>
                      <a:r>
                        <a:rPr lang="ru-RU" sz="2400" baseline="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847">
                <a:tc>
                  <a:txBody>
                    <a:bodyPr/>
                    <a:lstStyle/>
                    <a:p>
                      <a:pPr algn="ctr"/>
                      <a:r>
                        <a:rPr lang="en-US" sz="2000" b="1" dirty="0" smtClean="0">
                          <a:latin typeface="Times New Roman" panose="02020603050405020304" pitchFamily="18" charset="0"/>
                          <a:cs typeface="Times New Roman" panose="02020603050405020304" pitchFamily="18" charset="0"/>
                        </a:rPr>
                        <a:t>Boletus</a:t>
                      </a:r>
                      <a:endParaRPr lang="ru-RU" sz="2000" b="1" dirty="0">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latin typeface="Times New Roman" panose="02020603050405020304" pitchFamily="18" charset="0"/>
                          <a:cs typeface="Times New Roman" panose="02020603050405020304" pitchFamily="18" charset="0"/>
                        </a:rPr>
                        <a:t>50</a:t>
                      </a:r>
                      <a:endParaRPr lang="ru-RU" sz="2000" b="1" dirty="0">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847">
                <a:tc>
                  <a:txBody>
                    <a:bodyPr/>
                    <a:lstStyle/>
                    <a:p>
                      <a:pPr algn="ctr"/>
                      <a:r>
                        <a:rPr lang="en-US" sz="2000" b="1" i="0" kern="1200" dirty="0" err="1" smtClean="0">
                          <a:solidFill>
                            <a:schemeClr val="tx1"/>
                          </a:solidFill>
                          <a:effectLst/>
                          <a:latin typeface="Times New Roman" panose="02020603050405020304" pitchFamily="18" charset="0"/>
                          <a:ea typeface="+mn-ea"/>
                          <a:cs typeface="Times New Roman" panose="02020603050405020304" pitchFamily="18" charset="0"/>
                        </a:rPr>
                        <a:t>Xerocomus</a:t>
                      </a:r>
                      <a:endParaRPr lang="ru-RU" sz="2000" b="1" dirty="0">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b="1" dirty="0" smtClean="0">
                          <a:latin typeface="Times New Roman" panose="02020603050405020304" pitchFamily="18" charset="0"/>
                          <a:cs typeface="Times New Roman" panose="02020603050405020304" pitchFamily="18" charset="0"/>
                        </a:rPr>
                        <a:t>15</a:t>
                      </a:r>
                      <a:endParaRPr lang="ru-RU" sz="2000" b="1" dirty="0">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847">
                <a:tc>
                  <a:txBody>
                    <a:bodyPr/>
                    <a:lstStyle/>
                    <a:p>
                      <a:pPr algn="ctr"/>
                      <a:r>
                        <a:rPr lang="en-US" sz="2000" b="1" i="0" kern="1200" dirty="0" smtClean="0">
                          <a:solidFill>
                            <a:schemeClr val="tx1"/>
                          </a:solidFill>
                          <a:effectLst/>
                          <a:latin typeface="Times New Roman" panose="02020603050405020304" pitchFamily="18" charset="0"/>
                          <a:ea typeface="+mn-ea"/>
                          <a:cs typeface="Times New Roman" panose="02020603050405020304" pitchFamily="18" charset="0"/>
                        </a:rPr>
                        <a:t>Boletus </a:t>
                      </a:r>
                      <a:r>
                        <a:rPr lang="en-US" sz="2000" b="1" i="0" kern="1200" dirty="0" err="1" smtClean="0">
                          <a:solidFill>
                            <a:schemeClr val="tx1"/>
                          </a:solidFill>
                          <a:effectLst/>
                          <a:latin typeface="Times New Roman" panose="02020603050405020304" pitchFamily="18" charset="0"/>
                          <a:ea typeface="+mn-ea"/>
                          <a:cs typeface="Times New Roman" panose="02020603050405020304" pitchFamily="18" charset="0"/>
                        </a:rPr>
                        <a:t>edulis</a:t>
                      </a:r>
                      <a:endParaRPr lang="ru-RU" sz="2000" b="1" i="0" dirty="0">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b="1" dirty="0" smtClean="0">
                          <a:latin typeface="Times New Roman" panose="02020603050405020304" pitchFamily="18" charset="0"/>
                          <a:cs typeface="Times New Roman" panose="02020603050405020304" pitchFamily="18" charset="0"/>
                        </a:rPr>
                        <a:t>12,5</a:t>
                      </a:r>
                      <a:endParaRPr lang="ru-RU" sz="2000" b="1" dirty="0">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1704">
                <a:tc>
                  <a:txBody>
                    <a:bodyPr/>
                    <a:lstStyle/>
                    <a:p>
                      <a:pPr algn="ctr"/>
                      <a:r>
                        <a:rPr lang="en-US" sz="2000" b="1" i="0" kern="1200" dirty="0" err="1" smtClean="0">
                          <a:solidFill>
                            <a:schemeClr val="tx1"/>
                          </a:solidFill>
                          <a:effectLst/>
                          <a:latin typeface="Times New Roman" panose="02020603050405020304" pitchFamily="18" charset="0"/>
                          <a:ea typeface="+mn-ea"/>
                          <a:cs typeface="Times New Roman" panose="02020603050405020304" pitchFamily="18" charset="0"/>
                        </a:rPr>
                        <a:t>Suillus</a:t>
                      </a:r>
                      <a:endParaRPr lang="ru-RU" sz="2000" b="1" dirty="0">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b="1" dirty="0" smtClean="0">
                          <a:latin typeface="Times New Roman" panose="02020603050405020304" pitchFamily="18" charset="0"/>
                          <a:cs typeface="Times New Roman" panose="02020603050405020304" pitchFamily="18" charset="0"/>
                        </a:rPr>
                        <a:t>10</a:t>
                      </a:r>
                      <a:endParaRPr lang="ru-RU" sz="2000" b="1" dirty="0">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48">
                <a:tc>
                  <a:txBody>
                    <a:bodyPr/>
                    <a:lstStyle/>
                    <a:p>
                      <a:pPr algn="ctr"/>
                      <a:r>
                        <a:rPr lang="en-US" sz="2000" b="1" i="0" kern="1200" dirty="0" err="1" smtClean="0">
                          <a:solidFill>
                            <a:schemeClr val="tx1"/>
                          </a:solidFill>
                          <a:effectLst/>
                          <a:latin typeface="Times New Roman" panose="02020603050405020304" pitchFamily="18" charset="0"/>
                          <a:ea typeface="+mn-ea"/>
                          <a:cs typeface="Times New Roman" panose="02020603050405020304" pitchFamily="18" charset="0"/>
                        </a:rPr>
                        <a:t>Leccinum</a:t>
                      </a:r>
                      <a:r>
                        <a:rPr lang="en-US" sz="2000" b="1" i="0" kern="1200" dirty="0" smtClean="0">
                          <a:solidFill>
                            <a:schemeClr val="tx1"/>
                          </a:solidFill>
                          <a:effectLst/>
                          <a:latin typeface="Times New Roman" panose="02020603050405020304" pitchFamily="18" charset="0"/>
                          <a:ea typeface="+mn-ea"/>
                          <a:cs typeface="Times New Roman" panose="02020603050405020304" pitchFamily="18" charset="0"/>
                        </a:rPr>
                        <a:t> (various types)</a:t>
                      </a:r>
                      <a:endParaRPr lang="ru-RU" sz="2000" b="1" i="0" dirty="0">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latin typeface="Times New Roman" panose="02020603050405020304" pitchFamily="18" charset="0"/>
                          <a:cs typeface="Times New Roman" panose="02020603050405020304" pitchFamily="18" charset="0"/>
                        </a:rPr>
                        <a:t>12,5</a:t>
                      </a:r>
                      <a:endParaRPr lang="ru-RU" sz="2000" b="1" dirty="0">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Прямоугольник 1"/>
          <p:cNvSpPr>
            <a:spLocks noChangeArrowheads="1"/>
          </p:cNvSpPr>
          <p:nvPr/>
        </p:nvSpPr>
        <p:spPr bwMode="auto">
          <a:xfrm>
            <a:off x="300038" y="1098550"/>
            <a:ext cx="11518900" cy="5508625"/>
          </a:xfrm>
          <a:prstGeom prst="rect">
            <a:avLst/>
          </a:prstGeom>
          <a:noFill/>
          <a:ln w="9525">
            <a:noFill/>
            <a:miter lim="800000"/>
            <a:headEnd/>
            <a:tailEnd/>
          </a:ln>
        </p:spPr>
        <p:txBody>
          <a:bodyPr>
            <a:spAutoFit/>
          </a:bodyPr>
          <a:lstStyle/>
          <a:p>
            <a:pPr indent="354013" algn="just"/>
            <a:r>
              <a:rPr lang="en-US" altLang="ru-RU" sz="3200" b="1">
                <a:latin typeface="Times New Roman" pitchFamily="18" charset="0"/>
                <a:cs typeface="Times New Roman" pitchFamily="18" charset="0"/>
              </a:rPr>
              <a:t>Numerous studies have shown that chitinlike fungin contained in the cell walls of mushrooms, almost not digested by the human body. It also prevents the absorption of trace elements contained in mushrooms.</a:t>
            </a:r>
          </a:p>
          <a:p>
            <a:pPr indent="354013" algn="just"/>
            <a:r>
              <a:rPr lang="en-US" altLang="ru-RU" sz="3200" b="1">
                <a:latin typeface="Times New Roman" pitchFamily="18" charset="0"/>
                <a:cs typeface="Times New Roman" pitchFamily="18" charset="0"/>
              </a:rPr>
              <a:t>Mushrooms are held throughout the digestive tract unchanged in the form in which we found ourselves after chewing.</a:t>
            </a:r>
          </a:p>
          <a:p>
            <a:pPr indent="354013" algn="just"/>
            <a:r>
              <a:rPr lang="en-US" altLang="ru-RU" sz="3200" b="1">
                <a:latin typeface="Times New Roman" pitchFamily="18" charset="0"/>
                <a:cs typeface="Times New Roman" pitchFamily="18" charset="0"/>
              </a:rPr>
              <a:t>Today mushrooms in human nutrition are just a pleasant flavors, improves motility of the gastrointestinal tract, promotes proper digestion. However, pancreas and gastric mucosa involved serious work on the "digestion" fungin, which increases the burden on them.</a:t>
            </a:r>
            <a:endParaRPr lang="ru-RU" altLang="ru-RU" sz="3200" b="1">
              <a:latin typeface="Times New Roman" pitchFamily="18" charset="0"/>
              <a:cs typeface="Times New Roman" pitchFamily="18" charset="0"/>
            </a:endParaRPr>
          </a:p>
        </p:txBody>
      </p:sp>
      <p:sp>
        <p:nvSpPr>
          <p:cNvPr id="3" name="TextBox 2"/>
          <p:cNvSpPr txBox="1"/>
          <p:nvPr/>
        </p:nvSpPr>
        <p:spPr>
          <a:xfrm>
            <a:off x="701675" y="0"/>
            <a:ext cx="10336213" cy="923925"/>
          </a:xfrm>
          <a:prstGeom prst="rect">
            <a:avLst/>
          </a:prstGeom>
          <a:noFill/>
        </p:spPr>
        <p:txBody>
          <a:bodyPr>
            <a:spAutoFit/>
          </a:bodyPr>
          <a:lstStyle/>
          <a:p>
            <a:pPr fontAlgn="auto">
              <a:spcBef>
                <a:spcPts val="0"/>
              </a:spcBef>
              <a:spcAft>
                <a:spcPts val="0"/>
              </a:spcAft>
              <a:defRPr/>
            </a:pP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Reason for poor comprehensibility</a:t>
            </a:r>
            <a:endParaRPr lang="ru-RU"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1" name="Прямая соединительная линия 10"/>
          <p:cNvCxnSpPr/>
          <p:nvPr/>
        </p:nvCxnSpPr>
        <p:spPr>
          <a:xfrm>
            <a:off x="0" y="1052513"/>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485" name="TextBox 7"/>
          <p:cNvSpPr txBox="1">
            <a:spLocks noChangeArrowheads="1"/>
          </p:cNvSpPr>
          <p:nvPr/>
        </p:nvSpPr>
        <p:spPr bwMode="auto">
          <a:xfrm>
            <a:off x="11818938" y="6211888"/>
            <a:ext cx="373062" cy="646112"/>
          </a:xfrm>
          <a:prstGeom prst="rect">
            <a:avLst/>
          </a:prstGeom>
          <a:noFill/>
          <a:ln w="9525">
            <a:noFill/>
            <a:miter lim="800000"/>
            <a:headEnd/>
            <a:tailEnd/>
          </a:ln>
        </p:spPr>
        <p:txBody>
          <a:bodyPr>
            <a:spAutoFit/>
          </a:bodyPr>
          <a:lstStyle/>
          <a:p>
            <a:r>
              <a:rPr lang="ru-RU" sz="3600">
                <a:latin typeface="Times New Roman" pitchFamily="18" charset="0"/>
                <a:cs typeface="Times New Roman" pitchFamily="18" charset="0"/>
              </a:rPr>
              <a:t>5</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322263" y="1069975"/>
            <a:ext cx="11518900" cy="5694363"/>
          </a:xfrm>
          <a:prstGeom prst="rect">
            <a:avLst/>
          </a:prstGeom>
          <a:noFill/>
          <a:ln w="9525">
            <a:noFill/>
            <a:miter lim="800000"/>
            <a:headEnd/>
            <a:tailEnd/>
          </a:ln>
        </p:spPr>
        <p:txBody>
          <a:bodyPr>
            <a:spAutoFit/>
          </a:bodyPr>
          <a:lstStyle/>
          <a:p>
            <a:pPr indent="354013" algn="just"/>
            <a:r>
              <a:rPr lang="en-US" altLang="ru-RU" sz="2800" b="1">
                <a:solidFill>
                  <a:srgbClr val="000000"/>
                </a:solidFill>
                <a:latin typeface="Times New Roman" pitchFamily="18" charset="0"/>
                <a:cs typeface="Times New Roman" pitchFamily="18" charset="0"/>
              </a:rPr>
              <a:t>Owing to mushrooms granulation technology of LLC SPE "Etalon" can talk about the accessibility of useful nutrients of mushrooms. Reduces the load on the mucosa of the stomach and pancreas.</a:t>
            </a:r>
          </a:p>
          <a:p>
            <a:pPr indent="354013" algn="just"/>
            <a:r>
              <a:rPr lang="en-US" altLang="ru-RU" sz="2800" b="1">
                <a:solidFill>
                  <a:srgbClr val="000000"/>
                </a:solidFill>
                <a:latin typeface="Times New Roman" pitchFamily="18" charset="0"/>
                <a:cs typeface="Times New Roman" pitchFamily="18" charset="0"/>
              </a:rPr>
              <a:t>According to nutrient content, granular mushrooms surpass many vegetables and fruits, and the chemical composition close to products of animal origin.</a:t>
            </a:r>
          </a:p>
          <a:p>
            <a:pPr indent="354013" algn="just"/>
            <a:r>
              <a:rPr lang="en-US" altLang="ru-RU" sz="2800" b="1">
                <a:solidFill>
                  <a:srgbClr val="000000"/>
                </a:solidFill>
                <a:latin typeface="Times New Roman" pitchFamily="18" charset="0"/>
                <a:cs typeface="Times New Roman" pitchFamily="18" charset="0"/>
              </a:rPr>
              <a:t>They include vitamins A, B1, B2, B12, C, D, PP, enzymes ( amylase, lipase, etc.), essential macro-and microelements - selenium, potassium, calcium, zinc, iodine, copper, iron, cobalt, much phosphorus (as in fish) and polysaccharides have antitumor properties.</a:t>
            </a:r>
          </a:p>
          <a:p>
            <a:pPr indent="354013" algn="just"/>
            <a:r>
              <a:rPr lang="en-US" altLang="ru-RU" sz="2800" b="1">
                <a:solidFill>
                  <a:srgbClr val="000000"/>
                </a:solidFill>
                <a:latin typeface="Times New Roman" pitchFamily="18" charset="0"/>
                <a:cs typeface="Times New Roman" pitchFamily="18" charset="0"/>
              </a:rPr>
              <a:t>It is known that mushroom polysaccharides influence the production of perforin substance (high molecular weight protein) that destroys the malignant cells .</a:t>
            </a:r>
            <a:endParaRPr lang="ru-RU" altLang="ru-RU" sz="2800" b="1">
              <a:solidFill>
                <a:srgbClr val="000000"/>
              </a:solidFill>
              <a:latin typeface="Times New Roman" pitchFamily="18" charset="0"/>
              <a:cs typeface="Times New Roman" pitchFamily="18" charset="0"/>
            </a:endParaRPr>
          </a:p>
        </p:txBody>
      </p:sp>
      <p:sp>
        <p:nvSpPr>
          <p:cNvPr id="3" name="TextBox 2"/>
          <p:cNvSpPr txBox="1"/>
          <p:nvPr/>
        </p:nvSpPr>
        <p:spPr>
          <a:xfrm>
            <a:off x="3140075" y="0"/>
            <a:ext cx="5441950" cy="923925"/>
          </a:xfrm>
          <a:prstGeom prst="rect">
            <a:avLst/>
          </a:prstGeom>
          <a:noFill/>
        </p:spPr>
        <p:txBody>
          <a:bodyPr>
            <a:spAutoFit/>
          </a:bodyPr>
          <a:lstStyle/>
          <a:p>
            <a:pPr fontAlgn="auto">
              <a:spcBef>
                <a:spcPts val="0"/>
              </a:spcBef>
              <a:spcAft>
                <a:spcPts val="0"/>
              </a:spcAft>
              <a:defRPr/>
            </a:pP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Useful properties</a:t>
            </a:r>
            <a:endParaRPr lang="ru-RU"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1" name="Прямая соединительная линия 10"/>
          <p:cNvCxnSpPr/>
          <p:nvPr/>
        </p:nvCxnSpPr>
        <p:spPr>
          <a:xfrm>
            <a:off x="0" y="1052513"/>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33" name="TextBox 7"/>
          <p:cNvSpPr txBox="1">
            <a:spLocks noChangeArrowheads="1"/>
          </p:cNvSpPr>
          <p:nvPr/>
        </p:nvSpPr>
        <p:spPr bwMode="auto">
          <a:xfrm>
            <a:off x="11818938" y="6211888"/>
            <a:ext cx="373062" cy="646112"/>
          </a:xfrm>
          <a:prstGeom prst="rect">
            <a:avLst/>
          </a:prstGeom>
          <a:noFill/>
          <a:ln w="9525">
            <a:noFill/>
            <a:miter lim="800000"/>
            <a:headEnd/>
            <a:tailEnd/>
          </a:ln>
        </p:spPr>
        <p:txBody>
          <a:bodyPr>
            <a:spAutoFit/>
          </a:bodyPr>
          <a:lstStyle/>
          <a:p>
            <a:r>
              <a:rPr lang="ru-RU" sz="3600">
                <a:latin typeface="Times New Roman" pitchFamily="18" charset="0"/>
                <a:cs typeface="Times New Roman" pitchFamily="18" charset="0"/>
              </a:rPr>
              <a:t>6</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32125" y="0"/>
            <a:ext cx="5443538" cy="923925"/>
          </a:xfrm>
          <a:prstGeom prst="rect">
            <a:avLst/>
          </a:prstGeom>
          <a:noFill/>
        </p:spPr>
        <p:txBody>
          <a:bodyPr>
            <a:spAutoFit/>
          </a:bodyPr>
          <a:lstStyle/>
          <a:p>
            <a:pPr fontAlgn="auto">
              <a:spcBef>
                <a:spcPts val="0"/>
              </a:spcBef>
              <a:spcAft>
                <a:spcPts val="0"/>
              </a:spcAft>
              <a:defRPr/>
            </a:pP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Nutritional facts</a:t>
            </a:r>
            <a:endParaRPr lang="ru-RU"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1" name="Прямая соединительная линия 10"/>
          <p:cNvCxnSpPr/>
          <p:nvPr/>
        </p:nvCxnSpPr>
        <p:spPr>
          <a:xfrm>
            <a:off x="0" y="1052513"/>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580" name="TextBox 7"/>
          <p:cNvSpPr txBox="1">
            <a:spLocks noChangeArrowheads="1"/>
          </p:cNvSpPr>
          <p:nvPr/>
        </p:nvSpPr>
        <p:spPr bwMode="auto">
          <a:xfrm>
            <a:off x="11818938" y="6211888"/>
            <a:ext cx="373062" cy="646112"/>
          </a:xfrm>
          <a:prstGeom prst="rect">
            <a:avLst/>
          </a:prstGeom>
          <a:noFill/>
          <a:ln w="9525">
            <a:noFill/>
            <a:miter lim="800000"/>
            <a:headEnd/>
            <a:tailEnd/>
          </a:ln>
        </p:spPr>
        <p:txBody>
          <a:bodyPr>
            <a:spAutoFit/>
          </a:bodyPr>
          <a:lstStyle/>
          <a:p>
            <a:r>
              <a:rPr lang="ru-RU" sz="3600">
                <a:latin typeface="Times New Roman" pitchFamily="18" charset="0"/>
                <a:cs typeface="Times New Roman" pitchFamily="18" charset="0"/>
              </a:rPr>
              <a:t>7</a:t>
            </a:r>
          </a:p>
        </p:txBody>
      </p:sp>
      <p:graphicFrame>
        <p:nvGraphicFramePr>
          <p:cNvPr id="4" name="Таблица 3"/>
          <p:cNvGraphicFramePr>
            <a:graphicFrameLocks noGrp="1"/>
          </p:cNvGraphicFramePr>
          <p:nvPr/>
        </p:nvGraphicFramePr>
        <p:xfrm>
          <a:off x="152400" y="1052513"/>
          <a:ext cx="11853863" cy="5195887"/>
        </p:xfrm>
        <a:graphic>
          <a:graphicData uri="http://schemas.openxmlformats.org/drawingml/2006/table">
            <a:tbl>
              <a:tblPr firstRow="1" bandRow="1">
                <a:tableStyleId>{D7AC3CCA-C797-4891-BE02-D94E43425B78}</a:tableStyleId>
              </a:tblPr>
              <a:tblGrid>
                <a:gridCol w="2118361"/>
                <a:gridCol w="1602270"/>
                <a:gridCol w="1646297"/>
                <a:gridCol w="2535294"/>
                <a:gridCol w="1787880"/>
                <a:gridCol w="2163231"/>
              </a:tblGrid>
              <a:tr h="1174859">
                <a:tc>
                  <a:txBody>
                    <a:bodyPr/>
                    <a:lstStyle/>
                    <a:p>
                      <a:pPr algn="ctr"/>
                      <a:r>
                        <a:rPr lang="en-US" sz="2400" dirty="0" smtClean="0">
                          <a:latin typeface="Times New Roman" panose="02020603050405020304" pitchFamily="18" charset="0"/>
                          <a:cs typeface="Times New Roman" panose="02020603050405020304" pitchFamily="18" charset="0"/>
                        </a:rPr>
                        <a:t>Type</a:t>
                      </a:r>
                      <a:r>
                        <a:rPr lang="en-US" sz="2400" baseline="0" dirty="0" smtClean="0">
                          <a:latin typeface="Times New Roman" panose="02020603050405020304" pitchFamily="18" charset="0"/>
                          <a:cs typeface="Times New Roman" panose="02020603050405020304" pitchFamily="18" charset="0"/>
                        </a:rPr>
                        <a:t> of mushrooms</a:t>
                      </a:r>
                      <a:endParaRPr lang="ru-RU" sz="2400"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Times New Roman" panose="02020603050405020304" pitchFamily="18" charset="0"/>
                          <a:cs typeface="Times New Roman" panose="02020603050405020304" pitchFamily="18" charset="0"/>
                        </a:rPr>
                        <a:t>Water</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gm</a:t>
                      </a:r>
                      <a:endParaRPr lang="ru-RU" sz="2400"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Times New Roman" panose="02020603050405020304" pitchFamily="18" charset="0"/>
                          <a:cs typeface="Times New Roman" panose="02020603050405020304" pitchFamily="18" charset="0"/>
                        </a:rPr>
                        <a:t>Proteins</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gm</a:t>
                      </a:r>
                      <a:endParaRPr lang="ru-RU" sz="2400"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Times New Roman" panose="02020603050405020304" pitchFamily="18" charset="0"/>
                          <a:cs typeface="Times New Roman" panose="02020603050405020304" pitchFamily="18" charset="0"/>
                        </a:rPr>
                        <a:t>Carbohydrates</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gm</a:t>
                      </a:r>
                      <a:endParaRPr lang="ru-RU" sz="2400"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Times New Roman" panose="02020603050405020304" pitchFamily="18" charset="0"/>
                          <a:cs typeface="Times New Roman" panose="02020603050405020304" pitchFamily="18" charset="0"/>
                        </a:rPr>
                        <a:t>Lipids</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gm</a:t>
                      </a:r>
                      <a:endParaRPr lang="ru-RU" sz="2400"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Times New Roman" panose="02020603050405020304" pitchFamily="18" charset="0"/>
                          <a:cs typeface="Times New Roman" panose="02020603050405020304" pitchFamily="18" charset="0"/>
                        </a:rPr>
                        <a:t>Energy</a:t>
                      </a:r>
                      <a:r>
                        <a:rPr lang="en-US" sz="2400" baseline="0" dirty="0" smtClean="0">
                          <a:latin typeface="Times New Roman" panose="02020603050405020304" pitchFamily="18" charset="0"/>
                          <a:cs typeface="Times New Roman" panose="02020603050405020304" pitchFamily="18" charset="0"/>
                        </a:rPr>
                        <a:t> facts</a:t>
                      </a:r>
                      <a:r>
                        <a:rPr lang="ru-RU" sz="2400" baseline="0" dirty="0" smtClean="0">
                          <a:latin typeface="Times New Roman" panose="02020603050405020304" pitchFamily="18" charset="0"/>
                          <a:cs typeface="Times New Roman" panose="02020603050405020304" pitchFamily="18" charset="0"/>
                        </a:rPr>
                        <a:t>, </a:t>
                      </a:r>
                      <a:r>
                        <a:rPr lang="en-US" sz="2400" baseline="0" dirty="0" smtClean="0">
                          <a:latin typeface="Times New Roman" panose="02020603050405020304" pitchFamily="18" charset="0"/>
                          <a:cs typeface="Times New Roman" panose="02020603050405020304" pitchFamily="18" charset="0"/>
                        </a:rPr>
                        <a:t>kcal</a:t>
                      </a:r>
                      <a:endParaRPr lang="ru-RU" sz="2400"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4051">
                <a:tc>
                  <a:txBody>
                    <a:bodyPr/>
                    <a:lstStyle/>
                    <a:p>
                      <a:pPr algn="ctr"/>
                      <a:r>
                        <a:rPr lang="en-US" sz="2000" b="1" i="0" kern="1200" dirty="0" smtClean="0">
                          <a:solidFill>
                            <a:schemeClr val="tx1"/>
                          </a:solidFill>
                          <a:effectLst/>
                          <a:latin typeface="Times New Roman" panose="02020603050405020304" pitchFamily="18" charset="0"/>
                          <a:ea typeface="+mn-ea"/>
                          <a:cs typeface="Times New Roman" panose="02020603050405020304" pitchFamily="18" charset="0"/>
                        </a:rPr>
                        <a:t>Boletus </a:t>
                      </a:r>
                      <a:r>
                        <a:rPr lang="en-US" sz="2000" b="1" i="0" kern="1200" dirty="0" err="1" smtClean="0">
                          <a:solidFill>
                            <a:schemeClr val="tx1"/>
                          </a:solidFill>
                          <a:effectLst/>
                          <a:latin typeface="Times New Roman" panose="02020603050405020304" pitchFamily="18" charset="0"/>
                          <a:ea typeface="+mn-ea"/>
                          <a:cs typeface="Times New Roman" panose="02020603050405020304" pitchFamily="18" charset="0"/>
                        </a:rPr>
                        <a:t>edulis</a:t>
                      </a:r>
                      <a:endParaRPr lang="ru-RU" sz="2000" b="1" i="0"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8,6</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30</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19,8</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4,4</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238,8</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4051">
                <a:tc>
                  <a:txBody>
                    <a:bodyPr/>
                    <a:lstStyle/>
                    <a:p>
                      <a:r>
                        <a:rPr lang="en-US" sz="2000" b="1" dirty="0" err="1" smtClean="0">
                          <a:latin typeface="Times New Roman" panose="02020603050405020304" pitchFamily="18" charset="0"/>
                          <a:cs typeface="Times New Roman" panose="02020603050405020304" pitchFamily="18" charset="0"/>
                        </a:rPr>
                        <a:t>Leccinum</a:t>
                      </a:r>
                      <a:r>
                        <a:rPr lang="en-US" sz="2000" b="1" dirty="0" smtClean="0">
                          <a:latin typeface="Times New Roman" panose="02020603050405020304" pitchFamily="18" charset="0"/>
                          <a:cs typeface="Times New Roman" panose="02020603050405020304" pitchFamily="18" charset="0"/>
                        </a:rPr>
                        <a:t> </a:t>
                      </a:r>
                    </a:p>
                    <a:p>
                      <a:r>
                        <a:rPr lang="en-US" sz="2000" b="1" dirty="0" smtClean="0">
                          <a:latin typeface="Times New Roman" panose="02020603050405020304" pitchFamily="18" charset="0"/>
                          <a:cs typeface="Times New Roman" panose="02020603050405020304" pitchFamily="18" charset="0"/>
                        </a:rPr>
                        <a:t>(var.</a:t>
                      </a:r>
                      <a:r>
                        <a:rPr lang="en-US" sz="2000" b="1" baseline="0" dirty="0" smtClean="0">
                          <a:latin typeface="Times New Roman" panose="02020603050405020304" pitchFamily="18" charset="0"/>
                          <a:cs typeface="Times New Roman" panose="02020603050405020304" pitchFamily="18" charset="0"/>
                        </a:rPr>
                        <a:t> types)</a:t>
                      </a:r>
                      <a:endParaRPr lang="ru-RU" sz="2000" b="1" dirty="0" smtClean="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13</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smtClean="0">
                          <a:latin typeface="Times New Roman" panose="02020603050405020304" pitchFamily="18" charset="0"/>
                          <a:cs typeface="Times New Roman" panose="02020603050405020304" pitchFamily="18" charset="0"/>
                        </a:rPr>
                        <a:t>29,45</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smtClean="0">
                          <a:latin typeface="Times New Roman" panose="02020603050405020304" pitchFamily="18" charset="0"/>
                          <a:cs typeface="Times New Roman" panose="02020603050405020304" pitchFamily="18" charset="0"/>
                        </a:rPr>
                        <a:t>13,6</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smtClean="0">
                          <a:latin typeface="Times New Roman" panose="02020603050405020304" pitchFamily="18" charset="0"/>
                          <a:cs typeface="Times New Roman" panose="02020603050405020304" pitchFamily="18" charset="0"/>
                        </a:rPr>
                        <a:t>7,3</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smtClean="0">
                          <a:latin typeface="Times New Roman" panose="02020603050405020304" pitchFamily="18" charset="0"/>
                          <a:cs typeface="Times New Roman" panose="02020603050405020304" pitchFamily="18" charset="0"/>
                        </a:rPr>
                        <a:t>237,9</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4051">
                <a:tc>
                  <a:txBody>
                    <a:bodyPr/>
                    <a:lstStyle/>
                    <a:p>
                      <a:r>
                        <a:rPr lang="en-US" sz="2000" b="1" dirty="0" err="1" smtClean="0">
                          <a:latin typeface="Times New Roman" panose="02020603050405020304" pitchFamily="18" charset="0"/>
                          <a:cs typeface="Times New Roman" panose="02020603050405020304" pitchFamily="18" charset="0"/>
                        </a:rPr>
                        <a:t>Xerocomus</a:t>
                      </a:r>
                      <a:endParaRPr lang="ru-RU" sz="2000" b="1" dirty="0" smtClean="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7,8</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19,8</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14,7</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2,9</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149,6</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4051">
                <a:tc>
                  <a:txBody>
                    <a:bodyPr/>
                    <a:lstStyle/>
                    <a:p>
                      <a:r>
                        <a:rPr lang="en-US" sz="2000" b="1" dirty="0" err="1" smtClean="0">
                          <a:latin typeface="Times New Roman" panose="02020603050405020304" pitchFamily="18" charset="0"/>
                          <a:cs typeface="Times New Roman" panose="02020603050405020304" pitchFamily="18" charset="0"/>
                        </a:rPr>
                        <a:t>Suillus</a:t>
                      </a:r>
                      <a:endParaRPr lang="ru-RU" sz="2000" b="1" dirty="0" smtClean="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8,2</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21,3</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14,6</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3,7</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176,9</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4051">
                <a:tc>
                  <a:txBody>
                    <a:bodyPr/>
                    <a:lstStyle/>
                    <a:p>
                      <a:r>
                        <a:rPr lang="en-US" sz="2000" b="1" i="0" kern="1200" dirty="0" err="1" smtClean="0">
                          <a:solidFill>
                            <a:schemeClr val="dk1"/>
                          </a:solidFill>
                          <a:effectLst/>
                          <a:latin typeface="Times New Roman" panose="02020603050405020304" pitchFamily="18" charset="0"/>
                          <a:ea typeface="+mn-ea"/>
                          <a:cs typeface="Times New Roman" panose="02020603050405020304" pitchFamily="18" charset="0"/>
                        </a:rPr>
                        <a:t>Armillaria</a:t>
                      </a:r>
                      <a:endParaRPr lang="ru-RU" sz="2000" b="1" i="0" dirty="0" smtClean="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7,6</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16,1</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16,9</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3</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159</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4051">
                <a:tc>
                  <a:txBody>
                    <a:bodyPr/>
                    <a:lstStyle/>
                    <a:p>
                      <a:r>
                        <a:rPr lang="en-US" sz="2000" b="1" i="0" kern="1200" dirty="0" smtClean="0">
                          <a:solidFill>
                            <a:schemeClr val="dk1"/>
                          </a:solidFill>
                          <a:effectLst/>
                          <a:latin typeface="Times New Roman" panose="02020603050405020304" pitchFamily="18" charset="0"/>
                          <a:ea typeface="+mn-ea"/>
                          <a:cs typeface="Times New Roman" panose="02020603050405020304" pitchFamily="18" charset="0"/>
                        </a:rPr>
                        <a:t>Chanterelle</a:t>
                      </a:r>
                      <a:endParaRPr lang="ru-RU" sz="2000" b="1" dirty="0" smtClean="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5,8</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16</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26,4</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5,3</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000" b="1" dirty="0" smtClean="0">
                          <a:latin typeface="Times New Roman" panose="02020603050405020304" pitchFamily="18" charset="0"/>
                          <a:cs typeface="Times New Roman" panose="02020603050405020304" pitchFamily="18" charset="0"/>
                        </a:rPr>
                        <a:t>217,3</a:t>
                      </a:r>
                      <a:endParaRPr lang="ru-RU" sz="2000" b="1" dirty="0">
                        <a:latin typeface="Times New Roman" panose="02020603050405020304" pitchFamily="18" charset="0"/>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160338"/>
            <a:ext cx="12668250" cy="708025"/>
          </a:xfrm>
          <a:prstGeom prst="rect">
            <a:avLst/>
          </a:prstGeom>
          <a:noFill/>
        </p:spPr>
        <p:txBody>
          <a:bodyPr>
            <a:spAutoFit/>
          </a:bodyPr>
          <a:lstStyle/>
          <a:p>
            <a:pPr fontAlgn="auto">
              <a:spcBef>
                <a:spcPts val="0"/>
              </a:spcBef>
              <a:spcAft>
                <a:spcPts val="0"/>
              </a:spcAft>
              <a:defRPr/>
            </a:pP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quipment </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the processing of fresh mushrooms</a:t>
            </a:r>
            <a:endParaRPr lang="ru-RU"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1" name="Прямая соединительная линия 10"/>
          <p:cNvCxnSpPr/>
          <p:nvPr/>
        </p:nvCxnSpPr>
        <p:spPr>
          <a:xfrm>
            <a:off x="0" y="1052513"/>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628" name="TextBox 7"/>
          <p:cNvSpPr txBox="1">
            <a:spLocks noChangeArrowheads="1"/>
          </p:cNvSpPr>
          <p:nvPr/>
        </p:nvSpPr>
        <p:spPr bwMode="auto">
          <a:xfrm>
            <a:off x="11818938" y="6211888"/>
            <a:ext cx="373062" cy="646112"/>
          </a:xfrm>
          <a:prstGeom prst="rect">
            <a:avLst/>
          </a:prstGeom>
          <a:noFill/>
          <a:ln w="9525">
            <a:noFill/>
            <a:miter lim="800000"/>
            <a:headEnd/>
            <a:tailEnd/>
          </a:ln>
        </p:spPr>
        <p:txBody>
          <a:bodyPr>
            <a:spAutoFit/>
          </a:bodyPr>
          <a:lstStyle/>
          <a:p>
            <a:r>
              <a:rPr lang="ru-RU" sz="3600">
                <a:latin typeface="Times New Roman" pitchFamily="18" charset="0"/>
                <a:cs typeface="Times New Roman" pitchFamily="18" charset="0"/>
              </a:rPr>
              <a:t>8</a:t>
            </a:r>
          </a:p>
        </p:txBody>
      </p:sp>
      <p:sp>
        <p:nvSpPr>
          <p:cNvPr id="6" name="Прямоугольник 5"/>
          <p:cNvSpPr/>
          <p:nvPr/>
        </p:nvSpPr>
        <p:spPr>
          <a:xfrm>
            <a:off x="336550" y="1236663"/>
            <a:ext cx="11518900" cy="5478462"/>
          </a:xfrm>
          <a:prstGeom prst="rect">
            <a:avLst/>
          </a:prstGeom>
        </p:spPr>
        <p:txBody>
          <a:bodyPr>
            <a:spAutoFit/>
          </a:bodyPr>
          <a:lstStyle/>
          <a:p>
            <a:pPr indent="354013" algn="just" fontAlgn="auto">
              <a:spcBef>
                <a:spcPts val="0"/>
              </a:spcBef>
              <a:spcAft>
                <a:spcPts val="0"/>
              </a:spcAft>
              <a:defRPr/>
            </a:pPr>
            <a:r>
              <a:rPr lang="en-US" altLang="ru-RU" sz="3000" b="1" dirty="0">
                <a:latin typeface="Times New Roman" panose="02020603050405020304" pitchFamily="18" charset="0"/>
              </a:rPr>
              <a:t>Company </a:t>
            </a:r>
            <a:r>
              <a:rPr lang="en-US" altLang="ru-RU" sz="3000" b="1" dirty="0">
                <a:latin typeface="Times New Roman" panose="02020603050405020304" pitchFamily="18" charset="0"/>
              </a:rPr>
              <a:t>SPE </a:t>
            </a:r>
            <a:r>
              <a:rPr lang="en-US" altLang="ru-RU" sz="3000" b="1" dirty="0">
                <a:latin typeface="Times New Roman" panose="02020603050405020304" pitchFamily="18" charset="0"/>
              </a:rPr>
              <a:t>"Etalon" the first in the Russia was created bicameral standalone module for high performance processing of fresh mushrooms, the main features of which: </a:t>
            </a:r>
          </a:p>
          <a:p>
            <a:pPr indent="354013" algn="just" fontAlgn="auto">
              <a:spcBef>
                <a:spcPts val="0"/>
              </a:spcBef>
              <a:spcAft>
                <a:spcPts val="0"/>
              </a:spcAft>
              <a:buFont typeface="Arial" panose="020B0604020202020204" pitchFamily="34" charset="0"/>
              <a:buChar char="•"/>
              <a:defRPr/>
            </a:pPr>
            <a:r>
              <a:rPr lang="en-US" altLang="ru-RU" sz="3000" b="1" dirty="0">
                <a:latin typeface="Times New Roman" panose="02020603050405020304" pitchFamily="18" charset="0"/>
              </a:rPr>
              <a:t>Simultaneous processing of two species mushrooms; </a:t>
            </a:r>
          </a:p>
          <a:p>
            <a:pPr indent="354013" algn="just" fontAlgn="auto">
              <a:spcBef>
                <a:spcPts val="0"/>
              </a:spcBef>
              <a:spcAft>
                <a:spcPts val="0"/>
              </a:spcAft>
              <a:buFont typeface="Arial" panose="020B0604020202020204" pitchFamily="34" charset="0"/>
              <a:buChar char="•"/>
              <a:defRPr/>
            </a:pPr>
            <a:r>
              <a:rPr lang="en-US" altLang="ru-RU" sz="3000" b="1" dirty="0">
                <a:latin typeface="Times New Roman" panose="02020603050405020304" pitchFamily="18" charset="0"/>
              </a:rPr>
              <a:t>Nonvolatile version with the ability to work offline in remote locations blanks; </a:t>
            </a:r>
          </a:p>
          <a:p>
            <a:pPr indent="354013" algn="just" fontAlgn="auto">
              <a:spcBef>
                <a:spcPts val="0"/>
              </a:spcBef>
              <a:spcAft>
                <a:spcPts val="0"/>
              </a:spcAft>
              <a:buFont typeface="Arial" panose="020B0604020202020204" pitchFamily="34" charset="0"/>
              <a:buChar char="•"/>
              <a:defRPr/>
            </a:pPr>
            <a:r>
              <a:rPr lang="en-US" altLang="ru-RU" sz="3000" b="1" dirty="0">
                <a:latin typeface="Times New Roman" panose="02020603050405020304" pitchFamily="18" charset="0"/>
              </a:rPr>
              <a:t>Capacity 100 kg of dried mushrooms per shift. </a:t>
            </a:r>
          </a:p>
          <a:p>
            <a:pPr indent="354013" algn="just" fontAlgn="auto">
              <a:spcBef>
                <a:spcPts val="0"/>
              </a:spcBef>
              <a:spcAft>
                <a:spcPts val="0"/>
              </a:spcAft>
              <a:defRPr/>
            </a:pPr>
            <a:endParaRPr lang="en-US" altLang="ru-RU" sz="3000" b="1" dirty="0">
              <a:latin typeface="Times New Roman" panose="02020603050405020304" pitchFamily="18" charset="0"/>
            </a:endParaRPr>
          </a:p>
          <a:p>
            <a:pPr indent="354013" algn="just" fontAlgn="auto">
              <a:spcBef>
                <a:spcPts val="0"/>
              </a:spcBef>
              <a:spcAft>
                <a:spcPts val="0"/>
              </a:spcAft>
              <a:defRPr/>
            </a:pPr>
            <a:r>
              <a:rPr lang="en-US" altLang="ru-RU" sz="3000" b="1" dirty="0">
                <a:latin typeface="Times New Roman" panose="02020603050405020304" pitchFamily="18" charset="0"/>
              </a:rPr>
              <a:t>The company has prepared a complete package of engineering documentation for the serial production of stand-alone modules for processing of mushrooms in the foraging centers of Tomsk region.</a:t>
            </a:r>
            <a:endParaRPr lang="ru-RU" altLang="ru-RU" sz="2800" b="1" dirty="0">
              <a:latin typeface="Times New Roman" panose="02020603050405020304" pitchFamily="18" charset="0"/>
            </a:endParaRPr>
          </a:p>
          <a:p>
            <a:pPr indent="711200" algn="just" fontAlgn="auto">
              <a:spcBef>
                <a:spcPts val="0"/>
              </a:spcBef>
              <a:spcAft>
                <a:spcPts val="0"/>
              </a:spcAft>
              <a:buFont typeface="Wingdings" panose="05000000000000000000" pitchFamily="2" charset="2"/>
              <a:buChar char="ü"/>
              <a:defRPr/>
            </a:pPr>
            <a:endParaRPr lang="ru-RU" altLang="ru-RU" sz="2000" dirty="0">
              <a:latin typeface="+mn-lt"/>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33338"/>
            <a:ext cx="12192000" cy="1323975"/>
          </a:xfrm>
          <a:prstGeom prst="rect">
            <a:avLst/>
          </a:prstGeom>
          <a:noFill/>
        </p:spPr>
        <p:txBody>
          <a:bodyPr>
            <a:spAutoFit/>
          </a:bodyPr>
          <a:lstStyle/>
          <a:p>
            <a:pPr algn="ctr" fontAlgn="auto">
              <a:spcBef>
                <a:spcPts val="0"/>
              </a:spcBef>
              <a:spcAft>
                <a:spcPts val="0"/>
              </a:spcAft>
              <a:defRPr/>
            </a:pPr>
            <a:r>
              <a:rPr lang="en-US" altLang="ru-RU" sz="4000" b="1" dirty="0">
                <a:effectLst>
                  <a:outerShdw blurRad="38100" dist="38100" dir="2700000" algn="tl">
                    <a:srgbClr val="000000">
                      <a:alpha val="43137"/>
                    </a:srgbClr>
                  </a:outerShdw>
                </a:effectLst>
                <a:latin typeface="Times New Roman" panose="02020603050405020304" pitchFamily="18" charset="0"/>
              </a:rPr>
              <a:t>Bicameral </a:t>
            </a:r>
            <a:r>
              <a:rPr lang="en-US" altLang="ru-RU" sz="4000" b="1" dirty="0">
                <a:effectLst>
                  <a:outerShdw blurRad="38100" dist="38100" dir="2700000" algn="tl">
                    <a:srgbClr val="000000">
                      <a:alpha val="43137"/>
                    </a:srgbClr>
                  </a:outerShdw>
                </a:effectLst>
                <a:latin typeface="Times New Roman" panose="02020603050405020304" pitchFamily="18" charset="0"/>
              </a:rPr>
              <a:t>standalone </a:t>
            </a:r>
            <a:r>
              <a:rPr lang="en-US" altLang="ru-RU" sz="4000" b="1" dirty="0">
                <a:effectLst>
                  <a:outerShdw blurRad="38100" dist="38100" dir="2700000" algn="tl">
                    <a:srgbClr val="000000">
                      <a:alpha val="43137"/>
                    </a:srgbClr>
                  </a:outerShdw>
                </a:effectLst>
                <a:latin typeface="Times New Roman" panose="02020603050405020304" pitchFamily="18" charset="0"/>
              </a:rPr>
              <a:t>Module </a:t>
            </a:r>
            <a:r>
              <a:rPr lang="en-US" altLang="ru-RU" sz="4000" b="1" dirty="0">
                <a:effectLst>
                  <a:outerShdw blurRad="38100" dist="38100" dir="2700000" algn="tl">
                    <a:srgbClr val="000000">
                      <a:alpha val="43137"/>
                    </a:srgbClr>
                  </a:outerShdw>
                </a:effectLst>
                <a:latin typeface="Times New Roman" panose="02020603050405020304" pitchFamily="18" charset="0"/>
              </a:rPr>
              <a:t>for </a:t>
            </a:r>
            <a:r>
              <a:rPr lang="en-US" altLang="ru-RU" sz="4000" b="1" dirty="0">
                <a:effectLst>
                  <a:outerShdw blurRad="38100" dist="38100" dir="2700000" algn="tl">
                    <a:srgbClr val="000000">
                      <a:alpha val="43137"/>
                    </a:srgbClr>
                  </a:outerShdw>
                </a:effectLst>
                <a:latin typeface="Times New Roman" panose="02020603050405020304" pitchFamily="18" charset="0"/>
              </a:rPr>
              <a:t>High Performance Processing </a:t>
            </a:r>
            <a:r>
              <a:rPr lang="en-US" altLang="ru-RU" sz="4000" b="1" dirty="0">
                <a:effectLst>
                  <a:outerShdw blurRad="38100" dist="38100" dir="2700000" algn="tl">
                    <a:srgbClr val="000000">
                      <a:alpha val="43137"/>
                    </a:srgbClr>
                  </a:outerShdw>
                </a:effectLst>
                <a:latin typeface="Times New Roman" panose="02020603050405020304" pitchFamily="18" charset="0"/>
              </a:rPr>
              <a:t>of fresh </a:t>
            </a:r>
            <a:r>
              <a:rPr lang="en-US" altLang="ru-RU" sz="4000" b="1" dirty="0">
                <a:effectLst>
                  <a:outerShdw blurRad="38100" dist="38100" dir="2700000" algn="tl">
                    <a:srgbClr val="000000">
                      <a:alpha val="43137"/>
                    </a:srgbClr>
                  </a:outerShdw>
                </a:effectLst>
                <a:latin typeface="Times New Roman" panose="02020603050405020304" pitchFamily="18" charset="0"/>
              </a:rPr>
              <a:t>Mushrooms (MHPPM)</a:t>
            </a:r>
            <a:endParaRPr lang="ru-RU"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1" name="Прямая соединительная линия 10"/>
          <p:cNvCxnSpPr/>
          <p:nvPr/>
        </p:nvCxnSpPr>
        <p:spPr>
          <a:xfrm>
            <a:off x="0" y="1357313"/>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676" name="TextBox 7"/>
          <p:cNvSpPr txBox="1">
            <a:spLocks noChangeArrowheads="1"/>
          </p:cNvSpPr>
          <p:nvPr/>
        </p:nvSpPr>
        <p:spPr bwMode="auto">
          <a:xfrm>
            <a:off x="11818938" y="6211888"/>
            <a:ext cx="373062" cy="646112"/>
          </a:xfrm>
          <a:prstGeom prst="rect">
            <a:avLst/>
          </a:prstGeom>
          <a:noFill/>
          <a:ln w="9525">
            <a:noFill/>
            <a:miter lim="800000"/>
            <a:headEnd/>
            <a:tailEnd/>
          </a:ln>
        </p:spPr>
        <p:txBody>
          <a:bodyPr>
            <a:spAutoFit/>
          </a:bodyPr>
          <a:lstStyle/>
          <a:p>
            <a:r>
              <a:rPr lang="ru-RU" sz="3600">
                <a:latin typeface="Times New Roman" pitchFamily="18" charset="0"/>
                <a:cs typeface="Times New Roman" pitchFamily="18" charset="0"/>
              </a:rPr>
              <a:t>9</a:t>
            </a:r>
          </a:p>
        </p:txBody>
      </p:sp>
      <p:pic>
        <p:nvPicPr>
          <p:cNvPr id="28677" name="Picture 2" descr="C:\Users\User\Desktop\лучшие 030314\Фото049.jpg"/>
          <p:cNvPicPr>
            <a:picLocks noChangeAspect="1" noChangeArrowheads="1"/>
          </p:cNvPicPr>
          <p:nvPr/>
        </p:nvPicPr>
        <p:blipFill>
          <a:blip r:embed="rId4"/>
          <a:srcRect/>
          <a:stretch>
            <a:fillRect/>
          </a:stretch>
        </p:blipFill>
        <p:spPr bwMode="auto">
          <a:xfrm>
            <a:off x="1122363" y="1703388"/>
            <a:ext cx="6251575" cy="4689475"/>
          </a:xfrm>
          <a:prstGeom prst="rect">
            <a:avLst/>
          </a:prstGeom>
          <a:noFill/>
          <a:ln w="9525">
            <a:noFill/>
            <a:miter lim="800000"/>
            <a:headEnd/>
            <a:tailEnd/>
          </a:ln>
        </p:spPr>
      </p:pic>
      <p:pic>
        <p:nvPicPr>
          <p:cNvPr id="28678" name="Picture 2"/>
          <p:cNvPicPr>
            <a:picLocks noChangeAspect="1" noChangeArrowheads="1"/>
          </p:cNvPicPr>
          <p:nvPr/>
        </p:nvPicPr>
        <p:blipFill>
          <a:blip r:embed="rId5"/>
          <a:srcRect/>
          <a:stretch>
            <a:fillRect/>
          </a:stretch>
        </p:blipFill>
        <p:spPr bwMode="auto">
          <a:xfrm>
            <a:off x="6286500" y="2192338"/>
            <a:ext cx="4770438" cy="3328987"/>
          </a:xfrm>
          <a:prstGeom prst="rect">
            <a:avLst/>
          </a:prstGeom>
          <a:noFill/>
          <a:ln w="9525">
            <a:noFill/>
            <a:miter lim="800000"/>
            <a:headEnd/>
            <a:tailEnd/>
          </a:ln>
        </p:spPr>
      </p:pic>
      <p:pic>
        <p:nvPicPr>
          <p:cNvPr id="28679" name="Picture 3"/>
          <p:cNvPicPr>
            <a:picLocks noChangeAspect="1" noChangeArrowheads="1"/>
          </p:cNvPicPr>
          <p:nvPr/>
        </p:nvPicPr>
        <p:blipFill>
          <a:blip r:embed="rId6"/>
          <a:srcRect/>
          <a:stretch>
            <a:fillRect/>
          </a:stretch>
        </p:blipFill>
        <p:spPr bwMode="auto">
          <a:xfrm>
            <a:off x="4349750" y="4791075"/>
            <a:ext cx="3873500" cy="20367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613</TotalTime>
  <Words>674</Words>
  <Application>Microsoft Office PowerPoint</Application>
  <PresentationFormat>Произвольный</PresentationFormat>
  <Paragraphs>125</Paragraphs>
  <Slides>12</Slides>
  <Notes>10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1</vt:i4>
      </vt:variant>
      <vt:variant>
        <vt:lpstr>Заголовки слайдов</vt:lpstr>
      </vt:variant>
      <vt:variant>
        <vt:i4>12</vt:i4>
      </vt:variant>
    </vt:vector>
  </HeadingPairs>
  <TitlesOfParts>
    <vt:vector size="18" baseType="lpstr">
      <vt:lpstr>Calibri</vt:lpstr>
      <vt:lpstr>Arial</vt:lpstr>
      <vt:lpstr>Calibri Light</vt:lpstr>
      <vt:lpstr>Times New Roman</vt:lpstr>
      <vt:lpstr>Wingdings</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Nickolay</dc:creator>
  <cp:lastModifiedBy>user</cp:lastModifiedBy>
  <cp:revision>55</cp:revision>
  <dcterms:created xsi:type="dcterms:W3CDTF">2014-03-09T06:53:20Z</dcterms:created>
  <dcterms:modified xsi:type="dcterms:W3CDTF">2014-05-12T12:01:19Z</dcterms:modified>
</cp:coreProperties>
</file>