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6" r:id="rId4"/>
    <p:sldId id="258" r:id="rId5"/>
    <p:sldId id="278" r:id="rId6"/>
    <p:sldId id="277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156DE-B331-4BB2-837B-0886A55A6E7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93A64-5D3A-485F-AD76-D187CBB4F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4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93A64-5D3A-485F-AD76-D187CBB4F2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8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5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 dirty="0" smtClean="0"/>
          </a:p>
        </p:txBody>
      </p:sp>
      <p:pic>
        <p:nvPicPr>
          <p:cNvPr id="8" name="Рисунок 7" descr="logoEng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260648"/>
            <a:ext cx="3191256" cy="701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8549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715200" cy="3561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logoEng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4128" y="116632"/>
            <a:ext cx="3191256" cy="701040"/>
          </a:xfrm>
          <a:prstGeom prst="rect">
            <a:avLst/>
          </a:prstGeom>
        </p:spPr>
      </p:pic>
      <p:sp>
        <p:nvSpPr>
          <p:cNvPr id="8" name="Блок-схема: ручной ввод 7"/>
          <p:cNvSpPr/>
          <p:nvPr userDrawn="1"/>
        </p:nvSpPr>
        <p:spPr>
          <a:xfrm rot="16200000" flipH="1">
            <a:off x="5536332" y="-1207740"/>
            <a:ext cx="504056" cy="5601072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7740352" y="6741368"/>
            <a:ext cx="992560" cy="0"/>
          </a:xfrm>
          <a:prstGeom prst="line">
            <a:avLst/>
          </a:prstGeom>
          <a:ln w="254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ручной ввод 9"/>
          <p:cNvSpPr/>
          <p:nvPr userDrawn="1"/>
        </p:nvSpPr>
        <p:spPr>
          <a:xfrm rot="16200000">
            <a:off x="7974378" y="5931278"/>
            <a:ext cx="216024" cy="1260140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54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fld id="{33848F89-B922-48B6-AFCC-A8533CE6C5EF}" type="slidenum">
              <a:rPr lang="ru-RU" smtClean="0"/>
              <a:pPr algn="ctr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7380312" y="6381328"/>
            <a:ext cx="1352600" cy="0"/>
          </a:xfrm>
          <a:prstGeom prst="line">
            <a:avLst/>
          </a:prstGeom>
          <a:ln w="254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0" y="1988840"/>
            <a:ext cx="9144000" cy="0"/>
          </a:xfrm>
          <a:prstGeom prst="line">
            <a:avLst/>
          </a:prstGeom>
          <a:ln w="254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ximbank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danilenko003\Desktop\Pictures\global-s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496944" cy="321458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3886" y="2276872"/>
            <a:ext cx="8712968" cy="3489251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algn="ctr">
              <a:buNone/>
            </a:pPr>
            <a:endParaRPr lang="en-US" sz="2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algn="ctr">
              <a:buNone/>
            </a:pPr>
            <a:r>
              <a:rPr lang="en-US" sz="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Russian Specialized Government Export-Import </a:t>
            </a:r>
            <a:r>
              <a:rPr lang="en-US" sz="25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ank </a:t>
            </a:r>
          </a:p>
          <a:p>
            <a:pPr algn="ctr">
              <a:buNone/>
            </a:pPr>
            <a:r>
              <a:rPr lang="en-US" sz="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                                       EXIMBANK OF RUSSIA:</a:t>
            </a:r>
          </a:p>
          <a:p>
            <a:pPr algn="ctr">
              <a:buNone/>
            </a:pPr>
            <a:r>
              <a:rPr lang="en-US" sz="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                                                     Bank of Russian exporters</a:t>
            </a:r>
            <a:endParaRPr lang="ru-RU" sz="2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165304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Moscow 2014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608512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BANKING PRODUCTS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718" y="2326912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718" y="2326912"/>
            <a:ext cx="77947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Bank Guarantees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rovided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and foreign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(companies and banks);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 Russian company to implement export project;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of following types:</a:t>
            </a:r>
          </a:p>
          <a:p>
            <a:pPr marL="539750" indent="-2698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 bond;</a:t>
            </a:r>
          </a:p>
          <a:p>
            <a:pPr marL="539750" indent="-2698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guarantee;</a:t>
            </a:r>
          </a:p>
          <a:p>
            <a:pPr marL="539750" indent="-2698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bond; </a:t>
            </a:r>
          </a:p>
          <a:p>
            <a:pPr marL="539750" indent="-2698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and conditions of guarantees depend on the terms and conditions of the tender/bidding or contract.</a:t>
            </a:r>
            <a:endParaRPr lang="ru-RU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Fon_15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186" y="1135776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dirty="0" smtClean="0">
                <a:hlinkClick r:id="rId4"/>
              </a:rPr>
              <a:t>WWW.EXIMBANK.RU</a:t>
            </a:r>
            <a:endParaRPr lang="ru-RU" sz="1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" y="476672"/>
            <a:ext cx="237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EXIMBANK </a:t>
            </a:r>
            <a:r>
              <a:rPr lang="en-US" b="1" i="1" dirty="0" smtClean="0">
                <a:solidFill>
                  <a:schemeClr val="bg1"/>
                </a:solidFill>
              </a:rPr>
              <a:t>OF </a:t>
            </a:r>
            <a:r>
              <a:rPr lang="en-US" b="1" i="1" dirty="0">
                <a:solidFill>
                  <a:schemeClr val="bg1"/>
                </a:solidFill>
              </a:rPr>
              <a:t>RUSSIA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269160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INFORMATION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392488"/>
          </a:xfrm>
        </p:spPr>
        <p:txBody>
          <a:bodyPr lIns="0" tIns="36000" bIns="3600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EXIMBANK OF RUSSIA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established in 1994 in order to implement the government policy of supporting and encouraging domestic export, creating import-substitution businesses and attracting investors to the domestic economy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cts as an agent of the Russian Government for providing government guarantees and financial support to Russian export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elongs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Vnesheconombank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Group </a:t>
            </a: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losely collaborates with the Russian Agency for Export Credit and Investment Insurance (EXIAR) in the framework of  Credit and Insurance Export Support Center</a:t>
            </a: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5256584" cy="85496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AGENT OF THE GOVERNMENT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2204864"/>
            <a:ext cx="8820472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Government the Bank 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accomplishing the following objectives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pursuing government policy in the area of guarantee–based support for Russian export aimed at strengthening the competitive positions of Russian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exporters;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assisting Russian exporters in the market promotion of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goods and services;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granting Russian exporters access to long–term loans, including pre–export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lowest market rates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the Bank: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an agent bank for the provision of government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guarantees;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guarantees at the request of Russian exporters on its own behalf (bid securities, advance payment guarantees, performance bonds) both on commercial terms and backed by government guarantees;</a:t>
            </a: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an agent in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medium-term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long–term loans for the sale of export–oriented projects using or involving funds from the federal budget;</a:t>
            </a:r>
          </a:p>
          <a:p>
            <a:pPr marL="1001712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loans to exporters.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5832648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ACHIEVEMENTS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2204864"/>
            <a:ext cx="8820472" cy="3561259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EXIMBANK OF RUSSIA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Arial" pitchFamily="34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ranted financing for more than 100 export-import projects;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Arial" pitchFamily="34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upported export of Russian capital goods and services to 50 countries; </a:t>
            </a:r>
            <a:endParaRPr lang="ru-RU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provided state guarantees in the overall amount of $ 2.4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bln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. in support of Russian export (since 2005).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5832648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Финансирование Импорт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72946" y="2132220"/>
            <a:ext cx="3459071" cy="2449489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ЭкспортноеКредит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6345"/>
            <a:ext cx="3417229" cy="2515364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КредитованиеЭкспор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00" y="4758500"/>
            <a:ext cx="7405149" cy="16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4427984" y="1412776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EXAMPLES OF  SUCCESS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5008" y="4082006"/>
            <a:ext cx="2448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Export Loans</a:t>
            </a:r>
            <a:r>
              <a:rPr lang="ru-RU" sz="1200" dirty="0" smtClean="0"/>
              <a:t>: </a:t>
            </a:r>
            <a:r>
              <a:rPr lang="en-US" sz="1200" dirty="0"/>
              <a:t>$</a:t>
            </a:r>
            <a:r>
              <a:rPr lang="ru-RU" sz="1200" dirty="0"/>
              <a:t>123,3 </a:t>
            </a:r>
            <a:r>
              <a:rPr lang="en-US" sz="1200" dirty="0" err="1" smtClean="0"/>
              <a:t>mln</a:t>
            </a:r>
            <a:r>
              <a:rPr lang="en-US" sz="1200" dirty="0" smtClean="0"/>
              <a:t>.</a:t>
            </a:r>
          </a:p>
          <a:p>
            <a:pPr>
              <a:defRPr/>
            </a:pPr>
            <a:r>
              <a:rPr lang="en-US" sz="1200" dirty="0"/>
              <a:t>Government guarantee: $</a:t>
            </a:r>
            <a:r>
              <a:rPr lang="ru-RU" sz="1200" dirty="0"/>
              <a:t>180 </a:t>
            </a:r>
            <a:r>
              <a:rPr lang="en-US" sz="1200" dirty="0" err="1" smtClean="0"/>
              <a:t>mln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188" y="2164544"/>
            <a:ext cx="236795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in Ecuador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8441" y="2164544"/>
            <a:ext cx="206498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Aircrafts delivery to Cuba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545" y="4120044"/>
            <a:ext cx="26197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Export Loans</a:t>
            </a:r>
            <a:r>
              <a:rPr lang="ru-RU" sz="1200" dirty="0" smtClean="0"/>
              <a:t>: </a:t>
            </a:r>
            <a:r>
              <a:rPr lang="en-US" sz="1200" dirty="0" smtClean="0"/>
              <a:t>$250</a:t>
            </a:r>
            <a:r>
              <a:rPr lang="ru-RU" sz="1200" dirty="0" smtClean="0"/>
              <a:t> </a:t>
            </a:r>
            <a:r>
              <a:rPr lang="en-US" sz="1200" dirty="0" err="1" smtClean="0"/>
              <a:t>mln</a:t>
            </a:r>
            <a:r>
              <a:rPr lang="en-US" sz="1200" dirty="0" smtClean="0"/>
              <a:t>.</a:t>
            </a:r>
          </a:p>
          <a:p>
            <a:pPr>
              <a:defRPr/>
            </a:pPr>
            <a:r>
              <a:rPr lang="en-US" sz="1200" dirty="0"/>
              <a:t>Government guarantee: </a:t>
            </a:r>
            <a:r>
              <a:rPr lang="en-US" sz="1200" dirty="0" smtClean="0"/>
              <a:t>$472.5</a:t>
            </a:r>
            <a:r>
              <a:rPr lang="ru-RU" sz="1200" dirty="0" smtClean="0"/>
              <a:t> </a:t>
            </a:r>
            <a:r>
              <a:rPr lang="en-US" sz="1200" dirty="0" err="1" smtClean="0"/>
              <a:t>mln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797152"/>
            <a:ext cx="27363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national satellite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in Angola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2831" y="5925635"/>
            <a:ext cx="2448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Export Loans</a:t>
            </a:r>
            <a:r>
              <a:rPr lang="ru-RU" sz="1200" dirty="0" smtClean="0"/>
              <a:t>: </a:t>
            </a:r>
            <a:r>
              <a:rPr lang="en-US" sz="1200" dirty="0" smtClean="0"/>
              <a:t>$ 278.5</a:t>
            </a:r>
            <a:r>
              <a:rPr lang="ru-RU" sz="1200" dirty="0" smtClean="0"/>
              <a:t> </a:t>
            </a:r>
            <a:r>
              <a:rPr lang="en-US" sz="1200" dirty="0" err="1" smtClean="0"/>
              <a:t>mln</a:t>
            </a:r>
            <a:r>
              <a:rPr lang="en-US" sz="1200" dirty="0" smtClean="0"/>
              <a:t>.</a:t>
            </a:r>
          </a:p>
          <a:p>
            <a:pPr>
              <a:defRPr/>
            </a:pPr>
            <a:r>
              <a:rPr lang="en-US" sz="1200" dirty="0"/>
              <a:t>Government guarantee: </a:t>
            </a:r>
            <a:r>
              <a:rPr lang="en-US" sz="1200" dirty="0" smtClean="0"/>
              <a:t>$43</a:t>
            </a:r>
            <a:r>
              <a:rPr lang="ru-RU" sz="1200" dirty="0" smtClean="0"/>
              <a:t>0 </a:t>
            </a:r>
            <a:r>
              <a:rPr lang="en-US" sz="1200" dirty="0" err="1" smtClean="0"/>
              <a:t>mln</a:t>
            </a:r>
            <a:r>
              <a:rPr lang="en-US" sz="1200" b="1" dirty="0"/>
              <a:t>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8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5832648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TARGET CUSTOMERS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2204864"/>
            <a:ext cx="8820472" cy="356125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500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Russian exporters of capital goods and services;</a:t>
            </a:r>
            <a:endParaRPr lang="ru-RU" sz="2000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sz="2000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Arial" pitchFamily="34" charset="0"/>
              </a:rPr>
              <a:t>Foreign companies and foreign countries purchasing Russian 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capital goods and services;</a:t>
            </a:r>
            <a:endParaRPr lang="ru-RU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Arial" pitchFamily="34" charset="0"/>
              </a:rPr>
              <a:t>Foreign banks financing purchases of Russian 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capital goods and </a:t>
            </a:r>
            <a:r>
              <a:rPr lang="en-US" sz="2000" dirty="0">
                <a:latin typeface="Times New Roman" pitchFamily="18" charset="0"/>
                <a:cs typeface="Arial" pitchFamily="34" charset="0"/>
              </a:rPr>
              <a:t>services 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by foreign companies.</a:t>
            </a:r>
            <a:endParaRPr lang="en-US" sz="20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608512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BANKING PRODUCTS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26913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764532" y="2204864"/>
            <a:ext cx="2110169" cy="928694"/>
          </a:xfrm>
          <a:prstGeom prst="flowChartAlternateProcess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Export Loans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3059832" y="3279110"/>
            <a:ext cx="2520280" cy="928694"/>
          </a:xfrm>
          <a:prstGeom prst="flowChartAlternateProcess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Pre-Export Financing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 bwMode="auto">
          <a:xfrm>
            <a:off x="5715504" y="4654110"/>
            <a:ext cx="2520280" cy="928694"/>
          </a:xfrm>
          <a:prstGeom prst="flowChartAlternateProcess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Bank Guarantees</a:t>
            </a:r>
          </a:p>
        </p:txBody>
      </p:sp>
    </p:spTree>
    <p:extLst>
      <p:ext uri="{BB962C8B-B14F-4D97-AF65-F5344CB8AC3E}">
        <p14:creationId xmlns:p14="http://schemas.microsoft.com/office/powerpoint/2010/main" val="4291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608512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BANKING PRODUCTS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718" y="2326912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Export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Loans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to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companies, foreign banks and foreign countries to finance purchases of Russian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goods and services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following maximum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maturities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drawdown period, grace period and amortization period)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consumer goods: up to 5 years;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machinery, mechanisms, equipment and vehicles: up to 7 years;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industrial (OEM) equipment: up to 11 years;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air-, space- and watercraft: up to 14 years;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turn-key investment projects implemented outside Russia: up to 14 years;</a:t>
            </a:r>
          </a:p>
          <a:p>
            <a:pPr marL="1001712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nuclear power plants and their equipment: up to 20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directly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extending export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loans,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Bank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syndicates bank loans to finance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 export projects such as  the delivery of Russian aircrafts,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a national satellite communications and broadcasting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hydro power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 and delivery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Russian power equipment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etc.</a:t>
            </a:r>
            <a:endParaRPr lang="ru-RU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608512" cy="85496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BANKING PRODUCTS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718" y="2326912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n-U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718" y="2326912"/>
            <a:ext cx="77947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Pre-Export Financing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companies that export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goods and services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aimed to finance companies’ costs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manufacturing and marketing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goods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export–oriented services;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the maximum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drawdown period, grace period and amortization period)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ives the priority to companies that manufacture high value-added goods, maintain successful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record of the exporter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with foreign counteragents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700</Words>
  <Application>Microsoft Office PowerPoint</Application>
  <PresentationFormat>Экран (4:3)</PresentationFormat>
  <Paragraphs>115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GENERAL INFORMATION</vt:lpstr>
      <vt:lpstr>       AGENT OF THE GOVERNMENT</vt:lpstr>
      <vt:lpstr>               ACHIEVEMENTS</vt:lpstr>
      <vt:lpstr>           </vt:lpstr>
      <vt:lpstr>           TARGET CUSTOMERS </vt:lpstr>
      <vt:lpstr>CORE BANKING PRODUCTS</vt:lpstr>
      <vt:lpstr>CORE BANKING PRODUCTS</vt:lpstr>
      <vt:lpstr>CORE BANKING PRODUCTS</vt:lpstr>
      <vt:lpstr>CORE BANKING PRODUCTS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pn08101</dc:creator>
  <cp:lastModifiedBy>Белоногов Евгений Георгиевич</cp:lastModifiedBy>
  <cp:revision>139</cp:revision>
  <dcterms:modified xsi:type="dcterms:W3CDTF">2014-11-26T10:42:23Z</dcterms:modified>
</cp:coreProperties>
</file>