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92" r:id="rId4"/>
    <p:sldId id="275" r:id="rId5"/>
    <p:sldId id="277" r:id="rId6"/>
    <p:sldId id="284" r:id="rId7"/>
    <p:sldId id="273" r:id="rId8"/>
    <p:sldId id="278" r:id="rId9"/>
    <p:sldId id="280" r:id="rId10"/>
    <p:sldId id="289" r:id="rId11"/>
    <p:sldId id="281" r:id="rId12"/>
    <p:sldId id="291" r:id="rId13"/>
    <p:sldId id="282" r:id="rId14"/>
    <p:sldId id="283" r:id="rId15"/>
    <p:sldId id="288" r:id="rId16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94660"/>
  </p:normalViewPr>
  <p:slideViewPr>
    <p:cSldViewPr>
      <p:cViewPr varScale="1">
        <p:scale>
          <a:sx n="82" d="100"/>
          <a:sy n="82" d="100"/>
        </p:scale>
        <p:origin x="-1146" y="-96"/>
      </p:cViewPr>
      <p:guideLst>
        <p:guide orient="horz" pos="2161"/>
        <p:guide pos="3121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3586B-8BAD-410E-9900-CF931854E50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404350-F249-4E6C-BEF4-D5AC4C23488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dirty="0" smtClean="0"/>
            <a:t>物流中心</a:t>
          </a:r>
          <a:endParaRPr lang="ru-RU" sz="700" dirty="0"/>
        </a:p>
      </dgm:t>
    </dgm:pt>
    <dgm:pt modelId="{23BEFA8A-AA12-4A7A-BBF1-733F0E66471C}" type="parTrans" cxnId="{A14EC9E0-82AD-442C-A715-12A8A5AB2C38}">
      <dgm:prSet/>
      <dgm:spPr/>
      <dgm:t>
        <a:bodyPr/>
        <a:lstStyle/>
        <a:p>
          <a:endParaRPr lang="ru-RU"/>
        </a:p>
      </dgm:t>
    </dgm:pt>
    <dgm:pt modelId="{F896F873-60B6-4BFC-BCDC-CC1C5583D30E}" type="sibTrans" cxnId="{A14EC9E0-82AD-442C-A715-12A8A5AB2C38}">
      <dgm:prSet/>
      <dgm:spPr/>
      <dgm:t>
        <a:bodyPr/>
        <a:lstStyle/>
        <a:p>
          <a:endParaRPr lang="ru-RU"/>
        </a:p>
      </dgm:t>
    </dgm:pt>
    <dgm:pt modelId="{065385E9-8BD8-411A-99D8-25CEE2906639}" type="pres">
      <dgm:prSet presAssocID="{EDA3586B-8BAD-410E-9900-CF931854E5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F64E9B-E547-459C-841D-CC9048871708}" type="pres">
      <dgm:prSet presAssocID="{9A404350-F249-4E6C-BEF4-D5AC4C234886}" presName="Parent" presStyleLbl="node0" presStyleIdx="0" presStyleCnt="1" custLinFactNeighborX="8328" custLinFactNeighborY="7761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</dgm:ptLst>
  <dgm:cxnLst>
    <dgm:cxn modelId="{A14EC9E0-82AD-442C-A715-12A8A5AB2C38}" srcId="{EDA3586B-8BAD-410E-9900-CF931854E503}" destId="{9A404350-F249-4E6C-BEF4-D5AC4C234886}" srcOrd="0" destOrd="0" parTransId="{23BEFA8A-AA12-4A7A-BBF1-733F0E66471C}" sibTransId="{F896F873-60B6-4BFC-BCDC-CC1C5583D30E}"/>
    <dgm:cxn modelId="{270D0A3A-C54C-4BD9-9595-AFFC95950129}" type="presOf" srcId="{9A404350-F249-4E6C-BEF4-D5AC4C234886}" destId="{29F64E9B-E547-459C-841D-CC9048871708}" srcOrd="0" destOrd="0" presId="urn:microsoft.com/office/officeart/2011/layout/HexagonRadial"/>
    <dgm:cxn modelId="{72C43054-6932-42C6-92A9-3CC8E5C52795}" type="presOf" srcId="{EDA3586B-8BAD-410E-9900-CF931854E503}" destId="{065385E9-8BD8-411A-99D8-25CEE2906639}" srcOrd="0" destOrd="0" presId="urn:microsoft.com/office/officeart/2011/layout/HexagonRadial"/>
    <dgm:cxn modelId="{1528DE76-112A-4BD4-811E-358196355EA7}" type="presParOf" srcId="{065385E9-8BD8-411A-99D8-25CEE2906639}" destId="{29F64E9B-E547-459C-841D-CC9048871708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3586B-8BAD-410E-9900-CF931854E50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404350-F249-4E6C-BEF4-D5AC4C234886}">
      <dgm:prSet phldrT="[Текст]" custT="1"/>
      <dgm:spPr>
        <a:ln>
          <a:solidFill>
            <a:srgbClr val="C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b="1" dirty="0" smtClean="0"/>
            <a:t>工业集群的核心</a:t>
          </a:r>
          <a:r>
            <a:rPr lang="ru-RU" sz="700" b="1" dirty="0" smtClean="0"/>
            <a:t>(</a:t>
          </a:r>
          <a:r>
            <a:rPr lang="zh-CN" altLang="en-US" sz="700" b="1" dirty="0" smtClean="0"/>
            <a:t>萨郎帕乌尔镇</a:t>
          </a:r>
          <a:r>
            <a:rPr lang="ru-RU" sz="700" dirty="0" smtClean="0"/>
            <a:t>)</a:t>
          </a:r>
          <a:endParaRPr lang="ru-RU" sz="700" dirty="0"/>
        </a:p>
      </dgm:t>
      <dgm:extLst>
        <a:ext uri="{E40237B7-FDA0-4F09-8148-C483321AD2D9}">
          <dgm14:cNvPr xmlns="" xmlns:dgm14="http://schemas.microsoft.com/office/drawing/2010/diagram" id="0" name="" descr="zsgsrgr" title="авпяпыкпи"/>
        </a:ext>
      </dgm:extLst>
    </dgm:pt>
    <dgm:pt modelId="{23BEFA8A-AA12-4A7A-BBF1-733F0E66471C}" type="parTrans" cxnId="{A14EC9E0-82AD-442C-A715-12A8A5AB2C38}">
      <dgm:prSet/>
      <dgm:spPr/>
      <dgm:t>
        <a:bodyPr/>
        <a:lstStyle/>
        <a:p>
          <a:endParaRPr lang="ru-RU"/>
        </a:p>
      </dgm:t>
    </dgm:pt>
    <dgm:pt modelId="{F896F873-60B6-4BFC-BCDC-CC1C5583D30E}" type="sibTrans" cxnId="{A14EC9E0-82AD-442C-A715-12A8A5AB2C38}">
      <dgm:prSet/>
      <dgm:spPr/>
      <dgm:t>
        <a:bodyPr/>
        <a:lstStyle/>
        <a:p>
          <a:endParaRPr lang="ru-RU"/>
        </a:p>
      </dgm:t>
    </dgm:pt>
    <dgm:pt modelId="{64E91FDE-6BFC-470A-89F9-CD4AFD7800E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dirty="0" smtClean="0"/>
            <a:t>石油天然气加工</a:t>
          </a:r>
          <a:endParaRPr lang="ru-RU" sz="700" dirty="0"/>
        </a:p>
      </dgm:t>
    </dgm:pt>
    <dgm:pt modelId="{FEAFD51F-93D3-4D15-98F7-7A24AC980611}" type="parTrans" cxnId="{1DDF10B9-4398-4691-A5FD-1091E4EEA252}">
      <dgm:prSet/>
      <dgm:spPr/>
      <dgm:t>
        <a:bodyPr/>
        <a:lstStyle/>
        <a:p>
          <a:endParaRPr lang="ru-RU"/>
        </a:p>
      </dgm:t>
    </dgm:pt>
    <dgm:pt modelId="{6FEB3F2F-B244-47D8-BBB6-8164C4D00687}" type="sibTrans" cxnId="{1DDF10B9-4398-4691-A5FD-1091E4EEA252}">
      <dgm:prSet/>
      <dgm:spPr/>
      <dgm:t>
        <a:bodyPr/>
        <a:lstStyle/>
        <a:p>
          <a:endParaRPr lang="ru-RU"/>
        </a:p>
      </dgm:t>
    </dgm:pt>
    <dgm:pt modelId="{EF8C39D6-D80D-4C70-A7CE-BA819FE63C53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dirty="0" smtClean="0"/>
            <a:t>水泥厂</a:t>
          </a:r>
          <a:r>
            <a:rPr lang="en-US" altLang="zh-CN" sz="700" dirty="0" smtClean="0"/>
            <a:t>+</a:t>
          </a:r>
          <a:r>
            <a:rPr lang="zh-CN" altLang="en-US" sz="700" dirty="0" smtClean="0"/>
            <a:t>衍生物</a:t>
          </a:r>
          <a:endParaRPr lang="ru-RU" sz="700" dirty="0"/>
        </a:p>
      </dgm:t>
    </dgm:pt>
    <dgm:pt modelId="{BCE2EBBC-7F66-491C-A1F1-95FBC6A9BFD9}" type="parTrans" cxnId="{FECD6062-1119-4CE8-8847-C442324C1922}">
      <dgm:prSet/>
      <dgm:spPr/>
      <dgm:t>
        <a:bodyPr/>
        <a:lstStyle/>
        <a:p>
          <a:endParaRPr lang="ru-RU"/>
        </a:p>
      </dgm:t>
    </dgm:pt>
    <dgm:pt modelId="{E26C55EB-EC08-43D8-95C8-FF5FAC5EF262}" type="sibTrans" cxnId="{FECD6062-1119-4CE8-8847-C442324C1922}">
      <dgm:prSet/>
      <dgm:spPr/>
      <dgm:t>
        <a:bodyPr/>
        <a:lstStyle/>
        <a:p>
          <a:endParaRPr lang="ru-RU"/>
        </a:p>
      </dgm:t>
    </dgm:pt>
    <dgm:pt modelId="{077491AE-14EC-4205-95A7-A207395DF847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dirty="0" smtClean="0"/>
            <a:t>石材切割厂</a:t>
          </a:r>
          <a:r>
            <a:rPr lang="en-US" altLang="zh-CN" sz="700" dirty="0" smtClean="0"/>
            <a:t>+</a:t>
          </a:r>
          <a:r>
            <a:rPr lang="zh-CN" altLang="en-US" sz="700" dirty="0" smtClean="0"/>
            <a:t>建材厂</a:t>
          </a:r>
          <a:endParaRPr lang="ru-RU" sz="700" dirty="0"/>
        </a:p>
      </dgm:t>
    </dgm:pt>
    <dgm:pt modelId="{0048E16A-1AD1-4040-AD19-7063C0ED340D}" type="parTrans" cxnId="{5234C5FD-1D1A-45E8-92D3-874F1DE1426C}">
      <dgm:prSet/>
      <dgm:spPr/>
      <dgm:t>
        <a:bodyPr/>
        <a:lstStyle/>
        <a:p>
          <a:endParaRPr lang="ru-RU"/>
        </a:p>
      </dgm:t>
    </dgm:pt>
    <dgm:pt modelId="{ACECAD27-A8C0-48CE-876F-34D097232E37}" type="sibTrans" cxnId="{5234C5FD-1D1A-45E8-92D3-874F1DE1426C}">
      <dgm:prSet/>
      <dgm:spPr/>
      <dgm:t>
        <a:bodyPr/>
        <a:lstStyle/>
        <a:p>
          <a:endParaRPr lang="ru-RU"/>
        </a:p>
      </dgm:t>
    </dgm:pt>
    <dgm:pt modelId="{FEECEFF7-B6A8-4292-A7C5-52BEBAC9E0F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dirty="0" smtClean="0"/>
            <a:t>玄武岩矿石加工厂</a:t>
          </a:r>
          <a:endParaRPr lang="ru-RU" sz="700" dirty="0"/>
        </a:p>
      </dgm:t>
    </dgm:pt>
    <dgm:pt modelId="{CEC18EE9-E98F-4D33-919F-8AE8DAE8224E}" type="parTrans" cxnId="{80A7E085-F4B5-44FC-BF64-FC8205A03D58}">
      <dgm:prSet/>
      <dgm:spPr/>
      <dgm:t>
        <a:bodyPr/>
        <a:lstStyle/>
        <a:p>
          <a:endParaRPr lang="ru-RU"/>
        </a:p>
      </dgm:t>
    </dgm:pt>
    <dgm:pt modelId="{6D8D0BA7-B584-482D-8BE6-D5677179CA8C}" type="sibTrans" cxnId="{80A7E085-F4B5-44FC-BF64-FC8205A03D58}">
      <dgm:prSet/>
      <dgm:spPr/>
      <dgm:t>
        <a:bodyPr/>
        <a:lstStyle/>
        <a:p>
          <a:endParaRPr lang="ru-RU"/>
        </a:p>
      </dgm:t>
    </dgm:pt>
    <dgm:pt modelId="{51E88A6D-E31C-4577-A5C4-ACD45A89CEAA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dirty="0" smtClean="0"/>
            <a:t>钛锆砂矿厂</a:t>
          </a:r>
          <a:endParaRPr lang="ru-RU" sz="700" dirty="0"/>
        </a:p>
      </dgm:t>
    </dgm:pt>
    <dgm:pt modelId="{FAA62D98-789D-4D73-93F7-587C78FD61E8}" type="parTrans" cxnId="{6475C0EA-A15D-4D1A-9CCD-0FE3B27E73E1}">
      <dgm:prSet/>
      <dgm:spPr/>
      <dgm:t>
        <a:bodyPr/>
        <a:lstStyle/>
        <a:p>
          <a:endParaRPr lang="ru-RU"/>
        </a:p>
      </dgm:t>
    </dgm:pt>
    <dgm:pt modelId="{C526EDFD-F9FC-492D-A0D8-6A29EEB7B932}" type="sibTrans" cxnId="{6475C0EA-A15D-4D1A-9CCD-0FE3B27E73E1}">
      <dgm:prSet/>
      <dgm:spPr/>
      <dgm:t>
        <a:bodyPr/>
        <a:lstStyle/>
        <a:p>
          <a:endParaRPr lang="ru-RU"/>
        </a:p>
      </dgm:t>
    </dgm:pt>
    <dgm:pt modelId="{3F2A3B62-4C4E-4C4F-9F91-4471FF767DA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dirty="0" smtClean="0"/>
            <a:t>碎石采集场</a:t>
          </a:r>
          <a:r>
            <a:rPr lang="en-US" altLang="zh-CN" sz="700" dirty="0" smtClean="0"/>
            <a:t>+</a:t>
          </a:r>
          <a:r>
            <a:rPr lang="zh-CN" altLang="en-US" sz="700" dirty="0" smtClean="0"/>
            <a:t>破碎筛分厂</a:t>
          </a:r>
          <a:endParaRPr lang="ru-RU" sz="700" dirty="0"/>
        </a:p>
      </dgm:t>
    </dgm:pt>
    <dgm:pt modelId="{81721E83-9E25-4505-BF6C-B919527B487F}" type="parTrans" cxnId="{7769A5C5-A15A-4E73-A847-D76FEFD142BE}">
      <dgm:prSet/>
      <dgm:spPr/>
      <dgm:t>
        <a:bodyPr/>
        <a:lstStyle/>
        <a:p>
          <a:endParaRPr lang="ru-RU"/>
        </a:p>
      </dgm:t>
    </dgm:pt>
    <dgm:pt modelId="{C8E44EF4-A97F-4767-85A1-AECBD121A43C}" type="sibTrans" cxnId="{7769A5C5-A15A-4E73-A847-D76FEFD142BE}">
      <dgm:prSet/>
      <dgm:spPr/>
      <dgm:t>
        <a:bodyPr/>
        <a:lstStyle/>
        <a:p>
          <a:endParaRPr lang="ru-RU"/>
        </a:p>
      </dgm:t>
    </dgm:pt>
    <dgm:pt modelId="{065385E9-8BD8-411A-99D8-25CEE2906639}" type="pres">
      <dgm:prSet presAssocID="{EDA3586B-8BAD-410E-9900-CF931854E5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F64E9B-E547-459C-841D-CC9048871708}" type="pres">
      <dgm:prSet presAssocID="{9A404350-F249-4E6C-BEF4-D5AC4C234886}" presName="Parent" presStyleLbl="node0" presStyleIdx="0" presStyleCnt="1" custScaleX="80564" custScaleY="84719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0AE74791-9E29-4EB1-A298-29054DEEA7BC}" type="pres">
      <dgm:prSet presAssocID="{64E91FDE-6BFC-470A-89F9-CD4AFD7800EB}" presName="Accent1" presStyleCnt="0"/>
      <dgm:spPr/>
    </dgm:pt>
    <dgm:pt modelId="{CDB9657A-34D2-4475-9FB3-2F6C496EF90C}" type="pres">
      <dgm:prSet presAssocID="{64E91FDE-6BFC-470A-89F9-CD4AFD7800EB}" presName="Accent" presStyleLbl="bgShp" presStyleIdx="0" presStyleCnt="6"/>
      <dgm:spPr/>
    </dgm:pt>
    <dgm:pt modelId="{C81C02B1-C059-4A96-A93C-61DFBDE7DB5A}" type="pres">
      <dgm:prSet presAssocID="{64E91FDE-6BFC-470A-89F9-CD4AFD7800E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5DF49-6049-4A9A-BCC5-A9AE761DA018}" type="pres">
      <dgm:prSet presAssocID="{EF8C39D6-D80D-4C70-A7CE-BA819FE63C53}" presName="Accent2" presStyleCnt="0"/>
      <dgm:spPr/>
    </dgm:pt>
    <dgm:pt modelId="{F6D14247-4034-43BD-8ED5-63927D7FF45C}" type="pres">
      <dgm:prSet presAssocID="{EF8C39D6-D80D-4C70-A7CE-BA819FE63C53}" presName="Accent" presStyleLbl="bgShp" presStyleIdx="1" presStyleCnt="6"/>
      <dgm:spPr/>
    </dgm:pt>
    <dgm:pt modelId="{A90D2AD5-3900-47B9-B28B-56326856CA5F}" type="pres">
      <dgm:prSet presAssocID="{EF8C39D6-D80D-4C70-A7CE-BA819FE63C5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53B93-22C8-4304-BA04-71C9FB0BF9BF}" type="pres">
      <dgm:prSet presAssocID="{077491AE-14EC-4205-95A7-A207395DF847}" presName="Accent3" presStyleCnt="0"/>
      <dgm:spPr/>
    </dgm:pt>
    <dgm:pt modelId="{641B77A8-2684-406D-B6B8-89F688B9D106}" type="pres">
      <dgm:prSet presAssocID="{077491AE-14EC-4205-95A7-A207395DF847}" presName="Accent" presStyleLbl="bgShp" presStyleIdx="2" presStyleCnt="6"/>
      <dgm:spPr/>
    </dgm:pt>
    <dgm:pt modelId="{08BD5773-1DA9-48CC-80EA-BB63C9ECBACF}" type="pres">
      <dgm:prSet presAssocID="{077491AE-14EC-4205-95A7-A207395DF84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7200C-79B0-4552-BC9E-CF31D7A031D2}" type="pres">
      <dgm:prSet presAssocID="{FEECEFF7-B6A8-4292-A7C5-52BEBAC9E0FB}" presName="Accent4" presStyleCnt="0"/>
      <dgm:spPr/>
    </dgm:pt>
    <dgm:pt modelId="{29001022-468C-4B9F-A295-8CA1843D5CD7}" type="pres">
      <dgm:prSet presAssocID="{FEECEFF7-B6A8-4292-A7C5-52BEBAC9E0FB}" presName="Accent" presStyleLbl="bgShp" presStyleIdx="3" presStyleCnt="6"/>
      <dgm:spPr/>
    </dgm:pt>
    <dgm:pt modelId="{22448C5A-ED70-479F-96B2-F76E1AC68BDB}" type="pres">
      <dgm:prSet presAssocID="{FEECEFF7-B6A8-4292-A7C5-52BEBAC9E0F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FFFC6-CFA5-4D76-9E9A-A50596CB1AC1}" type="pres">
      <dgm:prSet presAssocID="{51E88A6D-E31C-4577-A5C4-ACD45A89CEAA}" presName="Accent5" presStyleCnt="0"/>
      <dgm:spPr/>
    </dgm:pt>
    <dgm:pt modelId="{238DE5B4-1349-400F-B66B-F20476714F65}" type="pres">
      <dgm:prSet presAssocID="{51E88A6D-E31C-4577-A5C4-ACD45A89CEAA}" presName="Accent" presStyleLbl="bgShp" presStyleIdx="4" presStyleCnt="6"/>
      <dgm:spPr/>
    </dgm:pt>
    <dgm:pt modelId="{555762B1-3E87-4A40-9F37-9290CC3691CA}" type="pres">
      <dgm:prSet presAssocID="{51E88A6D-E31C-4577-A5C4-ACD45A89CEA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346D7-EC0A-4284-9103-2C4B9BE23A36}" type="pres">
      <dgm:prSet presAssocID="{3F2A3B62-4C4E-4C4F-9F91-4471FF767DA2}" presName="Accent6" presStyleCnt="0"/>
      <dgm:spPr/>
    </dgm:pt>
    <dgm:pt modelId="{89208BA8-4261-4640-A54D-B69AD8B91A95}" type="pres">
      <dgm:prSet presAssocID="{3F2A3B62-4C4E-4C4F-9F91-4471FF767DA2}" presName="Accent" presStyleLbl="bgShp" presStyleIdx="5" presStyleCnt="6"/>
      <dgm:spPr/>
    </dgm:pt>
    <dgm:pt modelId="{36938A16-6D71-4F8D-97E2-2E0D1E36A1B0}" type="pres">
      <dgm:prSet presAssocID="{3F2A3B62-4C4E-4C4F-9F91-4471FF767DA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4C5FD-1D1A-45E8-92D3-874F1DE1426C}" srcId="{9A404350-F249-4E6C-BEF4-D5AC4C234886}" destId="{077491AE-14EC-4205-95A7-A207395DF847}" srcOrd="2" destOrd="0" parTransId="{0048E16A-1AD1-4040-AD19-7063C0ED340D}" sibTransId="{ACECAD27-A8C0-48CE-876F-34D097232E37}"/>
    <dgm:cxn modelId="{661C91BD-82D7-46E3-A89E-048D1203F74C}" type="presOf" srcId="{FEECEFF7-B6A8-4292-A7C5-52BEBAC9E0FB}" destId="{22448C5A-ED70-479F-96B2-F76E1AC68BDB}" srcOrd="0" destOrd="0" presId="urn:microsoft.com/office/officeart/2011/layout/HexagonRadial"/>
    <dgm:cxn modelId="{80A7E085-F4B5-44FC-BF64-FC8205A03D58}" srcId="{9A404350-F249-4E6C-BEF4-D5AC4C234886}" destId="{FEECEFF7-B6A8-4292-A7C5-52BEBAC9E0FB}" srcOrd="3" destOrd="0" parTransId="{CEC18EE9-E98F-4D33-919F-8AE8DAE8224E}" sibTransId="{6D8D0BA7-B584-482D-8BE6-D5677179CA8C}"/>
    <dgm:cxn modelId="{E39380F0-873B-454B-9F32-F83DC88A7829}" type="presOf" srcId="{077491AE-14EC-4205-95A7-A207395DF847}" destId="{08BD5773-1DA9-48CC-80EA-BB63C9ECBACF}" srcOrd="0" destOrd="0" presId="urn:microsoft.com/office/officeart/2011/layout/HexagonRadial"/>
    <dgm:cxn modelId="{9612DE79-5493-4909-8940-A621A45B33EA}" type="presOf" srcId="{EDA3586B-8BAD-410E-9900-CF931854E503}" destId="{065385E9-8BD8-411A-99D8-25CEE2906639}" srcOrd="0" destOrd="0" presId="urn:microsoft.com/office/officeart/2011/layout/HexagonRadial"/>
    <dgm:cxn modelId="{B4A1697C-C1AE-44AE-82D5-A0896980374A}" type="presOf" srcId="{9A404350-F249-4E6C-BEF4-D5AC4C234886}" destId="{29F64E9B-E547-459C-841D-CC9048871708}" srcOrd="0" destOrd="0" presId="urn:microsoft.com/office/officeart/2011/layout/HexagonRadial"/>
    <dgm:cxn modelId="{A14EC9E0-82AD-442C-A715-12A8A5AB2C38}" srcId="{EDA3586B-8BAD-410E-9900-CF931854E503}" destId="{9A404350-F249-4E6C-BEF4-D5AC4C234886}" srcOrd="0" destOrd="0" parTransId="{23BEFA8A-AA12-4A7A-BBF1-733F0E66471C}" sibTransId="{F896F873-60B6-4BFC-BCDC-CC1C5583D30E}"/>
    <dgm:cxn modelId="{7769A5C5-A15A-4E73-A847-D76FEFD142BE}" srcId="{9A404350-F249-4E6C-BEF4-D5AC4C234886}" destId="{3F2A3B62-4C4E-4C4F-9F91-4471FF767DA2}" srcOrd="5" destOrd="0" parTransId="{81721E83-9E25-4505-BF6C-B919527B487F}" sibTransId="{C8E44EF4-A97F-4767-85A1-AECBD121A43C}"/>
    <dgm:cxn modelId="{1DDF10B9-4398-4691-A5FD-1091E4EEA252}" srcId="{9A404350-F249-4E6C-BEF4-D5AC4C234886}" destId="{64E91FDE-6BFC-470A-89F9-CD4AFD7800EB}" srcOrd="0" destOrd="0" parTransId="{FEAFD51F-93D3-4D15-98F7-7A24AC980611}" sibTransId="{6FEB3F2F-B244-47D8-BBB6-8164C4D00687}"/>
    <dgm:cxn modelId="{F4503659-3C76-4B34-B3CE-3CAA8824DF03}" type="presOf" srcId="{64E91FDE-6BFC-470A-89F9-CD4AFD7800EB}" destId="{C81C02B1-C059-4A96-A93C-61DFBDE7DB5A}" srcOrd="0" destOrd="0" presId="urn:microsoft.com/office/officeart/2011/layout/HexagonRadial"/>
    <dgm:cxn modelId="{15486B26-7EB0-4F48-B4C8-C19DF6830363}" type="presOf" srcId="{EF8C39D6-D80D-4C70-A7CE-BA819FE63C53}" destId="{A90D2AD5-3900-47B9-B28B-56326856CA5F}" srcOrd="0" destOrd="0" presId="urn:microsoft.com/office/officeart/2011/layout/HexagonRadial"/>
    <dgm:cxn modelId="{FECD6062-1119-4CE8-8847-C442324C1922}" srcId="{9A404350-F249-4E6C-BEF4-D5AC4C234886}" destId="{EF8C39D6-D80D-4C70-A7CE-BA819FE63C53}" srcOrd="1" destOrd="0" parTransId="{BCE2EBBC-7F66-491C-A1F1-95FBC6A9BFD9}" sibTransId="{E26C55EB-EC08-43D8-95C8-FF5FAC5EF262}"/>
    <dgm:cxn modelId="{6475C0EA-A15D-4D1A-9CCD-0FE3B27E73E1}" srcId="{9A404350-F249-4E6C-BEF4-D5AC4C234886}" destId="{51E88A6D-E31C-4577-A5C4-ACD45A89CEAA}" srcOrd="4" destOrd="0" parTransId="{FAA62D98-789D-4D73-93F7-587C78FD61E8}" sibTransId="{C526EDFD-F9FC-492D-A0D8-6A29EEB7B932}"/>
    <dgm:cxn modelId="{84E01C5E-E498-407F-95C7-21EBE21BBF80}" type="presOf" srcId="{3F2A3B62-4C4E-4C4F-9F91-4471FF767DA2}" destId="{36938A16-6D71-4F8D-97E2-2E0D1E36A1B0}" srcOrd="0" destOrd="0" presId="urn:microsoft.com/office/officeart/2011/layout/HexagonRadial"/>
    <dgm:cxn modelId="{E436BD31-A95D-4E9A-8EF0-89241B0F6DE3}" type="presOf" srcId="{51E88A6D-E31C-4577-A5C4-ACD45A89CEAA}" destId="{555762B1-3E87-4A40-9F37-9290CC3691CA}" srcOrd="0" destOrd="0" presId="urn:microsoft.com/office/officeart/2011/layout/HexagonRadial"/>
    <dgm:cxn modelId="{B0DCCA20-7139-49C9-BEB5-1354D443A99D}" type="presParOf" srcId="{065385E9-8BD8-411A-99D8-25CEE2906639}" destId="{29F64E9B-E547-459C-841D-CC9048871708}" srcOrd="0" destOrd="0" presId="urn:microsoft.com/office/officeart/2011/layout/HexagonRadial"/>
    <dgm:cxn modelId="{AD6464D0-B54D-4341-9DEC-8D155A580123}" type="presParOf" srcId="{065385E9-8BD8-411A-99D8-25CEE2906639}" destId="{0AE74791-9E29-4EB1-A298-29054DEEA7BC}" srcOrd="1" destOrd="0" presId="urn:microsoft.com/office/officeart/2011/layout/HexagonRadial"/>
    <dgm:cxn modelId="{5D4237FE-058E-4661-B1FA-1B6717DB22E7}" type="presParOf" srcId="{0AE74791-9E29-4EB1-A298-29054DEEA7BC}" destId="{CDB9657A-34D2-4475-9FB3-2F6C496EF90C}" srcOrd="0" destOrd="0" presId="urn:microsoft.com/office/officeart/2011/layout/HexagonRadial"/>
    <dgm:cxn modelId="{F42F7B86-B2EC-40E9-BB2A-FE68B1AEE821}" type="presParOf" srcId="{065385E9-8BD8-411A-99D8-25CEE2906639}" destId="{C81C02B1-C059-4A96-A93C-61DFBDE7DB5A}" srcOrd="2" destOrd="0" presId="urn:microsoft.com/office/officeart/2011/layout/HexagonRadial"/>
    <dgm:cxn modelId="{45E4ACB4-E1F4-4ED5-AE28-DE85F45E5CEA}" type="presParOf" srcId="{065385E9-8BD8-411A-99D8-25CEE2906639}" destId="{27C5DF49-6049-4A9A-BCC5-A9AE761DA018}" srcOrd="3" destOrd="0" presId="urn:microsoft.com/office/officeart/2011/layout/HexagonRadial"/>
    <dgm:cxn modelId="{091C1F33-91A2-40AC-A9F2-8FC1DB711385}" type="presParOf" srcId="{27C5DF49-6049-4A9A-BCC5-A9AE761DA018}" destId="{F6D14247-4034-43BD-8ED5-63927D7FF45C}" srcOrd="0" destOrd="0" presId="urn:microsoft.com/office/officeart/2011/layout/HexagonRadial"/>
    <dgm:cxn modelId="{4E1AC676-3952-450F-9303-71E2240826A7}" type="presParOf" srcId="{065385E9-8BD8-411A-99D8-25CEE2906639}" destId="{A90D2AD5-3900-47B9-B28B-56326856CA5F}" srcOrd="4" destOrd="0" presId="urn:microsoft.com/office/officeart/2011/layout/HexagonRadial"/>
    <dgm:cxn modelId="{D4F8428F-2C47-462C-810B-530F341589C4}" type="presParOf" srcId="{065385E9-8BD8-411A-99D8-25CEE2906639}" destId="{0E753B93-22C8-4304-BA04-71C9FB0BF9BF}" srcOrd="5" destOrd="0" presId="urn:microsoft.com/office/officeart/2011/layout/HexagonRadial"/>
    <dgm:cxn modelId="{658AABFB-A5E2-4850-9A48-DBEF9E37FAEF}" type="presParOf" srcId="{0E753B93-22C8-4304-BA04-71C9FB0BF9BF}" destId="{641B77A8-2684-406D-B6B8-89F688B9D106}" srcOrd="0" destOrd="0" presId="urn:microsoft.com/office/officeart/2011/layout/HexagonRadial"/>
    <dgm:cxn modelId="{DE55AAF2-2892-4562-82B2-F66E9FE53A3C}" type="presParOf" srcId="{065385E9-8BD8-411A-99D8-25CEE2906639}" destId="{08BD5773-1DA9-48CC-80EA-BB63C9ECBACF}" srcOrd="6" destOrd="0" presId="urn:microsoft.com/office/officeart/2011/layout/HexagonRadial"/>
    <dgm:cxn modelId="{43ECEE45-4D3A-42BC-8E1B-7BC2C98C2010}" type="presParOf" srcId="{065385E9-8BD8-411A-99D8-25CEE2906639}" destId="{7387200C-79B0-4552-BC9E-CF31D7A031D2}" srcOrd="7" destOrd="0" presId="urn:microsoft.com/office/officeart/2011/layout/HexagonRadial"/>
    <dgm:cxn modelId="{99AAC8D1-6D27-4F61-B4C4-5C077FF7241F}" type="presParOf" srcId="{7387200C-79B0-4552-BC9E-CF31D7A031D2}" destId="{29001022-468C-4B9F-A295-8CA1843D5CD7}" srcOrd="0" destOrd="0" presId="urn:microsoft.com/office/officeart/2011/layout/HexagonRadial"/>
    <dgm:cxn modelId="{0DF201C1-56E9-41F5-880C-DF5D1917C0EE}" type="presParOf" srcId="{065385E9-8BD8-411A-99D8-25CEE2906639}" destId="{22448C5A-ED70-479F-96B2-F76E1AC68BDB}" srcOrd="8" destOrd="0" presId="urn:microsoft.com/office/officeart/2011/layout/HexagonRadial"/>
    <dgm:cxn modelId="{AD5DFA9F-7779-4360-A5B2-70724AA49151}" type="presParOf" srcId="{065385E9-8BD8-411A-99D8-25CEE2906639}" destId="{A48FFFC6-CFA5-4D76-9E9A-A50596CB1AC1}" srcOrd="9" destOrd="0" presId="urn:microsoft.com/office/officeart/2011/layout/HexagonRadial"/>
    <dgm:cxn modelId="{35EAED45-F80A-4A92-9783-3F5B32D8DFDF}" type="presParOf" srcId="{A48FFFC6-CFA5-4D76-9E9A-A50596CB1AC1}" destId="{238DE5B4-1349-400F-B66B-F20476714F65}" srcOrd="0" destOrd="0" presId="urn:microsoft.com/office/officeart/2011/layout/HexagonRadial"/>
    <dgm:cxn modelId="{0AF9604B-4178-4B12-BF51-18D754CE60AA}" type="presParOf" srcId="{065385E9-8BD8-411A-99D8-25CEE2906639}" destId="{555762B1-3E87-4A40-9F37-9290CC3691CA}" srcOrd="10" destOrd="0" presId="urn:microsoft.com/office/officeart/2011/layout/HexagonRadial"/>
    <dgm:cxn modelId="{990FCCF5-6777-4AC2-9AA3-02659C42D076}" type="presParOf" srcId="{065385E9-8BD8-411A-99D8-25CEE2906639}" destId="{48C346D7-EC0A-4284-9103-2C4B9BE23A36}" srcOrd="11" destOrd="0" presId="urn:microsoft.com/office/officeart/2011/layout/HexagonRadial"/>
    <dgm:cxn modelId="{8FF123B7-0559-4909-82C7-460CD4D34248}" type="presParOf" srcId="{48C346D7-EC0A-4284-9103-2C4B9BE23A36}" destId="{89208BA8-4261-4640-A54D-B69AD8B91A95}" srcOrd="0" destOrd="0" presId="urn:microsoft.com/office/officeart/2011/layout/HexagonRadial"/>
    <dgm:cxn modelId="{BB46BFA6-CB61-4228-8BD2-FA417AD36793}" type="presParOf" srcId="{065385E9-8BD8-411A-99D8-25CEE2906639}" destId="{36938A16-6D71-4F8D-97E2-2E0D1E36A1B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3586B-8BAD-410E-9900-CF931854E50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404350-F249-4E6C-BEF4-D5AC4C23488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dirty="0" smtClean="0"/>
            <a:t>供电供暖</a:t>
          </a:r>
          <a:endParaRPr lang="ru-RU" sz="700" dirty="0"/>
        </a:p>
      </dgm:t>
    </dgm:pt>
    <dgm:pt modelId="{23BEFA8A-AA12-4A7A-BBF1-733F0E66471C}" type="parTrans" cxnId="{A14EC9E0-82AD-442C-A715-12A8A5AB2C38}">
      <dgm:prSet/>
      <dgm:spPr/>
      <dgm:t>
        <a:bodyPr/>
        <a:lstStyle/>
        <a:p>
          <a:endParaRPr lang="ru-RU"/>
        </a:p>
      </dgm:t>
    </dgm:pt>
    <dgm:pt modelId="{F896F873-60B6-4BFC-BCDC-CC1C5583D30E}" type="sibTrans" cxnId="{A14EC9E0-82AD-442C-A715-12A8A5AB2C38}">
      <dgm:prSet/>
      <dgm:spPr/>
      <dgm:t>
        <a:bodyPr/>
        <a:lstStyle/>
        <a:p>
          <a:endParaRPr lang="ru-RU"/>
        </a:p>
      </dgm:t>
    </dgm:pt>
    <dgm:pt modelId="{065385E9-8BD8-411A-99D8-25CEE2906639}" type="pres">
      <dgm:prSet presAssocID="{EDA3586B-8BAD-410E-9900-CF931854E5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F64E9B-E547-459C-841D-CC9048871708}" type="pres">
      <dgm:prSet presAssocID="{9A404350-F249-4E6C-BEF4-D5AC4C234886}" presName="Parent" presStyleLbl="node0" presStyleIdx="0" presStyleCnt="1" custLinFactNeighborX="-7034" custLinFactNeighborY="-4564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D262D-D8B9-4E99-B0FB-8F727B6C0ACC}" type="presOf" srcId="{9A404350-F249-4E6C-BEF4-D5AC4C234886}" destId="{29F64E9B-E547-459C-841D-CC9048871708}" srcOrd="0" destOrd="0" presId="urn:microsoft.com/office/officeart/2011/layout/HexagonRadial"/>
    <dgm:cxn modelId="{B2568EC3-0DAD-4FBB-9B02-D7913C3AF622}" type="presOf" srcId="{EDA3586B-8BAD-410E-9900-CF931854E503}" destId="{065385E9-8BD8-411A-99D8-25CEE2906639}" srcOrd="0" destOrd="0" presId="urn:microsoft.com/office/officeart/2011/layout/HexagonRadial"/>
    <dgm:cxn modelId="{A14EC9E0-82AD-442C-A715-12A8A5AB2C38}" srcId="{EDA3586B-8BAD-410E-9900-CF931854E503}" destId="{9A404350-F249-4E6C-BEF4-D5AC4C234886}" srcOrd="0" destOrd="0" parTransId="{23BEFA8A-AA12-4A7A-BBF1-733F0E66471C}" sibTransId="{F896F873-60B6-4BFC-BCDC-CC1C5583D30E}"/>
    <dgm:cxn modelId="{1F45418B-98FE-4750-AE12-803EEA10DE3B}" type="presParOf" srcId="{065385E9-8BD8-411A-99D8-25CEE2906639}" destId="{29F64E9B-E547-459C-841D-CC9048871708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A3586B-8BAD-410E-9900-CF931854E503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404350-F249-4E6C-BEF4-D5AC4C23488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700" dirty="0" smtClean="0"/>
            <a:t>铜锌矿厂</a:t>
          </a:r>
          <a:endParaRPr lang="ru-RU" sz="700" dirty="0"/>
        </a:p>
      </dgm:t>
    </dgm:pt>
    <dgm:pt modelId="{23BEFA8A-AA12-4A7A-BBF1-733F0E66471C}" type="parTrans" cxnId="{A14EC9E0-82AD-442C-A715-12A8A5AB2C38}">
      <dgm:prSet/>
      <dgm:spPr/>
      <dgm:t>
        <a:bodyPr/>
        <a:lstStyle/>
        <a:p>
          <a:endParaRPr lang="ru-RU"/>
        </a:p>
      </dgm:t>
    </dgm:pt>
    <dgm:pt modelId="{F896F873-60B6-4BFC-BCDC-CC1C5583D30E}" type="sibTrans" cxnId="{A14EC9E0-82AD-442C-A715-12A8A5AB2C38}">
      <dgm:prSet/>
      <dgm:spPr/>
      <dgm:t>
        <a:bodyPr/>
        <a:lstStyle/>
        <a:p>
          <a:endParaRPr lang="ru-RU"/>
        </a:p>
      </dgm:t>
    </dgm:pt>
    <dgm:pt modelId="{065385E9-8BD8-411A-99D8-25CEE2906639}" type="pres">
      <dgm:prSet presAssocID="{EDA3586B-8BAD-410E-9900-CF931854E5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F64E9B-E547-459C-841D-CC9048871708}" type="pres">
      <dgm:prSet presAssocID="{9A404350-F249-4E6C-BEF4-D5AC4C234886}" presName="Parent" presStyleLbl="node0" presStyleIdx="0" presStyleCnt="1" custLinFactNeighborX="-7034" custLinFactNeighborY="-4564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</dgm:ptLst>
  <dgm:cxnLst>
    <dgm:cxn modelId="{A14EC9E0-82AD-442C-A715-12A8A5AB2C38}" srcId="{EDA3586B-8BAD-410E-9900-CF931854E503}" destId="{9A404350-F249-4E6C-BEF4-D5AC4C234886}" srcOrd="0" destOrd="0" parTransId="{23BEFA8A-AA12-4A7A-BBF1-733F0E66471C}" sibTransId="{F896F873-60B6-4BFC-BCDC-CC1C5583D30E}"/>
    <dgm:cxn modelId="{DDC807AC-CCC5-4668-A97C-873E94FD76F5}" type="presOf" srcId="{9A404350-F249-4E6C-BEF4-D5AC4C234886}" destId="{29F64E9B-E547-459C-841D-CC9048871708}" srcOrd="0" destOrd="0" presId="urn:microsoft.com/office/officeart/2011/layout/HexagonRadial"/>
    <dgm:cxn modelId="{D1096F76-43BF-4CC1-AFB8-179DF752987B}" type="presOf" srcId="{EDA3586B-8BAD-410E-9900-CF931854E503}" destId="{065385E9-8BD8-411A-99D8-25CEE2906639}" srcOrd="0" destOrd="0" presId="urn:microsoft.com/office/officeart/2011/layout/HexagonRadial"/>
    <dgm:cxn modelId="{3830BF0D-8B35-44A3-8FA6-D6EF75345A4C}" type="presParOf" srcId="{065385E9-8BD8-411A-99D8-25CEE2906639}" destId="{29F64E9B-E547-459C-841D-CC9048871708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64E9B-E547-459C-841D-CC9048871708}">
      <dsp:nvSpPr>
        <dsp:cNvPr id="0" name=""/>
        <dsp:cNvSpPr/>
      </dsp:nvSpPr>
      <dsp:spPr>
        <a:xfrm>
          <a:off x="0" y="272145"/>
          <a:ext cx="660391" cy="5712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物流中心</a:t>
          </a:r>
          <a:endParaRPr lang="ru-RU" sz="700" kern="1200" dirty="0"/>
        </a:p>
      </dsp:txBody>
      <dsp:txXfrm>
        <a:off x="0" y="272145"/>
        <a:ext cx="660391" cy="5712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64E9B-E547-459C-841D-CC9048871708}">
      <dsp:nvSpPr>
        <dsp:cNvPr id="0" name=""/>
        <dsp:cNvSpPr/>
      </dsp:nvSpPr>
      <dsp:spPr>
        <a:xfrm>
          <a:off x="955126" y="1076830"/>
          <a:ext cx="1012318" cy="9208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b="1" kern="1200" dirty="0" smtClean="0"/>
            <a:t>工业集群的核心</a:t>
          </a:r>
          <a:r>
            <a:rPr lang="ru-RU" sz="700" b="1" kern="1200" dirty="0" smtClean="0"/>
            <a:t>(</a:t>
          </a:r>
          <a:r>
            <a:rPr lang="zh-CN" altLang="en-US" sz="700" b="1" kern="1200" dirty="0" smtClean="0"/>
            <a:t>萨郎帕乌尔镇</a:t>
          </a:r>
          <a:r>
            <a:rPr lang="ru-RU" sz="700" kern="1200" dirty="0" smtClean="0"/>
            <a:t>)</a:t>
          </a:r>
          <a:endParaRPr lang="ru-RU" sz="700" kern="1200" dirty="0"/>
        </a:p>
      </dsp:txBody>
      <dsp:txXfrm>
        <a:off x="955126" y="1076830"/>
        <a:ext cx="1012318" cy="920859"/>
      </dsp:txXfrm>
    </dsp:sp>
    <dsp:sp modelId="{F6D14247-4034-43BD-8ED5-63927D7FF45C}">
      <dsp:nvSpPr>
        <dsp:cNvPr id="0" name=""/>
        <dsp:cNvSpPr/>
      </dsp:nvSpPr>
      <dsp:spPr>
        <a:xfrm>
          <a:off x="1619851" y="473745"/>
          <a:ext cx="474088" cy="40849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C02B1-C059-4A96-A93C-61DFBDE7DB5A}">
      <dsp:nvSpPr>
        <dsp:cNvPr id="0" name=""/>
        <dsp:cNvSpPr/>
      </dsp:nvSpPr>
      <dsp:spPr>
        <a:xfrm>
          <a:off x="948761" y="5192"/>
          <a:ext cx="1029724" cy="8908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石油天然气加工</a:t>
          </a:r>
          <a:endParaRPr lang="ru-RU" sz="700" kern="1200" dirty="0"/>
        </a:p>
      </dsp:txBody>
      <dsp:txXfrm>
        <a:off x="948761" y="5192"/>
        <a:ext cx="1029724" cy="890833"/>
      </dsp:txXfrm>
    </dsp:sp>
    <dsp:sp modelId="{641B77A8-2684-406D-B6B8-89F688B9D106}">
      <dsp:nvSpPr>
        <dsp:cNvPr id="0" name=""/>
        <dsp:cNvSpPr/>
      </dsp:nvSpPr>
      <dsp:spPr>
        <a:xfrm>
          <a:off x="2173149" y="1237404"/>
          <a:ext cx="474088" cy="40849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D2AD5-3900-47B9-B28B-56326856CA5F}">
      <dsp:nvSpPr>
        <dsp:cNvPr id="0" name=""/>
        <dsp:cNvSpPr/>
      </dsp:nvSpPr>
      <dsp:spPr>
        <a:xfrm>
          <a:off x="1893139" y="553114"/>
          <a:ext cx="1029724" cy="8908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水泥厂</a:t>
          </a:r>
          <a:r>
            <a:rPr lang="en-US" altLang="zh-CN" sz="700" kern="1200" dirty="0" smtClean="0"/>
            <a:t>+</a:t>
          </a:r>
          <a:r>
            <a:rPr lang="zh-CN" altLang="en-US" sz="700" kern="1200" dirty="0" smtClean="0"/>
            <a:t>衍生物</a:t>
          </a:r>
          <a:endParaRPr lang="ru-RU" sz="700" kern="1200" dirty="0"/>
        </a:p>
      </dsp:txBody>
      <dsp:txXfrm>
        <a:off x="1893139" y="553114"/>
        <a:ext cx="1029724" cy="890833"/>
      </dsp:txXfrm>
    </dsp:sp>
    <dsp:sp modelId="{29001022-468C-4B9F-A295-8CA1843D5CD7}">
      <dsp:nvSpPr>
        <dsp:cNvPr id="0" name=""/>
        <dsp:cNvSpPr/>
      </dsp:nvSpPr>
      <dsp:spPr>
        <a:xfrm>
          <a:off x="1788792" y="2099431"/>
          <a:ext cx="474088" cy="40849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D5773-1DA9-48CC-80EA-BB63C9ECBACF}">
      <dsp:nvSpPr>
        <dsp:cNvPr id="0" name=""/>
        <dsp:cNvSpPr/>
      </dsp:nvSpPr>
      <dsp:spPr>
        <a:xfrm>
          <a:off x="1893139" y="1630265"/>
          <a:ext cx="1029724" cy="8908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石材切割厂</a:t>
          </a:r>
          <a:r>
            <a:rPr lang="en-US" altLang="zh-CN" sz="700" kern="1200" dirty="0" smtClean="0"/>
            <a:t>+</a:t>
          </a:r>
          <a:r>
            <a:rPr lang="zh-CN" altLang="en-US" sz="700" kern="1200" dirty="0" smtClean="0"/>
            <a:t>建材厂</a:t>
          </a:r>
          <a:endParaRPr lang="ru-RU" sz="700" kern="1200" dirty="0"/>
        </a:p>
      </dsp:txBody>
      <dsp:txXfrm>
        <a:off x="1893139" y="1630265"/>
        <a:ext cx="1029724" cy="890833"/>
      </dsp:txXfrm>
    </dsp:sp>
    <dsp:sp modelId="{238DE5B4-1349-400F-B66B-F20476714F65}">
      <dsp:nvSpPr>
        <dsp:cNvPr id="0" name=""/>
        <dsp:cNvSpPr/>
      </dsp:nvSpPr>
      <dsp:spPr>
        <a:xfrm>
          <a:off x="835354" y="2188913"/>
          <a:ext cx="474088" cy="40849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48C5A-ED70-479F-96B2-F76E1AC68BDB}">
      <dsp:nvSpPr>
        <dsp:cNvPr id="0" name=""/>
        <dsp:cNvSpPr/>
      </dsp:nvSpPr>
      <dsp:spPr>
        <a:xfrm>
          <a:off x="948761" y="2178800"/>
          <a:ext cx="1029724" cy="8908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玄武岩矿石加工厂</a:t>
          </a:r>
          <a:endParaRPr lang="ru-RU" sz="700" kern="1200" dirty="0"/>
        </a:p>
      </dsp:txBody>
      <dsp:txXfrm>
        <a:off x="948761" y="2178800"/>
        <a:ext cx="1029724" cy="890833"/>
      </dsp:txXfrm>
    </dsp:sp>
    <dsp:sp modelId="{89208BA8-4261-4640-A54D-B69AD8B91A95}">
      <dsp:nvSpPr>
        <dsp:cNvPr id="0" name=""/>
        <dsp:cNvSpPr/>
      </dsp:nvSpPr>
      <dsp:spPr>
        <a:xfrm>
          <a:off x="272995" y="1425560"/>
          <a:ext cx="474088" cy="40849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762B1-3E87-4A40-9F37-9290CC3691CA}">
      <dsp:nvSpPr>
        <dsp:cNvPr id="0" name=""/>
        <dsp:cNvSpPr/>
      </dsp:nvSpPr>
      <dsp:spPr>
        <a:xfrm>
          <a:off x="0" y="1630878"/>
          <a:ext cx="1029724" cy="8908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钛锆砂矿厂</a:t>
          </a:r>
          <a:endParaRPr lang="ru-RU" sz="700" kern="1200" dirty="0"/>
        </a:p>
      </dsp:txBody>
      <dsp:txXfrm>
        <a:off x="0" y="1630878"/>
        <a:ext cx="1029724" cy="890833"/>
      </dsp:txXfrm>
    </dsp:sp>
    <dsp:sp modelId="{36938A16-6D71-4F8D-97E2-2E0D1E36A1B0}">
      <dsp:nvSpPr>
        <dsp:cNvPr id="0" name=""/>
        <dsp:cNvSpPr/>
      </dsp:nvSpPr>
      <dsp:spPr>
        <a:xfrm>
          <a:off x="0" y="551888"/>
          <a:ext cx="1029724" cy="8908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碎石采集场</a:t>
          </a:r>
          <a:r>
            <a:rPr lang="en-US" altLang="zh-CN" sz="700" kern="1200" dirty="0" smtClean="0"/>
            <a:t>+</a:t>
          </a:r>
          <a:r>
            <a:rPr lang="zh-CN" altLang="en-US" sz="700" kern="1200" dirty="0" smtClean="0"/>
            <a:t>破碎筛分厂</a:t>
          </a:r>
          <a:endParaRPr lang="ru-RU" sz="700" kern="1200" dirty="0"/>
        </a:p>
      </dsp:txBody>
      <dsp:txXfrm>
        <a:off x="0" y="551888"/>
        <a:ext cx="1029724" cy="8908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64E9B-E547-459C-841D-CC9048871708}">
      <dsp:nvSpPr>
        <dsp:cNvPr id="0" name=""/>
        <dsp:cNvSpPr/>
      </dsp:nvSpPr>
      <dsp:spPr>
        <a:xfrm>
          <a:off x="0" y="0"/>
          <a:ext cx="975018" cy="84336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供电供暖</a:t>
          </a:r>
          <a:endParaRPr lang="ru-RU" sz="700" kern="1200" dirty="0"/>
        </a:p>
      </dsp:txBody>
      <dsp:txXfrm>
        <a:off x="0" y="0"/>
        <a:ext cx="975018" cy="8433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64E9B-E547-459C-841D-CC9048871708}">
      <dsp:nvSpPr>
        <dsp:cNvPr id="0" name=""/>
        <dsp:cNvSpPr/>
      </dsp:nvSpPr>
      <dsp:spPr>
        <a:xfrm>
          <a:off x="0" y="0"/>
          <a:ext cx="975018" cy="84336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00" kern="1200" dirty="0" smtClean="0"/>
            <a:t>铜锌矿厂</a:t>
          </a:r>
          <a:endParaRPr lang="ru-RU" sz="700" kern="1200" dirty="0"/>
        </a:p>
      </dsp:txBody>
      <dsp:txXfrm>
        <a:off x="0" y="0"/>
        <a:ext cx="975018" cy="843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4759D727-4D37-4A4E-B8FB-A1E6987637B4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48ABD1FA-15DA-495E-B380-4106DD82E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62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D1FA-15DA-495E-B380-4106DD82E19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1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5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3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86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359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2" y="274638"/>
            <a:ext cx="222884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8"/>
            <a:ext cx="652144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40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7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9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9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62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3" y="1600203"/>
            <a:ext cx="43751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600203"/>
            <a:ext cx="43751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942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8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8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40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1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47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1"/>
            <a:ext cx="32590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48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7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7" y="612778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7" y="5367340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9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4641"/>
            <a:ext cx="89154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4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4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E1FB-F774-488A-B962-55C6AE0C854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2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2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CB7E-D683-48A7-9E34-76871771B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03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21" Type="http://schemas.openxmlformats.org/officeDocument/2006/relationships/diagramColors" Target="../diagrams/colors3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5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24" Type="http://schemas.openxmlformats.org/officeDocument/2006/relationships/diagramLayout" Target="../diagrams/layout4.xml"/><Relationship Id="rId5" Type="http://schemas.microsoft.com/office/2007/relationships/hdphoto" Target="../media/hdphoto1.wdp"/><Relationship Id="rId15" Type="http://schemas.openxmlformats.org/officeDocument/2006/relationships/diagramQuickStyle" Target="../diagrams/quickStyle2.xml"/><Relationship Id="rId23" Type="http://schemas.openxmlformats.org/officeDocument/2006/relationships/diagramData" Target="../diagrams/data4.xml"/><Relationship Id="rId10" Type="http://schemas.openxmlformats.org/officeDocument/2006/relationships/diagramQuickStyle" Target="../diagrams/quickStyle1.xml"/><Relationship Id="rId19" Type="http://schemas.openxmlformats.org/officeDocument/2006/relationships/diagramLayout" Target="../diagrams/layout3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011"/>
            <a:ext cx="9961198" cy="582913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" y="0"/>
            <a:ext cx="9930091" cy="582913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" y="476672"/>
            <a:ext cx="9930091" cy="582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1496" y="2643182"/>
            <a:ext cx="2595868" cy="1114348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l"/>
            <a:r>
              <a:rPr lang="zh-CN" altLang="en-US" sz="4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工业集群</a:t>
            </a:r>
            <a:endParaRPr lang="ru-RU" sz="44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24687" y="1618475"/>
            <a:ext cx="5244410" cy="111434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极地乌拉尔</a:t>
            </a:r>
            <a:endParaRPr lang="ru-RU" sz="40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24372" y="3571876"/>
            <a:ext cx="2224814" cy="111434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建设项目</a:t>
            </a:r>
            <a:endParaRPr lang="ru-RU" sz="40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918041" y="5829134"/>
            <a:ext cx="3751057" cy="68575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项目展示</a:t>
            </a:r>
            <a:endParaRPr lang="ru-RU" sz="24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7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8866" y="966148"/>
            <a:ext cx="8258948" cy="48900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l"/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碎石开采场</a:t>
            </a:r>
            <a:r>
              <a:rPr lang="en-US" altLang="zh-CN" sz="22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破碎筛选厂：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露天开采。</a:t>
            </a:r>
            <a:endParaRPr lang="en-US" altLang="zh-CN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规划年产能达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百万吨。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年营业额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45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亿卢布。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总投资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6-7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亿卢布。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生产启动需要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3-4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年。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俄罗斯的移动式破碎筛选设备和破碎工厂都是采用欧洲配套件组装。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预先规划采矿破坏土地的复垦工作。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石材切割，加工和装饰车间将用于生产装饰材料（地砖，路缘和铺路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石）。</a:t>
            </a:r>
            <a:endParaRPr lang="ru-RU" alt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4968" y="6223607"/>
            <a:ext cx="53307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799479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项目细节：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0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8866" y="966148"/>
            <a:ext cx="8391026" cy="48900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l"/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玄武岩工厂：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年产能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45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万立方玄武岩棉。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年营业额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亿卢布。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工厂特殊布局投资额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亿卢布。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二级式技术：矿石冶炼电炉熔化玄武岩；吹制玄武岩熔融物并使用玄武岩纤维制成隔热产品。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计划使用欧洲技术和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Basalt Fiber &amp; Composite Materials Technology Development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Ltd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公司的经验。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生产的灵活性能保证生产所有产品：超薄玄武岩纤维，薄玄武岩纤维，玄武岩连续纤维。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5045" y="6223607"/>
            <a:ext cx="50306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799479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项目细节：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2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8866" y="771709"/>
            <a:ext cx="8391026" cy="52937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l"/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铜厂</a:t>
            </a:r>
            <a:r>
              <a:rPr lang="en-US" altLang="zh-CN" sz="22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铜冶炼厂：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年产能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54000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吨。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工厂年营业额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162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亿卢布。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投资额约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120-140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亿卢布。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组织结构：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zh-CN" altLang="en-US" sz="1700" b="1" dirty="0" smtClean="0">
                <a:solidFill>
                  <a:schemeClr val="accent1">
                    <a:lumMod val="75000"/>
                  </a:schemeClr>
                </a:solidFill>
              </a:rPr>
              <a:t>矿石开采部</a:t>
            </a:r>
            <a:endParaRPr lang="ru-RU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zh-CN" altLang="en-US" sz="1700" b="1" dirty="0" smtClean="0">
                <a:solidFill>
                  <a:schemeClr val="accent1">
                    <a:lumMod val="75000"/>
                  </a:schemeClr>
                </a:solidFill>
              </a:rPr>
              <a:t>物流部，负责将才开采的矿石运送到选矿厂。矿石从开采地运送到选矿厂可以使用不同的运输系统和交通工具，包括：汽车、履带、索道和输矿槽</a:t>
            </a:r>
            <a:endParaRPr lang="ru-RU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zh-CN" altLang="en-US" sz="1700" b="1" dirty="0" smtClean="0">
                <a:solidFill>
                  <a:schemeClr val="accent1">
                    <a:lumMod val="75000"/>
                  </a:schemeClr>
                </a:solidFill>
              </a:rPr>
              <a:t>开采矿石加工部 </a:t>
            </a:r>
            <a:r>
              <a:rPr lang="en-US" altLang="zh-CN" sz="17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zh-CN" altLang="en-US" sz="1700" b="1" dirty="0" smtClean="0">
                <a:solidFill>
                  <a:schemeClr val="accent1">
                    <a:lumMod val="75000"/>
                  </a:schemeClr>
                </a:solidFill>
              </a:rPr>
              <a:t>选矿厂</a:t>
            </a:r>
            <a:endParaRPr lang="ru-RU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zh-CN" altLang="en-US" sz="1700" b="1" dirty="0" smtClean="0">
                <a:solidFill>
                  <a:schemeClr val="accent1">
                    <a:lumMod val="75000"/>
                  </a:schemeClr>
                </a:solidFill>
              </a:rPr>
              <a:t>生产部：电力部门，维修机械车间，其他必要的部门。</a:t>
            </a:r>
            <a:endParaRPr lang="ru-RU" sz="1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zh-CN" altLang="en-US" sz="1700" b="1" dirty="0" smtClean="0">
                <a:solidFill>
                  <a:schemeClr val="accent1">
                    <a:lumMod val="75000"/>
                  </a:schemeClr>
                </a:solidFill>
              </a:rPr>
              <a:t>铜冶炼部 </a:t>
            </a:r>
            <a:r>
              <a:rPr lang="en-US" altLang="zh-CN" sz="17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zh-CN" altLang="en-US" sz="1700" b="1" dirty="0" smtClean="0">
                <a:solidFill>
                  <a:schemeClr val="accent1">
                    <a:lumMod val="75000"/>
                  </a:schemeClr>
                </a:solidFill>
              </a:rPr>
              <a:t>工厂</a:t>
            </a:r>
            <a:endParaRPr lang="ru-RU" sz="17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6976" y="6223607"/>
            <a:ext cx="5258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799479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项目细节：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0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8866" y="966148"/>
            <a:ext cx="8391026" cy="48900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l"/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物流中心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所在地至鄂毕河流域河港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年货运量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800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万吨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运载量达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万立方米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l"/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必要交通工具（不少于）：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陆运 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– 120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辆自卸车，达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60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辆特种机械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水运：载重量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3000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吨驳船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艘，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个顶推轮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空运 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– 15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辆小型飞机（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吨以下载重量的直升机和飞机）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48944" y="6223607"/>
            <a:ext cx="55467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799479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项目细节：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5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6523" y="983953"/>
            <a:ext cx="8717159" cy="48900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1714500" lvl="3" indent="-342900" algn="l">
              <a:buFont typeface="Wingdings" pitchFamily="2" charset="2"/>
              <a:buChar char="ü"/>
            </a:pP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区域经济多样化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0" lvl="3" indent="-342900" algn="l">
              <a:buFont typeface="Wingdings" pitchFamily="2" charset="2"/>
              <a:buChar char="ü"/>
            </a:pP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提高区域工业竞争力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0" lvl="3" indent="-342900" algn="l">
              <a:buFont typeface="Wingdings" pitchFamily="2" charset="2"/>
              <a:buChar char="ü"/>
            </a:pP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进口替代，减小对其他地区进口产品的依赖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0" lvl="3" indent="-342900" algn="l">
              <a:buFont typeface="Wingdings" pitchFamily="2" charset="2"/>
              <a:buChar char="ü"/>
            </a:pP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提供</a:t>
            </a:r>
            <a:r>
              <a:rPr lang="en-US" altLang="zh-CN" sz="2200" b="1" dirty="0" smtClean="0">
                <a:solidFill>
                  <a:schemeClr val="accent1">
                    <a:lumMod val="75000"/>
                  </a:schemeClr>
                </a:solidFill>
              </a:rPr>
              <a:t>5000</a:t>
            </a: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个新的工作岗位，其中</a:t>
            </a:r>
            <a:r>
              <a:rPr lang="en-US" altLang="zh-CN" sz="2200" b="1" dirty="0" smtClean="0">
                <a:solidFill>
                  <a:schemeClr val="accent1">
                    <a:lumMod val="75000"/>
                  </a:schemeClr>
                </a:solidFill>
              </a:rPr>
              <a:t>700</a:t>
            </a: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个是高级职位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0" lvl="3" indent="-342900" algn="l">
              <a:buFont typeface="Wingdings" pitchFamily="2" charset="2"/>
              <a:buChar char="ü"/>
            </a:pP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发展极地乌拉尔地区交通基础设施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0" lvl="3" indent="-342900" algn="l">
              <a:buFont typeface="Wingdings" pitchFamily="2" charset="2"/>
              <a:buChar char="ü"/>
            </a:pPr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改善地区投资环境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6976" y="6223607"/>
            <a:ext cx="5258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799479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项目结果：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1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0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" y="857428"/>
            <a:ext cx="9930091" cy="60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15"/>
            <a:ext cx="9930091" cy="60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438969" y="857428"/>
            <a:ext cx="6234996" cy="557174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b="1" dirty="0" smtClean="0">
                <a:solidFill>
                  <a:schemeClr val="bg1"/>
                </a:solidFill>
              </a:rPr>
              <a:t>极地乌拉尔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r"/>
            <a:r>
              <a:rPr lang="zh-CN" altLang="en-US" b="1" dirty="0" smtClean="0">
                <a:solidFill>
                  <a:schemeClr val="bg1"/>
                </a:solidFill>
              </a:rPr>
              <a:t>自然财富和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lvl="0" algn="r"/>
            <a:r>
              <a:rPr lang="zh-CN" altLang="en-US" b="1" dirty="0" smtClean="0">
                <a:solidFill>
                  <a:schemeClr val="bg1"/>
                </a:solidFill>
              </a:rPr>
              <a:t>创新工业高科技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lvl="0" algn="r"/>
            <a:r>
              <a:rPr lang="ru-RU" b="1" dirty="0" smtClean="0">
                <a:solidFill>
                  <a:schemeClr val="bg1"/>
                </a:solidFill>
              </a:rPr>
              <a:t> –</a:t>
            </a:r>
            <a:r>
              <a:rPr lang="zh-CN" altLang="en-US" b="1" dirty="0" smtClean="0">
                <a:solidFill>
                  <a:schemeClr val="bg1"/>
                </a:solidFill>
              </a:rPr>
              <a:t>地区石油天然气行业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lvl="0" algn="r"/>
            <a:r>
              <a:rPr lang="zh-CN" altLang="en-US" b="1" dirty="0" smtClean="0">
                <a:solidFill>
                  <a:schemeClr val="bg1"/>
                </a:solidFill>
              </a:rPr>
              <a:t>重磅转型领域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lvl="0" algn="r"/>
            <a:r>
              <a:rPr lang="zh-CN" altLang="en-US" b="1" dirty="0" smtClean="0">
                <a:solidFill>
                  <a:schemeClr val="bg1"/>
                </a:solidFill>
              </a:rPr>
              <a:t>形成的开始！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918041" y="5829134"/>
            <a:ext cx="3751057" cy="68575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谢谢关注！</a:t>
            </a:r>
            <a:endParaRPr lang="ru-RU" sz="24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4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8866" y="966148"/>
            <a:ext cx="8258948" cy="469565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</a:rPr>
              <a:t>工业集群建设是尤格拉工业公司的下一个发展目标。尤格拉工业公司是俄罗斯最大的控股公司之一，旗下有</a:t>
            </a:r>
            <a:r>
              <a:rPr lang="ru-RU" altLang="en-US" sz="2800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</a:rPr>
              <a:t>家公司，专业从事于石油天然气行业、地质勘探和矿石以及烃类化合物开采服务，道路、建筑和各类房屋的设计和建设。</a:t>
            </a:r>
            <a:endParaRPr lang="ru-RU" alt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4968" y="6223607"/>
            <a:ext cx="53307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838696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建设前提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5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4812" y="966148"/>
            <a:ext cx="8453002" cy="469565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</a:rPr>
              <a:t>工业集群地理位置 </a:t>
            </a:r>
            <a:r>
              <a:rPr lang="ru-RU" altLang="en-US" sz="28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</a:rPr>
              <a:t>极地乌拉尔（汉特</a:t>
            </a:r>
            <a:r>
              <a:rPr lang="ru-RU" altLang="en-US" sz="2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</a:rPr>
              <a:t>曼西自治区</a:t>
            </a:r>
            <a:r>
              <a:rPr lang="ru-RU" altLang="en-US" sz="28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</a:rPr>
              <a:t>尤格拉别列佐夫斯基区萨郎帕乌尔镇）。考虑到该地区交通基础设施的局限性，修建萨郎帕乌尔镇到鄂毕河流域河港的公路是必须的准备工作，没有这条公路集群的建设是不可能完成的。</a:t>
            </a:r>
            <a:endParaRPr lang="ru-RU" altLang="en-U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5213" y="6223607"/>
            <a:ext cx="50304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8522724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项目特点：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9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9359" y="6223607"/>
            <a:ext cx="54463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799479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项目地理位置：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59" r="56604" b="52169"/>
          <a:stretch/>
        </p:blipFill>
        <p:spPr bwMode="auto">
          <a:xfrm>
            <a:off x="3025969" y="889833"/>
            <a:ext cx="6615806" cy="50783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60531" y="256211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</a:rPr>
              <a:t>萨郎帕乌尔</a:t>
            </a:r>
            <a:endParaRPr lang="en-US" altLang="zh-CN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5665" y="321023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</a:rPr>
              <a:t>别列佐沃</a:t>
            </a:r>
            <a:endParaRPr lang="en-US" altLang="zh-CN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3198" y="943147"/>
            <a:ext cx="40539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抵达萨郎帕乌尔公路方案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0054" y="479043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</a:rPr>
              <a:t>伊格里姆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549359" y="2931889"/>
            <a:ext cx="1626569" cy="1842234"/>
          </a:xfrm>
          <a:custGeom>
            <a:avLst/>
            <a:gdLst>
              <a:gd name="connsiteX0" fmla="*/ 0 w 2068516"/>
              <a:gd name="connsiteY0" fmla="*/ 3733 h 558938"/>
              <a:gd name="connsiteX1" fmla="*/ 707572 w 2068516"/>
              <a:gd name="connsiteY1" fmla="*/ 58162 h 558938"/>
              <a:gd name="connsiteX2" fmla="*/ 783772 w 2068516"/>
              <a:gd name="connsiteY2" fmla="*/ 406504 h 558938"/>
              <a:gd name="connsiteX3" fmla="*/ 1132115 w 2068516"/>
              <a:gd name="connsiteY3" fmla="*/ 558904 h 558938"/>
              <a:gd name="connsiteX4" fmla="*/ 1545772 w 2068516"/>
              <a:gd name="connsiteY4" fmla="*/ 395619 h 558938"/>
              <a:gd name="connsiteX5" fmla="*/ 2068286 w 2068516"/>
              <a:gd name="connsiteY5" fmla="*/ 482704 h 558938"/>
              <a:gd name="connsiteX0" fmla="*/ 0 w 2068889"/>
              <a:gd name="connsiteY0" fmla="*/ 3733 h 616133"/>
              <a:gd name="connsiteX1" fmla="*/ 707572 w 2068889"/>
              <a:gd name="connsiteY1" fmla="*/ 58162 h 616133"/>
              <a:gd name="connsiteX2" fmla="*/ 783772 w 2068889"/>
              <a:gd name="connsiteY2" fmla="*/ 406504 h 616133"/>
              <a:gd name="connsiteX3" fmla="*/ 1132115 w 2068889"/>
              <a:gd name="connsiteY3" fmla="*/ 558904 h 616133"/>
              <a:gd name="connsiteX4" fmla="*/ 1785258 w 2068889"/>
              <a:gd name="connsiteY4" fmla="*/ 613333 h 616133"/>
              <a:gd name="connsiteX5" fmla="*/ 2068286 w 2068889"/>
              <a:gd name="connsiteY5" fmla="*/ 482704 h 616133"/>
              <a:gd name="connsiteX0" fmla="*/ 0 w 1905604"/>
              <a:gd name="connsiteY0" fmla="*/ 139 h 873796"/>
              <a:gd name="connsiteX1" fmla="*/ 544287 w 1905604"/>
              <a:gd name="connsiteY1" fmla="*/ 315825 h 873796"/>
              <a:gd name="connsiteX2" fmla="*/ 620487 w 1905604"/>
              <a:gd name="connsiteY2" fmla="*/ 664167 h 873796"/>
              <a:gd name="connsiteX3" fmla="*/ 968830 w 1905604"/>
              <a:gd name="connsiteY3" fmla="*/ 816567 h 873796"/>
              <a:gd name="connsiteX4" fmla="*/ 1621973 w 1905604"/>
              <a:gd name="connsiteY4" fmla="*/ 870996 h 873796"/>
              <a:gd name="connsiteX5" fmla="*/ 1905001 w 1905604"/>
              <a:gd name="connsiteY5" fmla="*/ 740367 h 873796"/>
              <a:gd name="connsiteX0" fmla="*/ 0 w 1905604"/>
              <a:gd name="connsiteY0" fmla="*/ 52 h 873709"/>
              <a:gd name="connsiteX1" fmla="*/ 119744 w 1905604"/>
              <a:gd name="connsiteY1" fmla="*/ 685852 h 873709"/>
              <a:gd name="connsiteX2" fmla="*/ 620487 w 1905604"/>
              <a:gd name="connsiteY2" fmla="*/ 664080 h 873709"/>
              <a:gd name="connsiteX3" fmla="*/ 968830 w 1905604"/>
              <a:gd name="connsiteY3" fmla="*/ 816480 h 873709"/>
              <a:gd name="connsiteX4" fmla="*/ 1621973 w 1905604"/>
              <a:gd name="connsiteY4" fmla="*/ 870909 h 873709"/>
              <a:gd name="connsiteX5" fmla="*/ 1905001 w 1905604"/>
              <a:gd name="connsiteY5" fmla="*/ 740280 h 873709"/>
              <a:gd name="connsiteX0" fmla="*/ 77838 w 1983442"/>
              <a:gd name="connsiteY0" fmla="*/ 0 h 873657"/>
              <a:gd name="connsiteX1" fmla="*/ 2326 w 1983442"/>
              <a:gd name="connsiteY1" fmla="*/ 227819 h 873657"/>
              <a:gd name="connsiteX2" fmla="*/ 197582 w 1983442"/>
              <a:gd name="connsiteY2" fmla="*/ 685800 h 873657"/>
              <a:gd name="connsiteX3" fmla="*/ 698325 w 1983442"/>
              <a:gd name="connsiteY3" fmla="*/ 664028 h 873657"/>
              <a:gd name="connsiteX4" fmla="*/ 1046668 w 1983442"/>
              <a:gd name="connsiteY4" fmla="*/ 816428 h 873657"/>
              <a:gd name="connsiteX5" fmla="*/ 1699811 w 1983442"/>
              <a:gd name="connsiteY5" fmla="*/ 870857 h 873657"/>
              <a:gd name="connsiteX6" fmla="*/ 1982839 w 1983442"/>
              <a:gd name="connsiteY6" fmla="*/ 740228 h 873657"/>
              <a:gd name="connsiteX0" fmla="*/ 77838 w 1983442"/>
              <a:gd name="connsiteY0" fmla="*/ 0 h 1122413"/>
              <a:gd name="connsiteX1" fmla="*/ 2326 w 1983442"/>
              <a:gd name="connsiteY1" fmla="*/ 227819 h 1122413"/>
              <a:gd name="connsiteX2" fmla="*/ 197582 w 1983442"/>
              <a:gd name="connsiteY2" fmla="*/ 685800 h 1122413"/>
              <a:gd name="connsiteX3" fmla="*/ 741868 w 1983442"/>
              <a:gd name="connsiteY3" fmla="*/ 1121228 h 1122413"/>
              <a:gd name="connsiteX4" fmla="*/ 1046668 w 1983442"/>
              <a:gd name="connsiteY4" fmla="*/ 816428 h 1122413"/>
              <a:gd name="connsiteX5" fmla="*/ 1699811 w 1983442"/>
              <a:gd name="connsiteY5" fmla="*/ 870857 h 1122413"/>
              <a:gd name="connsiteX6" fmla="*/ 1982839 w 1983442"/>
              <a:gd name="connsiteY6" fmla="*/ 740228 h 1122413"/>
              <a:gd name="connsiteX0" fmla="*/ 77838 w 1983302"/>
              <a:gd name="connsiteY0" fmla="*/ 0 h 1474062"/>
              <a:gd name="connsiteX1" fmla="*/ 2326 w 1983302"/>
              <a:gd name="connsiteY1" fmla="*/ 227819 h 1474062"/>
              <a:gd name="connsiteX2" fmla="*/ 197582 w 1983302"/>
              <a:gd name="connsiteY2" fmla="*/ 685800 h 1474062"/>
              <a:gd name="connsiteX3" fmla="*/ 741868 w 1983302"/>
              <a:gd name="connsiteY3" fmla="*/ 1121228 h 1474062"/>
              <a:gd name="connsiteX4" fmla="*/ 1318811 w 1983302"/>
              <a:gd name="connsiteY4" fmla="*/ 1469571 h 1474062"/>
              <a:gd name="connsiteX5" fmla="*/ 1699811 w 1983302"/>
              <a:gd name="connsiteY5" fmla="*/ 870857 h 1474062"/>
              <a:gd name="connsiteX6" fmla="*/ 1982839 w 1983302"/>
              <a:gd name="connsiteY6" fmla="*/ 740228 h 1474062"/>
              <a:gd name="connsiteX0" fmla="*/ 77838 w 1983302"/>
              <a:gd name="connsiteY0" fmla="*/ 0 h 1478023"/>
              <a:gd name="connsiteX1" fmla="*/ 2326 w 1983302"/>
              <a:gd name="connsiteY1" fmla="*/ 227819 h 1478023"/>
              <a:gd name="connsiteX2" fmla="*/ 197582 w 1983302"/>
              <a:gd name="connsiteY2" fmla="*/ 685800 h 1478023"/>
              <a:gd name="connsiteX3" fmla="*/ 720096 w 1983302"/>
              <a:gd name="connsiteY3" fmla="*/ 1186542 h 1478023"/>
              <a:gd name="connsiteX4" fmla="*/ 1318811 w 1983302"/>
              <a:gd name="connsiteY4" fmla="*/ 1469571 h 1478023"/>
              <a:gd name="connsiteX5" fmla="*/ 1699811 w 1983302"/>
              <a:gd name="connsiteY5" fmla="*/ 870857 h 1478023"/>
              <a:gd name="connsiteX6" fmla="*/ 1982839 w 1983302"/>
              <a:gd name="connsiteY6" fmla="*/ 740228 h 1478023"/>
              <a:gd name="connsiteX0" fmla="*/ 77838 w 1984044"/>
              <a:gd name="connsiteY0" fmla="*/ 0 h 1612588"/>
              <a:gd name="connsiteX1" fmla="*/ 2326 w 1984044"/>
              <a:gd name="connsiteY1" fmla="*/ 227819 h 1612588"/>
              <a:gd name="connsiteX2" fmla="*/ 197582 w 1984044"/>
              <a:gd name="connsiteY2" fmla="*/ 685800 h 1612588"/>
              <a:gd name="connsiteX3" fmla="*/ 720096 w 1984044"/>
              <a:gd name="connsiteY3" fmla="*/ 1186542 h 1612588"/>
              <a:gd name="connsiteX4" fmla="*/ 1318811 w 1984044"/>
              <a:gd name="connsiteY4" fmla="*/ 1469571 h 1612588"/>
              <a:gd name="connsiteX5" fmla="*/ 1819554 w 1984044"/>
              <a:gd name="connsiteY5" fmla="*/ 1567542 h 1612588"/>
              <a:gd name="connsiteX6" fmla="*/ 1982839 w 1984044"/>
              <a:gd name="connsiteY6" fmla="*/ 740228 h 1612588"/>
              <a:gd name="connsiteX0" fmla="*/ 77838 w 1984133"/>
              <a:gd name="connsiteY0" fmla="*/ 0 h 1655838"/>
              <a:gd name="connsiteX1" fmla="*/ 2326 w 1984133"/>
              <a:gd name="connsiteY1" fmla="*/ 227819 h 1655838"/>
              <a:gd name="connsiteX2" fmla="*/ 197582 w 1984133"/>
              <a:gd name="connsiteY2" fmla="*/ 685800 h 1655838"/>
              <a:gd name="connsiteX3" fmla="*/ 720096 w 1984133"/>
              <a:gd name="connsiteY3" fmla="*/ 1186542 h 1655838"/>
              <a:gd name="connsiteX4" fmla="*/ 1286153 w 1984133"/>
              <a:gd name="connsiteY4" fmla="*/ 1589314 h 1655838"/>
              <a:gd name="connsiteX5" fmla="*/ 1819554 w 1984133"/>
              <a:gd name="connsiteY5" fmla="*/ 1567542 h 1655838"/>
              <a:gd name="connsiteX6" fmla="*/ 1982839 w 1984133"/>
              <a:gd name="connsiteY6" fmla="*/ 740228 h 1655838"/>
              <a:gd name="connsiteX0" fmla="*/ 77838 w 1903414"/>
              <a:gd name="connsiteY0" fmla="*/ 0 h 1614036"/>
              <a:gd name="connsiteX1" fmla="*/ 2326 w 1903414"/>
              <a:gd name="connsiteY1" fmla="*/ 227819 h 1614036"/>
              <a:gd name="connsiteX2" fmla="*/ 197582 w 1903414"/>
              <a:gd name="connsiteY2" fmla="*/ 685800 h 1614036"/>
              <a:gd name="connsiteX3" fmla="*/ 720096 w 1903414"/>
              <a:gd name="connsiteY3" fmla="*/ 1186542 h 1614036"/>
              <a:gd name="connsiteX4" fmla="*/ 1286153 w 1903414"/>
              <a:gd name="connsiteY4" fmla="*/ 1589314 h 1614036"/>
              <a:gd name="connsiteX5" fmla="*/ 1819554 w 1903414"/>
              <a:gd name="connsiteY5" fmla="*/ 1567542 h 1614036"/>
              <a:gd name="connsiteX6" fmla="*/ 1895754 w 1903414"/>
              <a:gd name="connsiteY6" fmla="*/ 1545771 h 1614036"/>
              <a:gd name="connsiteX0" fmla="*/ 77838 w 1897620"/>
              <a:gd name="connsiteY0" fmla="*/ 0 h 1686944"/>
              <a:gd name="connsiteX1" fmla="*/ 2326 w 1897620"/>
              <a:gd name="connsiteY1" fmla="*/ 227819 h 1686944"/>
              <a:gd name="connsiteX2" fmla="*/ 197582 w 1897620"/>
              <a:gd name="connsiteY2" fmla="*/ 685800 h 1686944"/>
              <a:gd name="connsiteX3" fmla="*/ 720096 w 1897620"/>
              <a:gd name="connsiteY3" fmla="*/ 1186542 h 1686944"/>
              <a:gd name="connsiteX4" fmla="*/ 1286153 w 1897620"/>
              <a:gd name="connsiteY4" fmla="*/ 1589314 h 1686944"/>
              <a:gd name="connsiteX5" fmla="*/ 1602526 w 1897620"/>
              <a:gd name="connsiteY5" fmla="*/ 1686502 h 1686944"/>
              <a:gd name="connsiteX6" fmla="*/ 1819554 w 1897620"/>
              <a:gd name="connsiteY6" fmla="*/ 1567542 h 1686944"/>
              <a:gd name="connsiteX7" fmla="*/ 1895754 w 1897620"/>
              <a:gd name="connsiteY7" fmla="*/ 1545771 h 1686944"/>
              <a:gd name="connsiteX0" fmla="*/ 25145 w 1899356"/>
              <a:gd name="connsiteY0" fmla="*/ 0 h 1708716"/>
              <a:gd name="connsiteX1" fmla="*/ 4062 w 1899356"/>
              <a:gd name="connsiteY1" fmla="*/ 249591 h 1708716"/>
              <a:gd name="connsiteX2" fmla="*/ 199318 w 1899356"/>
              <a:gd name="connsiteY2" fmla="*/ 707572 h 1708716"/>
              <a:gd name="connsiteX3" fmla="*/ 721832 w 1899356"/>
              <a:gd name="connsiteY3" fmla="*/ 1208314 h 1708716"/>
              <a:gd name="connsiteX4" fmla="*/ 1287889 w 1899356"/>
              <a:gd name="connsiteY4" fmla="*/ 1611086 h 1708716"/>
              <a:gd name="connsiteX5" fmla="*/ 1604262 w 1899356"/>
              <a:gd name="connsiteY5" fmla="*/ 1708274 h 1708716"/>
              <a:gd name="connsiteX6" fmla="*/ 1821290 w 1899356"/>
              <a:gd name="connsiteY6" fmla="*/ 1589314 h 1708716"/>
              <a:gd name="connsiteX7" fmla="*/ 1897490 w 1899356"/>
              <a:gd name="connsiteY7" fmla="*/ 1567543 h 1708716"/>
              <a:gd name="connsiteX0" fmla="*/ 99271 w 1973482"/>
              <a:gd name="connsiteY0" fmla="*/ 0 h 1708716"/>
              <a:gd name="connsiteX1" fmla="*/ 1988 w 1973482"/>
              <a:gd name="connsiteY1" fmla="*/ 293134 h 1708716"/>
              <a:gd name="connsiteX2" fmla="*/ 273444 w 1973482"/>
              <a:gd name="connsiteY2" fmla="*/ 707572 h 1708716"/>
              <a:gd name="connsiteX3" fmla="*/ 795958 w 1973482"/>
              <a:gd name="connsiteY3" fmla="*/ 1208314 h 1708716"/>
              <a:gd name="connsiteX4" fmla="*/ 1362015 w 1973482"/>
              <a:gd name="connsiteY4" fmla="*/ 1611086 h 1708716"/>
              <a:gd name="connsiteX5" fmla="*/ 1678388 w 1973482"/>
              <a:gd name="connsiteY5" fmla="*/ 1708274 h 1708716"/>
              <a:gd name="connsiteX6" fmla="*/ 1895416 w 1973482"/>
              <a:gd name="connsiteY6" fmla="*/ 1589314 h 1708716"/>
              <a:gd name="connsiteX7" fmla="*/ 1971616 w 1973482"/>
              <a:gd name="connsiteY7" fmla="*/ 1567543 h 1708716"/>
              <a:gd name="connsiteX0" fmla="*/ 99271 w 1973482"/>
              <a:gd name="connsiteY0" fmla="*/ 0 h 1708716"/>
              <a:gd name="connsiteX1" fmla="*/ 1988 w 1973482"/>
              <a:gd name="connsiteY1" fmla="*/ 293134 h 1708716"/>
              <a:gd name="connsiteX2" fmla="*/ 175472 w 1973482"/>
              <a:gd name="connsiteY2" fmla="*/ 816429 h 1708716"/>
              <a:gd name="connsiteX3" fmla="*/ 795958 w 1973482"/>
              <a:gd name="connsiteY3" fmla="*/ 1208314 h 1708716"/>
              <a:gd name="connsiteX4" fmla="*/ 1362015 w 1973482"/>
              <a:gd name="connsiteY4" fmla="*/ 1611086 h 1708716"/>
              <a:gd name="connsiteX5" fmla="*/ 1678388 w 1973482"/>
              <a:gd name="connsiteY5" fmla="*/ 1708274 h 1708716"/>
              <a:gd name="connsiteX6" fmla="*/ 1895416 w 1973482"/>
              <a:gd name="connsiteY6" fmla="*/ 1589314 h 1708716"/>
              <a:gd name="connsiteX7" fmla="*/ 1971616 w 1973482"/>
              <a:gd name="connsiteY7" fmla="*/ 1567543 h 1708716"/>
              <a:gd name="connsiteX0" fmla="*/ 99271 w 1973482"/>
              <a:gd name="connsiteY0" fmla="*/ 0 h 1708716"/>
              <a:gd name="connsiteX1" fmla="*/ 1988 w 1973482"/>
              <a:gd name="connsiteY1" fmla="*/ 293134 h 1708716"/>
              <a:gd name="connsiteX2" fmla="*/ 175472 w 1973482"/>
              <a:gd name="connsiteY2" fmla="*/ 816429 h 1708716"/>
              <a:gd name="connsiteX3" fmla="*/ 795958 w 1973482"/>
              <a:gd name="connsiteY3" fmla="*/ 1208314 h 1708716"/>
              <a:gd name="connsiteX4" fmla="*/ 1362015 w 1973482"/>
              <a:gd name="connsiteY4" fmla="*/ 1611086 h 1708716"/>
              <a:gd name="connsiteX5" fmla="*/ 1678388 w 1973482"/>
              <a:gd name="connsiteY5" fmla="*/ 1708274 h 1708716"/>
              <a:gd name="connsiteX6" fmla="*/ 1895416 w 1973482"/>
              <a:gd name="connsiteY6" fmla="*/ 1589314 h 1708716"/>
              <a:gd name="connsiteX7" fmla="*/ 1971616 w 1973482"/>
              <a:gd name="connsiteY7" fmla="*/ 1567543 h 1708716"/>
              <a:gd name="connsiteX0" fmla="*/ 99271 w 1973482"/>
              <a:gd name="connsiteY0" fmla="*/ 0 h 1708716"/>
              <a:gd name="connsiteX1" fmla="*/ 1988 w 1973482"/>
              <a:gd name="connsiteY1" fmla="*/ 293134 h 1708716"/>
              <a:gd name="connsiteX2" fmla="*/ 262558 w 1973482"/>
              <a:gd name="connsiteY2" fmla="*/ 794658 h 1708716"/>
              <a:gd name="connsiteX3" fmla="*/ 795958 w 1973482"/>
              <a:gd name="connsiteY3" fmla="*/ 1208314 h 1708716"/>
              <a:gd name="connsiteX4" fmla="*/ 1362015 w 1973482"/>
              <a:gd name="connsiteY4" fmla="*/ 1611086 h 1708716"/>
              <a:gd name="connsiteX5" fmla="*/ 1678388 w 1973482"/>
              <a:gd name="connsiteY5" fmla="*/ 1708274 h 1708716"/>
              <a:gd name="connsiteX6" fmla="*/ 1895416 w 1973482"/>
              <a:gd name="connsiteY6" fmla="*/ 1589314 h 1708716"/>
              <a:gd name="connsiteX7" fmla="*/ 1971616 w 1973482"/>
              <a:gd name="connsiteY7" fmla="*/ 1567543 h 1708716"/>
              <a:gd name="connsiteX0" fmla="*/ 0 w 1874211"/>
              <a:gd name="connsiteY0" fmla="*/ 0 h 1708716"/>
              <a:gd name="connsiteX1" fmla="*/ 39877 w 1874211"/>
              <a:gd name="connsiteY1" fmla="*/ 327424 h 1708716"/>
              <a:gd name="connsiteX2" fmla="*/ 163287 w 1874211"/>
              <a:gd name="connsiteY2" fmla="*/ 794658 h 1708716"/>
              <a:gd name="connsiteX3" fmla="*/ 696687 w 1874211"/>
              <a:gd name="connsiteY3" fmla="*/ 1208314 h 1708716"/>
              <a:gd name="connsiteX4" fmla="*/ 1262744 w 1874211"/>
              <a:gd name="connsiteY4" fmla="*/ 1611086 h 1708716"/>
              <a:gd name="connsiteX5" fmla="*/ 1579117 w 1874211"/>
              <a:gd name="connsiteY5" fmla="*/ 1708274 h 1708716"/>
              <a:gd name="connsiteX6" fmla="*/ 1796145 w 1874211"/>
              <a:gd name="connsiteY6" fmla="*/ 1589314 h 1708716"/>
              <a:gd name="connsiteX7" fmla="*/ 1872345 w 1874211"/>
              <a:gd name="connsiteY7" fmla="*/ 1567543 h 1708716"/>
              <a:gd name="connsiteX0" fmla="*/ 0 w 1874211"/>
              <a:gd name="connsiteY0" fmla="*/ 0 h 1708716"/>
              <a:gd name="connsiteX1" fmla="*/ 39877 w 1874211"/>
              <a:gd name="connsiteY1" fmla="*/ 327424 h 1708716"/>
              <a:gd name="connsiteX2" fmla="*/ 254727 w 1874211"/>
              <a:gd name="connsiteY2" fmla="*/ 760368 h 1708716"/>
              <a:gd name="connsiteX3" fmla="*/ 696687 w 1874211"/>
              <a:gd name="connsiteY3" fmla="*/ 1208314 h 1708716"/>
              <a:gd name="connsiteX4" fmla="*/ 1262744 w 1874211"/>
              <a:gd name="connsiteY4" fmla="*/ 1611086 h 1708716"/>
              <a:gd name="connsiteX5" fmla="*/ 1579117 w 1874211"/>
              <a:gd name="connsiteY5" fmla="*/ 1708274 h 1708716"/>
              <a:gd name="connsiteX6" fmla="*/ 1796145 w 1874211"/>
              <a:gd name="connsiteY6" fmla="*/ 1589314 h 1708716"/>
              <a:gd name="connsiteX7" fmla="*/ 1872345 w 1874211"/>
              <a:gd name="connsiteY7" fmla="*/ 1567543 h 1708716"/>
              <a:gd name="connsiteX0" fmla="*/ 0 w 1874211"/>
              <a:gd name="connsiteY0" fmla="*/ 0 h 1708892"/>
              <a:gd name="connsiteX1" fmla="*/ 39877 w 1874211"/>
              <a:gd name="connsiteY1" fmla="*/ 327424 h 1708892"/>
              <a:gd name="connsiteX2" fmla="*/ 254727 w 1874211"/>
              <a:gd name="connsiteY2" fmla="*/ 760368 h 1708892"/>
              <a:gd name="connsiteX3" fmla="*/ 753837 w 1874211"/>
              <a:gd name="connsiteY3" fmla="*/ 1162594 h 1708892"/>
              <a:gd name="connsiteX4" fmla="*/ 1262744 w 1874211"/>
              <a:gd name="connsiteY4" fmla="*/ 1611086 h 1708892"/>
              <a:gd name="connsiteX5" fmla="*/ 1579117 w 1874211"/>
              <a:gd name="connsiteY5" fmla="*/ 1708274 h 1708892"/>
              <a:gd name="connsiteX6" fmla="*/ 1796145 w 1874211"/>
              <a:gd name="connsiteY6" fmla="*/ 1589314 h 1708892"/>
              <a:gd name="connsiteX7" fmla="*/ 1872345 w 1874211"/>
              <a:gd name="connsiteY7" fmla="*/ 1567543 h 1708892"/>
              <a:gd name="connsiteX0" fmla="*/ 0 w 1874211"/>
              <a:gd name="connsiteY0" fmla="*/ 0 h 1708892"/>
              <a:gd name="connsiteX1" fmla="*/ 39877 w 1874211"/>
              <a:gd name="connsiteY1" fmla="*/ 327424 h 1708892"/>
              <a:gd name="connsiteX2" fmla="*/ 254727 w 1874211"/>
              <a:gd name="connsiteY2" fmla="*/ 760368 h 1708892"/>
              <a:gd name="connsiteX3" fmla="*/ 753837 w 1874211"/>
              <a:gd name="connsiteY3" fmla="*/ 1162594 h 1708892"/>
              <a:gd name="connsiteX4" fmla="*/ 1262744 w 1874211"/>
              <a:gd name="connsiteY4" fmla="*/ 1611086 h 1708892"/>
              <a:gd name="connsiteX5" fmla="*/ 1579117 w 1874211"/>
              <a:gd name="connsiteY5" fmla="*/ 1708274 h 1708892"/>
              <a:gd name="connsiteX6" fmla="*/ 1796145 w 1874211"/>
              <a:gd name="connsiteY6" fmla="*/ 1589314 h 1708892"/>
              <a:gd name="connsiteX7" fmla="*/ 1872345 w 1874211"/>
              <a:gd name="connsiteY7" fmla="*/ 1567543 h 1708892"/>
              <a:gd name="connsiteX0" fmla="*/ 0 w 1874211"/>
              <a:gd name="connsiteY0" fmla="*/ 0 h 1708904"/>
              <a:gd name="connsiteX1" fmla="*/ 39877 w 1874211"/>
              <a:gd name="connsiteY1" fmla="*/ 327424 h 1708904"/>
              <a:gd name="connsiteX2" fmla="*/ 254727 w 1874211"/>
              <a:gd name="connsiteY2" fmla="*/ 760368 h 1708904"/>
              <a:gd name="connsiteX3" fmla="*/ 753837 w 1874211"/>
              <a:gd name="connsiteY3" fmla="*/ 1162594 h 1708904"/>
              <a:gd name="connsiteX4" fmla="*/ 1262744 w 1874211"/>
              <a:gd name="connsiteY4" fmla="*/ 1531076 h 1708904"/>
              <a:gd name="connsiteX5" fmla="*/ 1579117 w 1874211"/>
              <a:gd name="connsiteY5" fmla="*/ 1708274 h 1708904"/>
              <a:gd name="connsiteX6" fmla="*/ 1796145 w 1874211"/>
              <a:gd name="connsiteY6" fmla="*/ 1589314 h 1708904"/>
              <a:gd name="connsiteX7" fmla="*/ 1872345 w 1874211"/>
              <a:gd name="connsiteY7" fmla="*/ 1567543 h 1708904"/>
              <a:gd name="connsiteX0" fmla="*/ 0 w 1874211"/>
              <a:gd name="connsiteY0" fmla="*/ 0 h 1610780"/>
              <a:gd name="connsiteX1" fmla="*/ 39877 w 1874211"/>
              <a:gd name="connsiteY1" fmla="*/ 327424 h 1610780"/>
              <a:gd name="connsiteX2" fmla="*/ 254727 w 1874211"/>
              <a:gd name="connsiteY2" fmla="*/ 760368 h 1610780"/>
              <a:gd name="connsiteX3" fmla="*/ 753837 w 1874211"/>
              <a:gd name="connsiteY3" fmla="*/ 1162594 h 1610780"/>
              <a:gd name="connsiteX4" fmla="*/ 1262744 w 1874211"/>
              <a:gd name="connsiteY4" fmla="*/ 1531076 h 1610780"/>
              <a:gd name="connsiteX5" fmla="*/ 1579117 w 1874211"/>
              <a:gd name="connsiteY5" fmla="*/ 1605404 h 1610780"/>
              <a:gd name="connsiteX6" fmla="*/ 1796145 w 1874211"/>
              <a:gd name="connsiteY6" fmla="*/ 1589314 h 1610780"/>
              <a:gd name="connsiteX7" fmla="*/ 1872345 w 1874211"/>
              <a:gd name="connsiteY7" fmla="*/ 1567543 h 1610780"/>
              <a:gd name="connsiteX0" fmla="*/ 0 w 1908501"/>
              <a:gd name="connsiteY0" fmla="*/ 0 h 1427900"/>
              <a:gd name="connsiteX1" fmla="*/ 74167 w 1908501"/>
              <a:gd name="connsiteY1" fmla="*/ 144544 h 1427900"/>
              <a:gd name="connsiteX2" fmla="*/ 289017 w 1908501"/>
              <a:gd name="connsiteY2" fmla="*/ 577488 h 1427900"/>
              <a:gd name="connsiteX3" fmla="*/ 788127 w 1908501"/>
              <a:gd name="connsiteY3" fmla="*/ 979714 h 1427900"/>
              <a:gd name="connsiteX4" fmla="*/ 1297034 w 1908501"/>
              <a:gd name="connsiteY4" fmla="*/ 1348196 h 1427900"/>
              <a:gd name="connsiteX5" fmla="*/ 1613407 w 1908501"/>
              <a:gd name="connsiteY5" fmla="*/ 1422524 h 1427900"/>
              <a:gd name="connsiteX6" fmla="*/ 1830435 w 1908501"/>
              <a:gd name="connsiteY6" fmla="*/ 1406434 h 1427900"/>
              <a:gd name="connsiteX7" fmla="*/ 1906635 w 1908501"/>
              <a:gd name="connsiteY7" fmla="*/ 1384663 h 1427900"/>
              <a:gd name="connsiteX0" fmla="*/ 4356 w 1912857"/>
              <a:gd name="connsiteY0" fmla="*/ 0 h 1427900"/>
              <a:gd name="connsiteX1" fmla="*/ 21373 w 1912857"/>
              <a:gd name="connsiteY1" fmla="*/ 315994 h 1427900"/>
              <a:gd name="connsiteX2" fmla="*/ 293373 w 1912857"/>
              <a:gd name="connsiteY2" fmla="*/ 577488 h 1427900"/>
              <a:gd name="connsiteX3" fmla="*/ 792483 w 1912857"/>
              <a:gd name="connsiteY3" fmla="*/ 979714 h 1427900"/>
              <a:gd name="connsiteX4" fmla="*/ 1301390 w 1912857"/>
              <a:gd name="connsiteY4" fmla="*/ 1348196 h 1427900"/>
              <a:gd name="connsiteX5" fmla="*/ 1617763 w 1912857"/>
              <a:gd name="connsiteY5" fmla="*/ 1422524 h 1427900"/>
              <a:gd name="connsiteX6" fmla="*/ 1834791 w 1912857"/>
              <a:gd name="connsiteY6" fmla="*/ 1406434 h 1427900"/>
              <a:gd name="connsiteX7" fmla="*/ 1910991 w 1912857"/>
              <a:gd name="connsiteY7" fmla="*/ 1384663 h 1427900"/>
              <a:gd name="connsiteX0" fmla="*/ 4356 w 1912857"/>
              <a:gd name="connsiteY0" fmla="*/ 0 h 1427900"/>
              <a:gd name="connsiteX1" fmla="*/ 21373 w 1912857"/>
              <a:gd name="connsiteY1" fmla="*/ 315994 h 1427900"/>
              <a:gd name="connsiteX2" fmla="*/ 293373 w 1912857"/>
              <a:gd name="connsiteY2" fmla="*/ 668928 h 1427900"/>
              <a:gd name="connsiteX3" fmla="*/ 792483 w 1912857"/>
              <a:gd name="connsiteY3" fmla="*/ 979714 h 1427900"/>
              <a:gd name="connsiteX4" fmla="*/ 1301390 w 1912857"/>
              <a:gd name="connsiteY4" fmla="*/ 1348196 h 1427900"/>
              <a:gd name="connsiteX5" fmla="*/ 1617763 w 1912857"/>
              <a:gd name="connsiteY5" fmla="*/ 1422524 h 1427900"/>
              <a:gd name="connsiteX6" fmla="*/ 1834791 w 1912857"/>
              <a:gd name="connsiteY6" fmla="*/ 1406434 h 1427900"/>
              <a:gd name="connsiteX7" fmla="*/ 1910991 w 1912857"/>
              <a:gd name="connsiteY7" fmla="*/ 1384663 h 1427900"/>
              <a:gd name="connsiteX0" fmla="*/ 4356 w 1912857"/>
              <a:gd name="connsiteY0" fmla="*/ 0 h 1427900"/>
              <a:gd name="connsiteX1" fmla="*/ 21373 w 1912857"/>
              <a:gd name="connsiteY1" fmla="*/ 315994 h 1427900"/>
              <a:gd name="connsiteX2" fmla="*/ 293373 w 1912857"/>
              <a:gd name="connsiteY2" fmla="*/ 668928 h 1427900"/>
              <a:gd name="connsiteX3" fmla="*/ 792483 w 1912857"/>
              <a:gd name="connsiteY3" fmla="*/ 1048294 h 1427900"/>
              <a:gd name="connsiteX4" fmla="*/ 1301390 w 1912857"/>
              <a:gd name="connsiteY4" fmla="*/ 1348196 h 1427900"/>
              <a:gd name="connsiteX5" fmla="*/ 1617763 w 1912857"/>
              <a:gd name="connsiteY5" fmla="*/ 1422524 h 1427900"/>
              <a:gd name="connsiteX6" fmla="*/ 1834791 w 1912857"/>
              <a:gd name="connsiteY6" fmla="*/ 1406434 h 1427900"/>
              <a:gd name="connsiteX7" fmla="*/ 1910991 w 1912857"/>
              <a:gd name="connsiteY7" fmla="*/ 1384663 h 1427900"/>
              <a:gd name="connsiteX0" fmla="*/ 4356 w 1912857"/>
              <a:gd name="connsiteY0" fmla="*/ 0 h 1438293"/>
              <a:gd name="connsiteX1" fmla="*/ 21373 w 1912857"/>
              <a:gd name="connsiteY1" fmla="*/ 315994 h 1438293"/>
              <a:gd name="connsiteX2" fmla="*/ 293373 w 1912857"/>
              <a:gd name="connsiteY2" fmla="*/ 668928 h 1438293"/>
              <a:gd name="connsiteX3" fmla="*/ 792483 w 1912857"/>
              <a:gd name="connsiteY3" fmla="*/ 1048294 h 1438293"/>
              <a:gd name="connsiteX4" fmla="*/ 1301390 w 1912857"/>
              <a:gd name="connsiteY4" fmla="*/ 1405346 h 1438293"/>
              <a:gd name="connsiteX5" fmla="*/ 1617763 w 1912857"/>
              <a:gd name="connsiteY5" fmla="*/ 1422524 h 1438293"/>
              <a:gd name="connsiteX6" fmla="*/ 1834791 w 1912857"/>
              <a:gd name="connsiteY6" fmla="*/ 1406434 h 1438293"/>
              <a:gd name="connsiteX7" fmla="*/ 1910991 w 1912857"/>
              <a:gd name="connsiteY7" fmla="*/ 1384663 h 1438293"/>
              <a:gd name="connsiteX0" fmla="*/ 4356 w 1912857"/>
              <a:gd name="connsiteY0" fmla="*/ 0 h 1458521"/>
              <a:gd name="connsiteX1" fmla="*/ 21373 w 1912857"/>
              <a:gd name="connsiteY1" fmla="*/ 315994 h 1458521"/>
              <a:gd name="connsiteX2" fmla="*/ 293373 w 1912857"/>
              <a:gd name="connsiteY2" fmla="*/ 668928 h 1458521"/>
              <a:gd name="connsiteX3" fmla="*/ 792483 w 1912857"/>
              <a:gd name="connsiteY3" fmla="*/ 1048294 h 1458521"/>
              <a:gd name="connsiteX4" fmla="*/ 1301390 w 1912857"/>
              <a:gd name="connsiteY4" fmla="*/ 1405346 h 1458521"/>
              <a:gd name="connsiteX5" fmla="*/ 1629193 w 1912857"/>
              <a:gd name="connsiteY5" fmla="*/ 1456814 h 1458521"/>
              <a:gd name="connsiteX6" fmla="*/ 1834791 w 1912857"/>
              <a:gd name="connsiteY6" fmla="*/ 1406434 h 1458521"/>
              <a:gd name="connsiteX7" fmla="*/ 1910991 w 1912857"/>
              <a:gd name="connsiteY7" fmla="*/ 1384663 h 1458521"/>
              <a:gd name="connsiteX0" fmla="*/ 4356 w 1912857"/>
              <a:gd name="connsiteY0" fmla="*/ 0 h 1458521"/>
              <a:gd name="connsiteX1" fmla="*/ 21373 w 1912857"/>
              <a:gd name="connsiteY1" fmla="*/ 315994 h 1458521"/>
              <a:gd name="connsiteX2" fmla="*/ 293373 w 1912857"/>
              <a:gd name="connsiteY2" fmla="*/ 668928 h 1458521"/>
              <a:gd name="connsiteX3" fmla="*/ 792483 w 1912857"/>
              <a:gd name="connsiteY3" fmla="*/ 1048294 h 1458521"/>
              <a:gd name="connsiteX4" fmla="*/ 1301390 w 1912857"/>
              <a:gd name="connsiteY4" fmla="*/ 1405346 h 1458521"/>
              <a:gd name="connsiteX5" fmla="*/ 1526323 w 1912857"/>
              <a:gd name="connsiteY5" fmla="*/ 1456814 h 1458521"/>
              <a:gd name="connsiteX6" fmla="*/ 1834791 w 1912857"/>
              <a:gd name="connsiteY6" fmla="*/ 1406434 h 1458521"/>
              <a:gd name="connsiteX7" fmla="*/ 1910991 w 1912857"/>
              <a:gd name="connsiteY7" fmla="*/ 1384663 h 1458521"/>
              <a:gd name="connsiteX0" fmla="*/ 4356 w 1911344"/>
              <a:gd name="connsiteY0" fmla="*/ 0 h 1547562"/>
              <a:gd name="connsiteX1" fmla="*/ 21373 w 1911344"/>
              <a:gd name="connsiteY1" fmla="*/ 315994 h 1547562"/>
              <a:gd name="connsiteX2" fmla="*/ 293373 w 1911344"/>
              <a:gd name="connsiteY2" fmla="*/ 668928 h 1547562"/>
              <a:gd name="connsiteX3" fmla="*/ 792483 w 1911344"/>
              <a:gd name="connsiteY3" fmla="*/ 1048294 h 1547562"/>
              <a:gd name="connsiteX4" fmla="*/ 1301390 w 1911344"/>
              <a:gd name="connsiteY4" fmla="*/ 1405346 h 1547562"/>
              <a:gd name="connsiteX5" fmla="*/ 1526323 w 1911344"/>
              <a:gd name="connsiteY5" fmla="*/ 1456814 h 1547562"/>
              <a:gd name="connsiteX6" fmla="*/ 1629051 w 1911344"/>
              <a:gd name="connsiteY6" fmla="*/ 1543594 h 1547562"/>
              <a:gd name="connsiteX7" fmla="*/ 1910991 w 1911344"/>
              <a:gd name="connsiteY7" fmla="*/ 1384663 h 1547562"/>
              <a:gd name="connsiteX0" fmla="*/ 4356 w 1740638"/>
              <a:gd name="connsiteY0" fmla="*/ 0 h 1547562"/>
              <a:gd name="connsiteX1" fmla="*/ 21373 w 1740638"/>
              <a:gd name="connsiteY1" fmla="*/ 315994 h 1547562"/>
              <a:gd name="connsiteX2" fmla="*/ 293373 w 1740638"/>
              <a:gd name="connsiteY2" fmla="*/ 668928 h 1547562"/>
              <a:gd name="connsiteX3" fmla="*/ 792483 w 1740638"/>
              <a:gd name="connsiteY3" fmla="*/ 1048294 h 1547562"/>
              <a:gd name="connsiteX4" fmla="*/ 1301390 w 1740638"/>
              <a:gd name="connsiteY4" fmla="*/ 1405346 h 1547562"/>
              <a:gd name="connsiteX5" fmla="*/ 1526323 w 1740638"/>
              <a:gd name="connsiteY5" fmla="*/ 1456814 h 1547562"/>
              <a:gd name="connsiteX6" fmla="*/ 1629051 w 1740638"/>
              <a:gd name="connsiteY6" fmla="*/ 1543594 h 1547562"/>
              <a:gd name="connsiteX7" fmla="*/ 1739541 w 1740638"/>
              <a:gd name="connsiteY7" fmla="*/ 1476103 h 1547562"/>
              <a:gd name="connsiteX0" fmla="*/ 23164 w 1759446"/>
              <a:gd name="connsiteY0" fmla="*/ 0 h 1547562"/>
              <a:gd name="connsiteX1" fmla="*/ 40181 w 1759446"/>
              <a:gd name="connsiteY1" fmla="*/ 315994 h 1547562"/>
              <a:gd name="connsiteX2" fmla="*/ 566181 w 1759446"/>
              <a:gd name="connsiteY2" fmla="*/ 865778 h 1547562"/>
              <a:gd name="connsiteX3" fmla="*/ 811291 w 1759446"/>
              <a:gd name="connsiteY3" fmla="*/ 1048294 h 1547562"/>
              <a:gd name="connsiteX4" fmla="*/ 1320198 w 1759446"/>
              <a:gd name="connsiteY4" fmla="*/ 1405346 h 1547562"/>
              <a:gd name="connsiteX5" fmla="*/ 1545131 w 1759446"/>
              <a:gd name="connsiteY5" fmla="*/ 1456814 h 1547562"/>
              <a:gd name="connsiteX6" fmla="*/ 1647859 w 1759446"/>
              <a:gd name="connsiteY6" fmla="*/ 1543594 h 1547562"/>
              <a:gd name="connsiteX7" fmla="*/ 1758349 w 1759446"/>
              <a:gd name="connsiteY7" fmla="*/ 1476103 h 1547562"/>
              <a:gd name="connsiteX0" fmla="*/ 23164 w 1759446"/>
              <a:gd name="connsiteY0" fmla="*/ 0 h 1547562"/>
              <a:gd name="connsiteX1" fmla="*/ 40181 w 1759446"/>
              <a:gd name="connsiteY1" fmla="*/ 315994 h 1547562"/>
              <a:gd name="connsiteX2" fmla="*/ 566181 w 1759446"/>
              <a:gd name="connsiteY2" fmla="*/ 865778 h 1547562"/>
              <a:gd name="connsiteX3" fmla="*/ 811291 w 1759446"/>
              <a:gd name="connsiteY3" fmla="*/ 1048294 h 1547562"/>
              <a:gd name="connsiteX4" fmla="*/ 1320198 w 1759446"/>
              <a:gd name="connsiteY4" fmla="*/ 1405346 h 1547562"/>
              <a:gd name="connsiteX5" fmla="*/ 1545131 w 1759446"/>
              <a:gd name="connsiteY5" fmla="*/ 1456814 h 1547562"/>
              <a:gd name="connsiteX6" fmla="*/ 1647859 w 1759446"/>
              <a:gd name="connsiteY6" fmla="*/ 1543594 h 1547562"/>
              <a:gd name="connsiteX7" fmla="*/ 1758349 w 1759446"/>
              <a:gd name="connsiteY7" fmla="*/ 1476103 h 1547562"/>
              <a:gd name="connsiteX0" fmla="*/ 23164 w 1759446"/>
              <a:gd name="connsiteY0" fmla="*/ 0 h 1547562"/>
              <a:gd name="connsiteX1" fmla="*/ 40181 w 1759446"/>
              <a:gd name="connsiteY1" fmla="*/ 315994 h 1547562"/>
              <a:gd name="connsiteX2" fmla="*/ 566181 w 1759446"/>
              <a:gd name="connsiteY2" fmla="*/ 865778 h 1547562"/>
              <a:gd name="connsiteX3" fmla="*/ 785891 w 1759446"/>
              <a:gd name="connsiteY3" fmla="*/ 1111794 h 1547562"/>
              <a:gd name="connsiteX4" fmla="*/ 1320198 w 1759446"/>
              <a:gd name="connsiteY4" fmla="*/ 1405346 h 1547562"/>
              <a:gd name="connsiteX5" fmla="*/ 1545131 w 1759446"/>
              <a:gd name="connsiteY5" fmla="*/ 1456814 h 1547562"/>
              <a:gd name="connsiteX6" fmla="*/ 1647859 w 1759446"/>
              <a:gd name="connsiteY6" fmla="*/ 1543594 h 1547562"/>
              <a:gd name="connsiteX7" fmla="*/ 1758349 w 1759446"/>
              <a:gd name="connsiteY7" fmla="*/ 1476103 h 1547562"/>
              <a:gd name="connsiteX0" fmla="*/ 23164 w 1759446"/>
              <a:gd name="connsiteY0" fmla="*/ 0 h 1547562"/>
              <a:gd name="connsiteX1" fmla="*/ 40181 w 1759446"/>
              <a:gd name="connsiteY1" fmla="*/ 315994 h 1547562"/>
              <a:gd name="connsiteX2" fmla="*/ 566181 w 1759446"/>
              <a:gd name="connsiteY2" fmla="*/ 865778 h 1547562"/>
              <a:gd name="connsiteX3" fmla="*/ 785891 w 1759446"/>
              <a:gd name="connsiteY3" fmla="*/ 1111794 h 1547562"/>
              <a:gd name="connsiteX4" fmla="*/ 1320198 w 1759446"/>
              <a:gd name="connsiteY4" fmla="*/ 1405346 h 1547562"/>
              <a:gd name="connsiteX5" fmla="*/ 1545131 w 1759446"/>
              <a:gd name="connsiteY5" fmla="*/ 1456814 h 1547562"/>
              <a:gd name="connsiteX6" fmla="*/ 1647859 w 1759446"/>
              <a:gd name="connsiteY6" fmla="*/ 1543594 h 1547562"/>
              <a:gd name="connsiteX7" fmla="*/ 1758349 w 1759446"/>
              <a:gd name="connsiteY7" fmla="*/ 1476103 h 1547562"/>
              <a:gd name="connsiteX0" fmla="*/ 23164 w 1759446"/>
              <a:gd name="connsiteY0" fmla="*/ 0 h 1547562"/>
              <a:gd name="connsiteX1" fmla="*/ 40181 w 1759446"/>
              <a:gd name="connsiteY1" fmla="*/ 315994 h 1547562"/>
              <a:gd name="connsiteX2" fmla="*/ 566181 w 1759446"/>
              <a:gd name="connsiteY2" fmla="*/ 865778 h 1547562"/>
              <a:gd name="connsiteX3" fmla="*/ 785891 w 1759446"/>
              <a:gd name="connsiteY3" fmla="*/ 1111794 h 1547562"/>
              <a:gd name="connsiteX4" fmla="*/ 1320198 w 1759446"/>
              <a:gd name="connsiteY4" fmla="*/ 1405346 h 1547562"/>
              <a:gd name="connsiteX5" fmla="*/ 1545131 w 1759446"/>
              <a:gd name="connsiteY5" fmla="*/ 1456814 h 1547562"/>
              <a:gd name="connsiteX6" fmla="*/ 1647859 w 1759446"/>
              <a:gd name="connsiteY6" fmla="*/ 1543594 h 1547562"/>
              <a:gd name="connsiteX7" fmla="*/ 1758349 w 1759446"/>
              <a:gd name="connsiteY7" fmla="*/ 1476103 h 1547562"/>
              <a:gd name="connsiteX0" fmla="*/ 23164 w 1759446"/>
              <a:gd name="connsiteY0" fmla="*/ 0 h 1547562"/>
              <a:gd name="connsiteX1" fmla="*/ 40181 w 1759446"/>
              <a:gd name="connsiteY1" fmla="*/ 315994 h 1547562"/>
              <a:gd name="connsiteX2" fmla="*/ 566181 w 1759446"/>
              <a:gd name="connsiteY2" fmla="*/ 865778 h 1547562"/>
              <a:gd name="connsiteX3" fmla="*/ 785891 w 1759446"/>
              <a:gd name="connsiteY3" fmla="*/ 1111794 h 1547562"/>
              <a:gd name="connsiteX4" fmla="*/ 1007009 w 1759446"/>
              <a:gd name="connsiteY4" fmla="*/ 1143877 h 1547562"/>
              <a:gd name="connsiteX5" fmla="*/ 1320198 w 1759446"/>
              <a:gd name="connsiteY5" fmla="*/ 1405346 h 1547562"/>
              <a:gd name="connsiteX6" fmla="*/ 1545131 w 1759446"/>
              <a:gd name="connsiteY6" fmla="*/ 1456814 h 1547562"/>
              <a:gd name="connsiteX7" fmla="*/ 1647859 w 1759446"/>
              <a:gd name="connsiteY7" fmla="*/ 1543594 h 1547562"/>
              <a:gd name="connsiteX8" fmla="*/ 1758349 w 1759446"/>
              <a:gd name="connsiteY8" fmla="*/ 1476103 h 1547562"/>
              <a:gd name="connsiteX0" fmla="*/ 23164 w 1759446"/>
              <a:gd name="connsiteY0" fmla="*/ 0 h 1547562"/>
              <a:gd name="connsiteX1" fmla="*/ 40181 w 1759446"/>
              <a:gd name="connsiteY1" fmla="*/ 315994 h 1547562"/>
              <a:gd name="connsiteX2" fmla="*/ 566181 w 1759446"/>
              <a:gd name="connsiteY2" fmla="*/ 865778 h 1547562"/>
              <a:gd name="connsiteX3" fmla="*/ 785891 w 1759446"/>
              <a:gd name="connsiteY3" fmla="*/ 1111794 h 1547562"/>
              <a:gd name="connsiteX4" fmla="*/ 1007009 w 1759446"/>
              <a:gd name="connsiteY4" fmla="*/ 1143877 h 1547562"/>
              <a:gd name="connsiteX5" fmla="*/ 1121309 w 1759446"/>
              <a:gd name="connsiteY5" fmla="*/ 1353427 h 1547562"/>
              <a:gd name="connsiteX6" fmla="*/ 1320198 w 1759446"/>
              <a:gd name="connsiteY6" fmla="*/ 1405346 h 1547562"/>
              <a:gd name="connsiteX7" fmla="*/ 1545131 w 1759446"/>
              <a:gd name="connsiteY7" fmla="*/ 1456814 h 1547562"/>
              <a:gd name="connsiteX8" fmla="*/ 1647859 w 1759446"/>
              <a:gd name="connsiteY8" fmla="*/ 1543594 h 1547562"/>
              <a:gd name="connsiteX9" fmla="*/ 1758349 w 1759446"/>
              <a:gd name="connsiteY9" fmla="*/ 1476103 h 1547562"/>
              <a:gd name="connsiteX0" fmla="*/ 23164 w 1759446"/>
              <a:gd name="connsiteY0" fmla="*/ 0 h 1547562"/>
              <a:gd name="connsiteX1" fmla="*/ 40181 w 1759446"/>
              <a:gd name="connsiteY1" fmla="*/ 315994 h 1547562"/>
              <a:gd name="connsiteX2" fmla="*/ 566181 w 1759446"/>
              <a:gd name="connsiteY2" fmla="*/ 865778 h 1547562"/>
              <a:gd name="connsiteX3" fmla="*/ 600609 w 1759446"/>
              <a:gd name="connsiteY3" fmla="*/ 966077 h 1547562"/>
              <a:gd name="connsiteX4" fmla="*/ 785891 w 1759446"/>
              <a:gd name="connsiteY4" fmla="*/ 1111794 h 1547562"/>
              <a:gd name="connsiteX5" fmla="*/ 1007009 w 1759446"/>
              <a:gd name="connsiteY5" fmla="*/ 1143877 h 1547562"/>
              <a:gd name="connsiteX6" fmla="*/ 1121309 w 1759446"/>
              <a:gd name="connsiteY6" fmla="*/ 1353427 h 1547562"/>
              <a:gd name="connsiteX7" fmla="*/ 1320198 w 1759446"/>
              <a:gd name="connsiteY7" fmla="*/ 1405346 h 1547562"/>
              <a:gd name="connsiteX8" fmla="*/ 1545131 w 1759446"/>
              <a:gd name="connsiteY8" fmla="*/ 1456814 h 1547562"/>
              <a:gd name="connsiteX9" fmla="*/ 1647859 w 1759446"/>
              <a:gd name="connsiteY9" fmla="*/ 1543594 h 1547562"/>
              <a:gd name="connsiteX10" fmla="*/ 1758349 w 1759446"/>
              <a:gd name="connsiteY10" fmla="*/ 1476103 h 1547562"/>
              <a:gd name="connsiteX0" fmla="*/ 0 w 1736282"/>
              <a:gd name="connsiteY0" fmla="*/ 0 h 1547562"/>
              <a:gd name="connsiteX1" fmla="*/ 17017 w 1736282"/>
              <a:gd name="connsiteY1" fmla="*/ 315994 h 1547562"/>
              <a:gd name="connsiteX2" fmla="*/ 228195 w 1736282"/>
              <a:gd name="connsiteY2" fmla="*/ 667627 h 1547562"/>
              <a:gd name="connsiteX3" fmla="*/ 543017 w 1736282"/>
              <a:gd name="connsiteY3" fmla="*/ 865778 h 1547562"/>
              <a:gd name="connsiteX4" fmla="*/ 577445 w 1736282"/>
              <a:gd name="connsiteY4" fmla="*/ 966077 h 1547562"/>
              <a:gd name="connsiteX5" fmla="*/ 762727 w 1736282"/>
              <a:gd name="connsiteY5" fmla="*/ 1111794 h 1547562"/>
              <a:gd name="connsiteX6" fmla="*/ 983845 w 1736282"/>
              <a:gd name="connsiteY6" fmla="*/ 1143877 h 1547562"/>
              <a:gd name="connsiteX7" fmla="*/ 1098145 w 1736282"/>
              <a:gd name="connsiteY7" fmla="*/ 1353427 h 1547562"/>
              <a:gd name="connsiteX8" fmla="*/ 1297034 w 1736282"/>
              <a:gd name="connsiteY8" fmla="*/ 1405346 h 1547562"/>
              <a:gd name="connsiteX9" fmla="*/ 1521967 w 1736282"/>
              <a:gd name="connsiteY9" fmla="*/ 1456814 h 1547562"/>
              <a:gd name="connsiteX10" fmla="*/ 1624695 w 1736282"/>
              <a:gd name="connsiteY10" fmla="*/ 1543594 h 1547562"/>
              <a:gd name="connsiteX11" fmla="*/ 1735185 w 1736282"/>
              <a:gd name="connsiteY11" fmla="*/ 1476103 h 1547562"/>
              <a:gd name="connsiteX0" fmla="*/ 37304 w 1773586"/>
              <a:gd name="connsiteY0" fmla="*/ 0 h 1547562"/>
              <a:gd name="connsiteX1" fmla="*/ 9871 w 1773586"/>
              <a:gd name="connsiteY1" fmla="*/ 360444 h 1547562"/>
              <a:gd name="connsiteX2" fmla="*/ 265499 w 1773586"/>
              <a:gd name="connsiteY2" fmla="*/ 667627 h 1547562"/>
              <a:gd name="connsiteX3" fmla="*/ 580321 w 1773586"/>
              <a:gd name="connsiteY3" fmla="*/ 865778 h 1547562"/>
              <a:gd name="connsiteX4" fmla="*/ 614749 w 1773586"/>
              <a:gd name="connsiteY4" fmla="*/ 966077 h 1547562"/>
              <a:gd name="connsiteX5" fmla="*/ 800031 w 1773586"/>
              <a:gd name="connsiteY5" fmla="*/ 1111794 h 1547562"/>
              <a:gd name="connsiteX6" fmla="*/ 1021149 w 1773586"/>
              <a:gd name="connsiteY6" fmla="*/ 1143877 h 1547562"/>
              <a:gd name="connsiteX7" fmla="*/ 1135449 w 1773586"/>
              <a:gd name="connsiteY7" fmla="*/ 1353427 h 1547562"/>
              <a:gd name="connsiteX8" fmla="*/ 1334338 w 1773586"/>
              <a:gd name="connsiteY8" fmla="*/ 1405346 h 1547562"/>
              <a:gd name="connsiteX9" fmla="*/ 1559271 w 1773586"/>
              <a:gd name="connsiteY9" fmla="*/ 1456814 h 1547562"/>
              <a:gd name="connsiteX10" fmla="*/ 1661999 w 1773586"/>
              <a:gd name="connsiteY10" fmla="*/ 1543594 h 1547562"/>
              <a:gd name="connsiteX11" fmla="*/ 1772489 w 1773586"/>
              <a:gd name="connsiteY11" fmla="*/ 1476103 h 15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3586" h="1547562">
                <a:moveTo>
                  <a:pt x="37304" y="0"/>
                </a:moveTo>
                <a:cubicBezTo>
                  <a:pt x="57376" y="27084"/>
                  <a:pt x="-28161" y="249173"/>
                  <a:pt x="9871" y="360444"/>
                </a:cubicBezTo>
                <a:cubicBezTo>
                  <a:pt x="47904" y="471715"/>
                  <a:pt x="177832" y="575996"/>
                  <a:pt x="265499" y="667627"/>
                </a:cubicBezTo>
                <a:cubicBezTo>
                  <a:pt x="353166" y="759258"/>
                  <a:pt x="522113" y="816036"/>
                  <a:pt x="580321" y="865778"/>
                </a:cubicBezTo>
                <a:cubicBezTo>
                  <a:pt x="638529" y="915520"/>
                  <a:pt x="578131" y="925074"/>
                  <a:pt x="614749" y="966077"/>
                </a:cubicBezTo>
                <a:cubicBezTo>
                  <a:pt x="651367" y="1007080"/>
                  <a:pt x="732298" y="1082161"/>
                  <a:pt x="800031" y="1111794"/>
                </a:cubicBezTo>
                <a:cubicBezTo>
                  <a:pt x="867764" y="1141427"/>
                  <a:pt x="954663" y="1111013"/>
                  <a:pt x="1021149" y="1143877"/>
                </a:cubicBezTo>
                <a:cubicBezTo>
                  <a:pt x="1087635" y="1176741"/>
                  <a:pt x="1083251" y="1309849"/>
                  <a:pt x="1135449" y="1353427"/>
                </a:cubicBezTo>
                <a:cubicBezTo>
                  <a:pt x="1187647" y="1397005"/>
                  <a:pt x="1263701" y="1388115"/>
                  <a:pt x="1334338" y="1405346"/>
                </a:cubicBezTo>
                <a:cubicBezTo>
                  <a:pt x="1404975" y="1422577"/>
                  <a:pt x="1504661" y="1433773"/>
                  <a:pt x="1559271" y="1456814"/>
                </a:cubicBezTo>
                <a:cubicBezTo>
                  <a:pt x="1613881" y="1479855"/>
                  <a:pt x="1613128" y="1567049"/>
                  <a:pt x="1661999" y="1543594"/>
                </a:cubicBezTo>
                <a:cubicBezTo>
                  <a:pt x="1710870" y="1520139"/>
                  <a:pt x="1783375" y="1434375"/>
                  <a:pt x="1772489" y="1476103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175928" y="5638425"/>
            <a:ext cx="346584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</a:rPr>
              <a:t>萨郎帕乌尔</a:t>
            </a:r>
            <a:r>
              <a:rPr lang="en-US" altLang="zh-CN" sz="1200" dirty="0" smtClean="0">
                <a:solidFill>
                  <a:srgbClr val="C00000"/>
                </a:solidFill>
              </a:rPr>
              <a:t>-</a:t>
            </a:r>
            <a:r>
              <a:rPr lang="zh-CN" altLang="en-US" sz="1200" dirty="0" smtClean="0">
                <a:solidFill>
                  <a:srgbClr val="C00000"/>
                </a:solidFill>
              </a:rPr>
              <a:t>伊格里姆方向</a:t>
            </a:r>
            <a:r>
              <a:rPr lang="ru-RU" sz="1200" dirty="0" smtClean="0">
                <a:solidFill>
                  <a:srgbClr val="C00000"/>
                </a:solidFill>
              </a:rPr>
              <a:t>, </a:t>
            </a:r>
            <a:r>
              <a:rPr lang="ru-RU" sz="1200" dirty="0" smtClean="0">
                <a:solidFill>
                  <a:srgbClr val="C00000"/>
                </a:solidFill>
                <a:sym typeface="Symbol"/>
              </a:rPr>
              <a:t></a:t>
            </a:r>
            <a:r>
              <a:rPr lang="ru-RU" sz="1200" dirty="0" smtClean="0">
                <a:solidFill>
                  <a:srgbClr val="C00000"/>
                </a:solidFill>
              </a:rPr>
              <a:t>280 </a:t>
            </a:r>
            <a:r>
              <a:rPr lang="zh-CN" altLang="en-US" sz="1200" dirty="0" smtClean="0">
                <a:solidFill>
                  <a:srgbClr val="C00000"/>
                </a:solidFill>
              </a:rPr>
              <a:t>公里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9273480" y="5805264"/>
            <a:ext cx="250166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08784" y="1844824"/>
            <a:ext cx="400110" cy="20882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科米共和国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044" y="3465908"/>
            <a:ext cx="1068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i="1" dirty="0" smtClean="0">
                <a:solidFill>
                  <a:srgbClr val="7594B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别列佐夫斯基区</a:t>
            </a:r>
            <a:endParaRPr lang="ru-RU" sz="800" b="1" i="1" dirty="0">
              <a:solidFill>
                <a:srgbClr val="7594B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0332" y="4958583"/>
            <a:ext cx="1068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i="1" dirty="0" smtClean="0">
                <a:solidFill>
                  <a:srgbClr val="7594B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贝拉亚尔斯基区</a:t>
            </a:r>
            <a:endParaRPr lang="ru-RU" sz="800" b="1" i="1" dirty="0">
              <a:solidFill>
                <a:srgbClr val="7594B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5715" y="5485944"/>
            <a:ext cx="1281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i="1" dirty="0" smtClean="0">
                <a:solidFill>
                  <a:srgbClr val="7594B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奥克佳博列司机区</a:t>
            </a:r>
            <a:endParaRPr lang="ru-RU" sz="800" b="1" i="1" dirty="0">
              <a:solidFill>
                <a:srgbClr val="7594B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5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7016" y="6223607"/>
            <a:ext cx="48986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799479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项目地理位置：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59" r="56604" b="52169"/>
          <a:stretch/>
        </p:blipFill>
        <p:spPr bwMode="auto">
          <a:xfrm>
            <a:off x="2864768" y="889833"/>
            <a:ext cx="6777007" cy="50783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60531" y="2562113"/>
            <a:ext cx="1075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Саранпауль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5665" y="3210235"/>
            <a:ext cx="90281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</a:rPr>
              <a:t>别列佐沃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95356" y="943147"/>
            <a:ext cx="32303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集群基地 </a:t>
            </a:r>
            <a:r>
              <a:rPr lang="en-US" altLang="zh-CN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 </a:t>
            </a:r>
            <a:r>
              <a:rPr lang="zh-CN" alt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萨郎帕乌尔镇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3" name="Схема 42"/>
          <p:cNvGraphicFramePr/>
          <p:nvPr>
            <p:extLst>
              <p:ext uri="{D42A27DB-BD31-4B8C-83A1-F6EECF244321}">
                <p14:modId xmlns="" xmlns:p14="http://schemas.microsoft.com/office/powerpoint/2010/main" val="173248764"/>
              </p:ext>
            </p:extLst>
          </p:nvPr>
        </p:nvGraphicFramePr>
        <p:xfrm>
          <a:off x="6050128" y="3785698"/>
          <a:ext cx="660391" cy="84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>
            <a:off x="4715047" y="2928494"/>
            <a:ext cx="1360618" cy="170057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882368944"/>
              </p:ext>
            </p:extLst>
          </p:nvPr>
        </p:nvGraphicFramePr>
        <p:xfrm>
          <a:off x="3152801" y="1382803"/>
          <a:ext cx="2922864" cy="307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533903" y="4647898"/>
            <a:ext cx="90281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</a:rPr>
              <a:t>伊格里姆</a:t>
            </a:r>
            <a:endParaRPr lang="ru-RU" sz="1400" dirty="0">
              <a:solidFill>
                <a:srgbClr val="C00000"/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636644202"/>
              </p:ext>
            </p:extLst>
          </p:nvPr>
        </p:nvGraphicFramePr>
        <p:xfrm>
          <a:off x="3224808" y="4077072"/>
          <a:ext cx="1008112" cy="84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="" xmlns:p14="http://schemas.microsoft.com/office/powerpoint/2010/main" val="382047565"/>
              </p:ext>
            </p:extLst>
          </p:nvPr>
        </p:nvGraphicFramePr>
        <p:xfrm>
          <a:off x="3152800" y="908720"/>
          <a:ext cx="1008112" cy="84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842823" y="1822879"/>
            <a:ext cx="400110" cy="20882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科米共和国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4687" y="4958360"/>
            <a:ext cx="1068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i="1" dirty="0" smtClean="0">
                <a:solidFill>
                  <a:srgbClr val="7594B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贝拉亚尔斯基区</a:t>
            </a:r>
            <a:endParaRPr lang="ru-RU" sz="800" b="1" i="1" dirty="0">
              <a:solidFill>
                <a:srgbClr val="7594B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49324" y="5489824"/>
            <a:ext cx="1142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i="1" dirty="0" smtClean="0">
                <a:solidFill>
                  <a:srgbClr val="7594B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奥克佳博列司机区</a:t>
            </a:r>
            <a:endParaRPr lang="ru-RU" sz="800" b="1" i="1" dirty="0">
              <a:solidFill>
                <a:srgbClr val="7594B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7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719" y="738207"/>
            <a:ext cx="8391026" cy="511803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10000"/>
          </a:bodyPr>
          <a:lstStyle/>
          <a:p>
            <a:pPr lvl="0" algn="l">
              <a:buFont typeface="Wingdings" pitchFamily="2" charset="2"/>
              <a:buChar char="ü"/>
            </a:pPr>
            <a:r>
              <a:rPr lang="zh-CN" altLang="en-US" b="1" dirty="0" smtClean="0"/>
              <a:t>集群不仅能保证快速的开采别列佐夫斯基区矿石原料和再生资源，而且能将其深加工制成最终产品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zh-CN" altLang="en-US" dirty="0" smtClean="0"/>
              <a:t>集群建设投资额</a:t>
            </a:r>
            <a:r>
              <a:rPr lang="ru-RU" dirty="0" smtClean="0"/>
              <a:t>450-500</a:t>
            </a:r>
            <a:r>
              <a:rPr lang="zh-CN" altLang="en-US" dirty="0" smtClean="0"/>
              <a:t>亿卢布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zh-CN" altLang="en-US" dirty="0" smtClean="0"/>
              <a:t>每年向地区和地方预算提交</a:t>
            </a:r>
            <a:r>
              <a:rPr lang="ru-RU" dirty="0" smtClean="0"/>
              <a:t>10</a:t>
            </a:r>
            <a:r>
              <a:rPr lang="zh-CN" altLang="en-US" dirty="0" smtClean="0"/>
              <a:t>亿卢布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zh-CN" altLang="en-US" dirty="0" smtClean="0"/>
              <a:t>货物营业额超过</a:t>
            </a:r>
            <a:r>
              <a:rPr lang="ru-RU" dirty="0" smtClean="0"/>
              <a:t>550</a:t>
            </a:r>
            <a:r>
              <a:rPr lang="zh-CN" altLang="en-US" dirty="0" smtClean="0"/>
              <a:t>亿卢布每年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zh-CN" altLang="en-US" b="1" dirty="0" smtClean="0"/>
              <a:t>公路和货运码头建设预算金额大约</a:t>
            </a:r>
            <a:r>
              <a:rPr lang="ru-RU" b="1" dirty="0" smtClean="0"/>
              <a:t>470</a:t>
            </a:r>
            <a:r>
              <a:rPr lang="zh-CN" altLang="en-US" b="1" dirty="0" smtClean="0"/>
              <a:t>亿卢布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zh-CN" altLang="en-US" dirty="0" smtClean="0"/>
              <a:t>集群可开采和加工的烃类化合物能保证完全独立供电，能极大的节省耗能生产成本，由此也能降低最终产品的成本。剩余电能将在居民区和地区企业进行销售。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5045" y="6223607"/>
            <a:ext cx="50306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838696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项目特点：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1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8866" y="966148"/>
            <a:ext cx="8391026" cy="48900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ü"/>
            </a:pPr>
            <a:r>
              <a:rPr lang="zh-CN" altLang="en-US" dirty="0" smtClean="0"/>
              <a:t>集群所有企业都注重对产地矿石进行最大深度加工。</a:t>
            </a:r>
            <a:endParaRPr lang="ru-RU" dirty="0" smtClean="0"/>
          </a:p>
          <a:p>
            <a:pPr lvl="0" algn="l"/>
            <a:r>
              <a:rPr lang="zh-CN" altLang="en-US" dirty="0" smtClean="0"/>
              <a:t>硬质覆盖公路将全年开放。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zh-CN" altLang="en-US" dirty="0" smtClean="0"/>
              <a:t>物流中心能囤积</a:t>
            </a:r>
            <a:r>
              <a:rPr lang="ru-RU" dirty="0" smtClean="0"/>
              <a:t>6</a:t>
            </a:r>
            <a:r>
              <a:rPr lang="zh-CN" altLang="en-US" dirty="0" smtClean="0"/>
              <a:t>个月的不断生产所需的建筑材料和燃油，保证在通航季节不间断供应。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zh-CN" altLang="en-US" b="1" dirty="0" smtClean="0"/>
              <a:t>萨郎帕乌尔镇机场能容纳小型飞机。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zh-CN" altLang="en-US" b="1" dirty="0" smtClean="0"/>
              <a:t>物流公司保证工业集群到物流中心码头全年货物的陆路运输。河道限航期间也能全负荷进行水路货运。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1032" y="6223607"/>
            <a:ext cx="47546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838696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项目特点：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0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6976" y="6223607"/>
            <a:ext cx="5258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799479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项目细节：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4616" y="601747"/>
            <a:ext cx="8981384" cy="55051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l"/>
            <a:r>
              <a:rPr lang="zh-CN" altLang="en-US" sz="1800" b="1" dirty="0" smtClean="0"/>
              <a:t>萨郎帕乌尔镇</a:t>
            </a:r>
            <a:r>
              <a:rPr lang="ru-RU" sz="1800" b="1" dirty="0" smtClean="0"/>
              <a:t>SosvaPromGeoklogya</a:t>
            </a:r>
            <a:r>
              <a:rPr lang="zh-CN" altLang="en-US" sz="1800" b="1" dirty="0" smtClean="0"/>
              <a:t>开放式股份公司；成立于</a:t>
            </a:r>
            <a:r>
              <a:rPr lang="ru-RU" sz="1800" b="1" dirty="0" smtClean="0"/>
              <a:t>1935</a:t>
            </a:r>
            <a:r>
              <a:rPr lang="zh-CN" altLang="en-US" sz="1800" b="1" dirty="0" smtClean="0"/>
              <a:t>年。</a:t>
            </a:r>
            <a:endParaRPr lang="ru-RU" sz="1800" dirty="0" smtClean="0"/>
          </a:p>
          <a:p>
            <a:pPr algn="l"/>
            <a:r>
              <a:rPr lang="zh-CN" altLang="en-US" sz="1800" b="1" dirty="0" smtClean="0"/>
              <a:t>在编员工</a:t>
            </a:r>
            <a:r>
              <a:rPr lang="ru-RU" sz="1800" b="1" dirty="0" smtClean="0"/>
              <a:t>550</a:t>
            </a:r>
            <a:r>
              <a:rPr lang="zh-CN" altLang="en-US" sz="1800" b="1" dirty="0" smtClean="0"/>
              <a:t>人。工作旺季时超过</a:t>
            </a:r>
            <a:r>
              <a:rPr lang="ru-RU" sz="1800" b="1" dirty="0" smtClean="0"/>
              <a:t>1200</a:t>
            </a:r>
            <a:r>
              <a:rPr lang="zh-CN" altLang="en-US" sz="1800" b="1" dirty="0" smtClean="0"/>
              <a:t>人。</a:t>
            </a:r>
            <a:endParaRPr lang="ru-RU" sz="18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800" b="1" dirty="0" smtClean="0"/>
              <a:t>矿石和烃类原料（天然气和石油）地质勘测和开采。开采：天然气（甲烷）</a:t>
            </a:r>
            <a:r>
              <a:rPr lang="ru-RU" sz="1800" b="1" dirty="0" smtClean="0"/>
              <a:t>- </a:t>
            </a:r>
            <a:r>
              <a:rPr lang="zh-CN" altLang="en-US" sz="1800" b="1" dirty="0" smtClean="0"/>
              <a:t>“山地”区域。</a:t>
            </a:r>
            <a:endParaRPr lang="ru-RU" sz="18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800" b="1" dirty="0" smtClean="0"/>
              <a:t>天然气和石油 </a:t>
            </a:r>
            <a:r>
              <a:rPr lang="ru-RU" sz="1800" b="1" dirty="0" smtClean="0"/>
              <a:t>– </a:t>
            </a:r>
            <a:r>
              <a:rPr lang="zh-CN" altLang="en-US" sz="1800" b="1" dirty="0" smtClean="0"/>
              <a:t>“东萨郎帕乌尔”和“北萨郎帕乌尔”区域。</a:t>
            </a:r>
            <a:endParaRPr lang="ru-RU" sz="18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800" b="1" dirty="0" smtClean="0"/>
              <a:t>采石场和碎石筛选厂生产碎石（辉长岩和闪长岩）</a:t>
            </a:r>
            <a:r>
              <a:rPr lang="ru-RU" sz="1800" b="1" dirty="0" smtClean="0"/>
              <a:t>+</a:t>
            </a:r>
            <a:r>
              <a:rPr lang="zh-CN" altLang="en-US" sz="1800" b="1" dirty="0" smtClean="0"/>
              <a:t>大理石石灰岩采石场。</a:t>
            </a:r>
            <a:endParaRPr lang="ru-RU" sz="18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800" b="1" dirty="0" smtClean="0"/>
              <a:t>超纯石英矿“</a:t>
            </a:r>
            <a:r>
              <a:rPr lang="ru-RU" sz="1800" b="1" dirty="0" smtClean="0"/>
              <a:t>Puiva</a:t>
            </a:r>
            <a:r>
              <a:rPr lang="zh-CN" altLang="en-US" sz="1800" b="1" dirty="0" smtClean="0"/>
              <a:t>”。</a:t>
            </a:r>
            <a:endParaRPr lang="ru-RU" sz="18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800" b="1" dirty="0" smtClean="0"/>
              <a:t>黄金和铂金开采区域：克苏木涅尔斯基，佐罗托索尔斯基，曼因斯基等。</a:t>
            </a:r>
            <a:endParaRPr lang="ru-RU" sz="1800" dirty="0" smtClean="0"/>
          </a:p>
          <a:p>
            <a:pPr lvl="1" algn="l">
              <a:buFont typeface="Wingdings" pitchFamily="2" charset="2"/>
              <a:buChar char="ü"/>
            </a:pPr>
            <a:r>
              <a:rPr lang="zh-CN" altLang="en-US" sz="1800" b="1" dirty="0" smtClean="0"/>
              <a:t>沸石、铁、铬和铜锌矿石开采区域。</a:t>
            </a:r>
            <a:endParaRPr lang="ru-RU" sz="1800" dirty="0" smtClean="0"/>
          </a:p>
          <a:p>
            <a:pPr algn="l"/>
            <a:r>
              <a:rPr lang="zh-CN" altLang="en-US" sz="1800" b="1" dirty="0" smtClean="0"/>
              <a:t>地质勘测过程中进行取芯和打击电缆钻孔，露天和地下采矿，测绘，地质物理和地质化学工作，实验室研究等。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1795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0091" cy="6858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CrisscrossEtching trans="30000" pressure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" y="771708"/>
            <a:ext cx="7362187" cy="5084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8866" y="771709"/>
            <a:ext cx="8391026" cy="52937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lvl="0" algn="l"/>
            <a:r>
              <a:rPr lang="zh-CN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水泥厂：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规划产能达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百万吨每年。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工厂年营业额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150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亿卢布。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潜在消费者：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特种水泥：汉特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曼西自治区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尤格拉地区石油公司每年总需求约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150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万吨；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建筑水泥：上游城市：下瓦尔托夫斯克，梅吉翁，兰格帕斯，苏尔古特，涅夫捷尤甘斯克。下游城市：亚马尔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涅涅茨自治区。每年总需求约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110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万吨；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计划投资约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亿卢布。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水泥生产方式 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干式。其销售特点将在预设计文件准备阶段确定。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生产启动需要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</a:rPr>
              <a:t>3-4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</a:rPr>
              <a:t>年。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65507"/>
            <a:ext cx="9930091" cy="79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8984" y="6223607"/>
            <a:ext cx="51866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尤格拉工业公司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40876">
            <a:off x="443283" y="6570148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40876">
            <a:off x="96634" y="6246577"/>
            <a:ext cx="384035" cy="7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957081">
            <a:off x="232597" y="6181243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8957081">
            <a:off x="501182" y="6629392"/>
            <a:ext cx="191058" cy="8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957081">
            <a:off x="75123" y="6365912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8957081">
            <a:off x="251815" y="6422883"/>
            <a:ext cx="591731" cy="9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8651" y="685990"/>
            <a:ext cx="9353124" cy="0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4812" y="42330"/>
            <a:ext cx="799479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极地乌拉尔工业集群 </a:t>
            </a:r>
            <a:r>
              <a:rPr lang="en-US" altLang="zh-C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项目细节：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5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11778</TotalTime>
  <Words>2089</Words>
  <Application>Microsoft Office PowerPoint</Application>
  <PresentationFormat>Лист A4 (210x297 мм)</PresentationFormat>
  <Paragraphs>147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Kondratiev</dc:creator>
  <cp:lastModifiedBy>prima074</cp:lastModifiedBy>
  <cp:revision>283</cp:revision>
  <cp:lastPrinted>2013-07-18T11:02:34Z</cp:lastPrinted>
  <dcterms:created xsi:type="dcterms:W3CDTF">2012-12-25T06:47:01Z</dcterms:created>
  <dcterms:modified xsi:type="dcterms:W3CDTF">2015-12-14T07:48:13Z</dcterms:modified>
</cp:coreProperties>
</file>