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768" r:id="rId1"/>
  </p:sldMasterIdLst>
  <p:notesMasterIdLst>
    <p:notesMasterId r:id="rId34"/>
  </p:notesMasterIdLst>
  <p:handoutMasterIdLst>
    <p:handoutMasterId r:id="rId35"/>
  </p:handoutMasterIdLst>
  <p:sldIdLst>
    <p:sldId id="730" r:id="rId2"/>
    <p:sldId id="731" r:id="rId3"/>
    <p:sldId id="732" r:id="rId4"/>
    <p:sldId id="733" r:id="rId5"/>
    <p:sldId id="734" r:id="rId6"/>
    <p:sldId id="735" r:id="rId7"/>
    <p:sldId id="736" r:id="rId8"/>
    <p:sldId id="737" r:id="rId9"/>
    <p:sldId id="738" r:id="rId10"/>
    <p:sldId id="739" r:id="rId11"/>
    <p:sldId id="740" r:id="rId12"/>
    <p:sldId id="741" r:id="rId13"/>
    <p:sldId id="742" r:id="rId14"/>
    <p:sldId id="743" r:id="rId15"/>
    <p:sldId id="744" r:id="rId16"/>
    <p:sldId id="745" r:id="rId17"/>
    <p:sldId id="746" r:id="rId18"/>
    <p:sldId id="747" r:id="rId19"/>
    <p:sldId id="748" r:id="rId20"/>
    <p:sldId id="749" r:id="rId21"/>
    <p:sldId id="750" r:id="rId22"/>
    <p:sldId id="751" r:id="rId23"/>
    <p:sldId id="752" r:id="rId24"/>
    <p:sldId id="753" r:id="rId25"/>
    <p:sldId id="754" r:id="rId26"/>
    <p:sldId id="755" r:id="rId27"/>
    <p:sldId id="756" r:id="rId28"/>
    <p:sldId id="757" r:id="rId29"/>
    <p:sldId id="758" r:id="rId30"/>
    <p:sldId id="759" r:id="rId31"/>
    <p:sldId id="760" r:id="rId32"/>
    <p:sldId id="761" r:id="rId33"/>
  </p:sldIdLst>
  <p:sldSz cx="9144000" cy="6858000" type="screen4x3"/>
  <p:notesSz cx="6797675" cy="9928225"/>
  <p:defaultTextStyle>
    <a:defPPr>
      <a:defRPr lang="ru-RU"/>
    </a:defPPr>
    <a:lvl1pPr algn="l" rtl="0" fontAlgn="base">
      <a:spcBef>
        <a:spcPct val="0"/>
      </a:spcBef>
      <a:spcAft>
        <a:spcPct val="0"/>
      </a:spcAft>
      <a:defRPr sz="800" kern="1200">
        <a:solidFill>
          <a:schemeClr val="folHlink"/>
        </a:solidFill>
        <a:latin typeface="Arial Unicode MS" pitchFamily="34" charset="-128"/>
        <a:ea typeface="+mn-ea"/>
        <a:cs typeface="Arial" pitchFamily="34" charset="0"/>
      </a:defRPr>
    </a:lvl1pPr>
    <a:lvl2pPr marL="457200" algn="l" rtl="0" fontAlgn="base">
      <a:spcBef>
        <a:spcPct val="0"/>
      </a:spcBef>
      <a:spcAft>
        <a:spcPct val="0"/>
      </a:spcAft>
      <a:defRPr sz="800" kern="1200">
        <a:solidFill>
          <a:schemeClr val="folHlink"/>
        </a:solidFill>
        <a:latin typeface="Arial Unicode MS" pitchFamily="34" charset="-128"/>
        <a:ea typeface="+mn-ea"/>
        <a:cs typeface="Arial" pitchFamily="34" charset="0"/>
      </a:defRPr>
    </a:lvl2pPr>
    <a:lvl3pPr marL="914400" algn="l" rtl="0" fontAlgn="base">
      <a:spcBef>
        <a:spcPct val="0"/>
      </a:spcBef>
      <a:spcAft>
        <a:spcPct val="0"/>
      </a:spcAft>
      <a:defRPr sz="800" kern="1200">
        <a:solidFill>
          <a:schemeClr val="folHlink"/>
        </a:solidFill>
        <a:latin typeface="Arial Unicode MS" pitchFamily="34" charset="-128"/>
        <a:ea typeface="+mn-ea"/>
        <a:cs typeface="Arial" pitchFamily="34" charset="0"/>
      </a:defRPr>
    </a:lvl3pPr>
    <a:lvl4pPr marL="1371600" algn="l" rtl="0" fontAlgn="base">
      <a:spcBef>
        <a:spcPct val="0"/>
      </a:spcBef>
      <a:spcAft>
        <a:spcPct val="0"/>
      </a:spcAft>
      <a:defRPr sz="800" kern="1200">
        <a:solidFill>
          <a:schemeClr val="folHlink"/>
        </a:solidFill>
        <a:latin typeface="Arial Unicode MS" pitchFamily="34" charset="-128"/>
        <a:ea typeface="+mn-ea"/>
        <a:cs typeface="Arial" pitchFamily="34" charset="0"/>
      </a:defRPr>
    </a:lvl4pPr>
    <a:lvl5pPr marL="1828800" algn="l" rtl="0" fontAlgn="base">
      <a:spcBef>
        <a:spcPct val="0"/>
      </a:spcBef>
      <a:spcAft>
        <a:spcPct val="0"/>
      </a:spcAft>
      <a:defRPr sz="800" kern="1200">
        <a:solidFill>
          <a:schemeClr val="folHlink"/>
        </a:solidFill>
        <a:latin typeface="Arial Unicode MS" pitchFamily="34" charset="-128"/>
        <a:ea typeface="+mn-ea"/>
        <a:cs typeface="Arial" pitchFamily="34" charset="0"/>
      </a:defRPr>
    </a:lvl5pPr>
    <a:lvl6pPr marL="2286000" algn="l" defTabSz="914400" rtl="0" eaLnBrk="1" latinLnBrk="0" hangingPunct="1">
      <a:defRPr sz="800" kern="1200">
        <a:solidFill>
          <a:schemeClr val="folHlink"/>
        </a:solidFill>
        <a:latin typeface="Arial Unicode MS" pitchFamily="34" charset="-128"/>
        <a:ea typeface="+mn-ea"/>
        <a:cs typeface="Arial" pitchFamily="34" charset="0"/>
      </a:defRPr>
    </a:lvl6pPr>
    <a:lvl7pPr marL="2743200" algn="l" defTabSz="914400" rtl="0" eaLnBrk="1" latinLnBrk="0" hangingPunct="1">
      <a:defRPr sz="800" kern="1200">
        <a:solidFill>
          <a:schemeClr val="folHlink"/>
        </a:solidFill>
        <a:latin typeface="Arial Unicode MS" pitchFamily="34" charset="-128"/>
        <a:ea typeface="+mn-ea"/>
        <a:cs typeface="Arial" pitchFamily="34" charset="0"/>
      </a:defRPr>
    </a:lvl7pPr>
    <a:lvl8pPr marL="3200400" algn="l" defTabSz="914400" rtl="0" eaLnBrk="1" latinLnBrk="0" hangingPunct="1">
      <a:defRPr sz="800" kern="1200">
        <a:solidFill>
          <a:schemeClr val="folHlink"/>
        </a:solidFill>
        <a:latin typeface="Arial Unicode MS" pitchFamily="34" charset="-128"/>
        <a:ea typeface="+mn-ea"/>
        <a:cs typeface="Arial" pitchFamily="34" charset="0"/>
      </a:defRPr>
    </a:lvl8pPr>
    <a:lvl9pPr marL="3657600" algn="l" defTabSz="914400" rtl="0" eaLnBrk="1" latinLnBrk="0" hangingPunct="1">
      <a:defRPr sz="800" kern="1200">
        <a:solidFill>
          <a:schemeClr val="folHlink"/>
        </a:solidFill>
        <a:latin typeface="Arial Unicode MS" pitchFamily="34" charset="-128"/>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00"/>
    <a:srgbClr val="FFCC66"/>
    <a:srgbClr val="FFFFB7"/>
    <a:srgbClr val="FFFFAF"/>
    <a:srgbClr val="FFFF95"/>
    <a:srgbClr val="FFFFE5"/>
    <a:srgbClr val="FFFF8B"/>
    <a:srgbClr val="0000FF"/>
    <a:srgbClr val="5E42D6"/>
    <a:srgbClr val="FFFFB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98029" autoAdjust="0"/>
  </p:normalViewPr>
  <p:slideViewPr>
    <p:cSldViewPr>
      <p:cViewPr>
        <p:scale>
          <a:sx n="75" d="100"/>
          <a:sy n="75" d="100"/>
        </p:scale>
        <p:origin x="-1542" y="-696"/>
      </p:cViewPr>
      <p:guideLst>
        <p:guide orient="horz" pos="2160"/>
        <p:guide pos="2880"/>
      </p:guideLst>
    </p:cSldViewPr>
  </p:slideViewPr>
  <p:outlineViewPr>
    <p:cViewPr>
      <p:scale>
        <a:sx n="33" d="100"/>
        <a:sy n="33" d="100"/>
      </p:scale>
      <p:origin x="0" y="6270"/>
    </p:cViewPr>
  </p:outlineViewPr>
  <p:notesTextViewPr>
    <p:cViewPr>
      <p:scale>
        <a:sx n="100" d="100"/>
        <a:sy n="100" d="100"/>
      </p:scale>
      <p:origin x="0" y="0"/>
    </p:cViewPr>
  </p:notesTextViewPr>
  <p:sorterViewPr>
    <p:cViewPr>
      <p:scale>
        <a:sx n="75" d="100"/>
        <a:sy n="75" d="100"/>
      </p:scale>
      <p:origin x="0" y="391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6306" name="Rectangle 2"/>
          <p:cNvSpPr>
            <a:spLocks noGrp="1" noChangeArrowheads="1"/>
          </p:cNvSpPr>
          <p:nvPr>
            <p:ph type="hdr" sz="quarter"/>
          </p:nvPr>
        </p:nvSpPr>
        <p:spPr bwMode="auto">
          <a:xfrm>
            <a:off x="0" y="0"/>
            <a:ext cx="2945072" cy="496492"/>
          </a:xfrm>
          <a:prstGeom prst="rect">
            <a:avLst/>
          </a:prstGeom>
          <a:noFill/>
          <a:ln w="9525">
            <a:noFill/>
            <a:miter lim="800000"/>
            <a:headEnd/>
            <a:tailEnd/>
          </a:ln>
          <a:effectLst/>
        </p:spPr>
        <p:txBody>
          <a:bodyPr vert="horz" wrap="square" lIns="94930" tIns="47465" rIns="94930" bIns="47465" numCol="1" anchor="t" anchorCtr="0" compatLnSpc="1">
            <a:prstTxWarp prst="textNoShape">
              <a:avLst/>
            </a:prstTxWarp>
          </a:bodyPr>
          <a:lstStyle>
            <a:lvl1pPr defTabSz="948795">
              <a:defRPr sz="1200">
                <a:solidFill>
                  <a:schemeClr val="tx1"/>
                </a:solidFill>
                <a:effectLst/>
                <a:latin typeface="Arial" pitchFamily="34" charset="0"/>
                <a:cs typeface="+mn-cs"/>
              </a:defRPr>
            </a:lvl1pPr>
          </a:lstStyle>
          <a:p>
            <a:pPr>
              <a:defRPr/>
            </a:pPr>
            <a:endParaRPr lang="ru-RU"/>
          </a:p>
        </p:txBody>
      </p:sp>
      <p:sp>
        <p:nvSpPr>
          <p:cNvPr id="226307" name="Rectangle 3"/>
          <p:cNvSpPr>
            <a:spLocks noGrp="1" noChangeArrowheads="1"/>
          </p:cNvSpPr>
          <p:nvPr>
            <p:ph type="dt" sz="quarter" idx="1"/>
          </p:nvPr>
        </p:nvSpPr>
        <p:spPr bwMode="auto">
          <a:xfrm>
            <a:off x="3851003" y="0"/>
            <a:ext cx="2945072" cy="496492"/>
          </a:xfrm>
          <a:prstGeom prst="rect">
            <a:avLst/>
          </a:prstGeom>
          <a:noFill/>
          <a:ln w="9525">
            <a:noFill/>
            <a:miter lim="800000"/>
            <a:headEnd/>
            <a:tailEnd/>
          </a:ln>
          <a:effectLst/>
        </p:spPr>
        <p:txBody>
          <a:bodyPr vert="horz" wrap="square" lIns="94930" tIns="47465" rIns="94930" bIns="47465" numCol="1" anchor="t" anchorCtr="0" compatLnSpc="1">
            <a:prstTxWarp prst="textNoShape">
              <a:avLst/>
            </a:prstTxWarp>
          </a:bodyPr>
          <a:lstStyle>
            <a:lvl1pPr algn="r" defTabSz="948795">
              <a:defRPr sz="1200">
                <a:solidFill>
                  <a:schemeClr val="tx1"/>
                </a:solidFill>
                <a:effectLst/>
                <a:latin typeface="Arial" pitchFamily="34" charset="0"/>
                <a:cs typeface="+mn-cs"/>
              </a:defRPr>
            </a:lvl1pPr>
          </a:lstStyle>
          <a:p>
            <a:pPr>
              <a:defRPr/>
            </a:pPr>
            <a:endParaRPr lang="ru-RU"/>
          </a:p>
        </p:txBody>
      </p:sp>
      <p:sp>
        <p:nvSpPr>
          <p:cNvPr id="226308" name="Rectangle 4"/>
          <p:cNvSpPr>
            <a:spLocks noGrp="1" noChangeArrowheads="1"/>
          </p:cNvSpPr>
          <p:nvPr>
            <p:ph type="ftr" sz="quarter" idx="2"/>
          </p:nvPr>
        </p:nvSpPr>
        <p:spPr bwMode="auto">
          <a:xfrm>
            <a:off x="0" y="9430139"/>
            <a:ext cx="2945072" cy="496490"/>
          </a:xfrm>
          <a:prstGeom prst="rect">
            <a:avLst/>
          </a:prstGeom>
          <a:noFill/>
          <a:ln w="9525">
            <a:noFill/>
            <a:miter lim="800000"/>
            <a:headEnd/>
            <a:tailEnd/>
          </a:ln>
          <a:effectLst/>
        </p:spPr>
        <p:txBody>
          <a:bodyPr vert="horz" wrap="square" lIns="94930" tIns="47465" rIns="94930" bIns="47465" numCol="1" anchor="b" anchorCtr="0" compatLnSpc="1">
            <a:prstTxWarp prst="textNoShape">
              <a:avLst/>
            </a:prstTxWarp>
          </a:bodyPr>
          <a:lstStyle>
            <a:lvl1pPr defTabSz="948795">
              <a:defRPr sz="1200">
                <a:solidFill>
                  <a:schemeClr val="tx1"/>
                </a:solidFill>
                <a:effectLst/>
                <a:latin typeface="Arial" pitchFamily="34" charset="0"/>
                <a:cs typeface="+mn-cs"/>
              </a:defRPr>
            </a:lvl1pPr>
          </a:lstStyle>
          <a:p>
            <a:pPr>
              <a:defRPr/>
            </a:pPr>
            <a:endParaRPr lang="ru-RU"/>
          </a:p>
        </p:txBody>
      </p:sp>
      <p:sp>
        <p:nvSpPr>
          <p:cNvPr id="226309" name="Rectangle 5"/>
          <p:cNvSpPr>
            <a:spLocks noGrp="1" noChangeArrowheads="1"/>
          </p:cNvSpPr>
          <p:nvPr>
            <p:ph type="sldNum" sz="quarter" idx="3"/>
          </p:nvPr>
        </p:nvSpPr>
        <p:spPr bwMode="auto">
          <a:xfrm>
            <a:off x="3851003" y="9430139"/>
            <a:ext cx="2945072" cy="496490"/>
          </a:xfrm>
          <a:prstGeom prst="rect">
            <a:avLst/>
          </a:prstGeom>
          <a:noFill/>
          <a:ln w="9525">
            <a:noFill/>
            <a:miter lim="800000"/>
            <a:headEnd/>
            <a:tailEnd/>
          </a:ln>
          <a:effectLst/>
        </p:spPr>
        <p:txBody>
          <a:bodyPr vert="horz" wrap="square" lIns="94930" tIns="47465" rIns="94930" bIns="47465" numCol="1" anchor="b" anchorCtr="0" compatLnSpc="1">
            <a:prstTxWarp prst="textNoShape">
              <a:avLst/>
            </a:prstTxWarp>
          </a:bodyPr>
          <a:lstStyle>
            <a:lvl1pPr algn="r" defTabSz="948795">
              <a:defRPr sz="1200">
                <a:solidFill>
                  <a:schemeClr val="tx1"/>
                </a:solidFill>
                <a:effectLst/>
                <a:latin typeface="Arial" pitchFamily="34" charset="0"/>
                <a:cs typeface="+mn-cs"/>
              </a:defRPr>
            </a:lvl1pPr>
          </a:lstStyle>
          <a:p>
            <a:pPr>
              <a:defRPr/>
            </a:pPr>
            <a:fld id="{068D8932-31CB-46F0-8E4F-0157D3AA4030}" type="slidenum">
              <a:rPr lang="ru-RU"/>
              <a:pPr>
                <a:defRPr/>
              </a:pPr>
              <a:t>‹#›</a:t>
            </a:fld>
            <a:endParaRPr lang="ru-RU"/>
          </a:p>
        </p:txBody>
      </p:sp>
    </p:spTree>
    <p:extLst>
      <p:ext uri="{BB962C8B-B14F-4D97-AF65-F5344CB8AC3E}">
        <p14:creationId xmlns:p14="http://schemas.microsoft.com/office/powerpoint/2010/main" xmlns="" val="2808771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2945072" cy="496492"/>
          </a:xfrm>
          <a:prstGeom prst="rect">
            <a:avLst/>
          </a:prstGeom>
          <a:noFill/>
          <a:ln w="9525">
            <a:noFill/>
            <a:miter lim="800000"/>
            <a:headEnd/>
            <a:tailEnd/>
          </a:ln>
          <a:effectLst/>
        </p:spPr>
        <p:txBody>
          <a:bodyPr vert="horz" wrap="square" lIns="94930" tIns="47465" rIns="94930" bIns="47465" numCol="1" anchor="t" anchorCtr="0" compatLnSpc="1">
            <a:prstTxWarp prst="textNoShape">
              <a:avLst/>
            </a:prstTxWarp>
          </a:bodyPr>
          <a:lstStyle>
            <a:lvl1pPr defTabSz="948795">
              <a:defRPr sz="1200">
                <a:solidFill>
                  <a:schemeClr val="tx1"/>
                </a:solidFill>
                <a:effectLst/>
                <a:latin typeface="Arial" pitchFamily="34" charset="0"/>
                <a:cs typeface="+mn-cs"/>
              </a:defRPr>
            </a:lvl1pPr>
          </a:lstStyle>
          <a:p>
            <a:pPr>
              <a:defRPr/>
            </a:pPr>
            <a:endParaRPr lang="ru-RU"/>
          </a:p>
        </p:txBody>
      </p:sp>
      <p:sp>
        <p:nvSpPr>
          <p:cNvPr id="152579" name="Rectangle 3"/>
          <p:cNvSpPr>
            <a:spLocks noGrp="1" noChangeArrowheads="1"/>
          </p:cNvSpPr>
          <p:nvPr>
            <p:ph type="dt" idx="1"/>
          </p:nvPr>
        </p:nvSpPr>
        <p:spPr bwMode="auto">
          <a:xfrm>
            <a:off x="3851003" y="0"/>
            <a:ext cx="2945072" cy="496492"/>
          </a:xfrm>
          <a:prstGeom prst="rect">
            <a:avLst/>
          </a:prstGeom>
          <a:noFill/>
          <a:ln w="9525">
            <a:noFill/>
            <a:miter lim="800000"/>
            <a:headEnd/>
            <a:tailEnd/>
          </a:ln>
          <a:effectLst/>
        </p:spPr>
        <p:txBody>
          <a:bodyPr vert="horz" wrap="square" lIns="94930" tIns="47465" rIns="94930" bIns="47465" numCol="1" anchor="t" anchorCtr="0" compatLnSpc="1">
            <a:prstTxWarp prst="textNoShape">
              <a:avLst/>
            </a:prstTxWarp>
          </a:bodyPr>
          <a:lstStyle>
            <a:lvl1pPr algn="r" defTabSz="948795">
              <a:defRPr sz="1200">
                <a:solidFill>
                  <a:schemeClr val="tx1"/>
                </a:solidFill>
                <a:effectLst/>
                <a:latin typeface="Arial" pitchFamily="34" charset="0"/>
                <a:cs typeface="+mn-cs"/>
              </a:defRPr>
            </a:lvl1pPr>
          </a:lstStyle>
          <a:p>
            <a:pPr>
              <a:defRPr/>
            </a:pPr>
            <a:endParaRPr lang="ru-RU"/>
          </a:p>
        </p:txBody>
      </p:sp>
      <p:sp>
        <p:nvSpPr>
          <p:cNvPr id="38916" name="Rectangle 4"/>
          <p:cNvSpPr>
            <a:spLocks noGrp="1" noRot="1" noChangeAspect="1" noChangeArrowheads="1" noTextEdit="1"/>
          </p:cNvSpPr>
          <p:nvPr>
            <p:ph type="sldImg" idx="2"/>
          </p:nvPr>
        </p:nvSpPr>
        <p:spPr bwMode="auto">
          <a:xfrm>
            <a:off x="917575" y="746125"/>
            <a:ext cx="4962525" cy="3721100"/>
          </a:xfrm>
          <a:prstGeom prst="rect">
            <a:avLst/>
          </a:prstGeom>
          <a:noFill/>
          <a:ln w="9525">
            <a:solidFill>
              <a:srgbClr val="000000"/>
            </a:solidFill>
            <a:miter lim="800000"/>
            <a:headEnd/>
            <a:tailEnd/>
          </a:ln>
        </p:spPr>
      </p:sp>
      <p:sp>
        <p:nvSpPr>
          <p:cNvPr id="152581" name="Rectangle 5"/>
          <p:cNvSpPr>
            <a:spLocks noGrp="1" noChangeArrowheads="1"/>
          </p:cNvSpPr>
          <p:nvPr>
            <p:ph type="body" sz="quarter" idx="3"/>
          </p:nvPr>
        </p:nvSpPr>
        <p:spPr bwMode="auto">
          <a:xfrm>
            <a:off x="680249" y="4715868"/>
            <a:ext cx="5437179" cy="4466822"/>
          </a:xfrm>
          <a:prstGeom prst="rect">
            <a:avLst/>
          </a:prstGeom>
          <a:noFill/>
          <a:ln w="9525">
            <a:noFill/>
            <a:miter lim="800000"/>
            <a:headEnd/>
            <a:tailEnd/>
          </a:ln>
          <a:effectLst/>
        </p:spPr>
        <p:txBody>
          <a:bodyPr vert="horz" wrap="square" lIns="94930" tIns="47465" rIns="94930" bIns="47465"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52582" name="Rectangle 6"/>
          <p:cNvSpPr>
            <a:spLocks noGrp="1" noChangeArrowheads="1"/>
          </p:cNvSpPr>
          <p:nvPr>
            <p:ph type="ftr" sz="quarter" idx="4"/>
          </p:nvPr>
        </p:nvSpPr>
        <p:spPr bwMode="auto">
          <a:xfrm>
            <a:off x="0" y="9430139"/>
            <a:ext cx="2945072" cy="496490"/>
          </a:xfrm>
          <a:prstGeom prst="rect">
            <a:avLst/>
          </a:prstGeom>
          <a:noFill/>
          <a:ln w="9525">
            <a:noFill/>
            <a:miter lim="800000"/>
            <a:headEnd/>
            <a:tailEnd/>
          </a:ln>
          <a:effectLst/>
        </p:spPr>
        <p:txBody>
          <a:bodyPr vert="horz" wrap="square" lIns="94930" tIns="47465" rIns="94930" bIns="47465" numCol="1" anchor="b" anchorCtr="0" compatLnSpc="1">
            <a:prstTxWarp prst="textNoShape">
              <a:avLst/>
            </a:prstTxWarp>
          </a:bodyPr>
          <a:lstStyle>
            <a:lvl1pPr defTabSz="948795">
              <a:defRPr sz="1200">
                <a:solidFill>
                  <a:schemeClr val="tx1"/>
                </a:solidFill>
                <a:effectLst/>
                <a:latin typeface="Arial" pitchFamily="34" charset="0"/>
                <a:cs typeface="+mn-cs"/>
              </a:defRPr>
            </a:lvl1pPr>
          </a:lstStyle>
          <a:p>
            <a:pPr>
              <a:defRPr/>
            </a:pPr>
            <a:endParaRPr lang="ru-RU"/>
          </a:p>
        </p:txBody>
      </p:sp>
      <p:sp>
        <p:nvSpPr>
          <p:cNvPr id="152583" name="Rectangle 7"/>
          <p:cNvSpPr>
            <a:spLocks noGrp="1" noChangeArrowheads="1"/>
          </p:cNvSpPr>
          <p:nvPr>
            <p:ph type="sldNum" sz="quarter" idx="5"/>
          </p:nvPr>
        </p:nvSpPr>
        <p:spPr bwMode="auto">
          <a:xfrm>
            <a:off x="3851003" y="9430139"/>
            <a:ext cx="2945072" cy="496490"/>
          </a:xfrm>
          <a:prstGeom prst="rect">
            <a:avLst/>
          </a:prstGeom>
          <a:noFill/>
          <a:ln w="9525">
            <a:noFill/>
            <a:miter lim="800000"/>
            <a:headEnd/>
            <a:tailEnd/>
          </a:ln>
          <a:effectLst/>
        </p:spPr>
        <p:txBody>
          <a:bodyPr vert="horz" wrap="square" lIns="94930" tIns="47465" rIns="94930" bIns="47465" numCol="1" anchor="b" anchorCtr="0" compatLnSpc="1">
            <a:prstTxWarp prst="textNoShape">
              <a:avLst/>
            </a:prstTxWarp>
          </a:bodyPr>
          <a:lstStyle>
            <a:lvl1pPr algn="r" defTabSz="948795">
              <a:defRPr sz="1200">
                <a:solidFill>
                  <a:schemeClr val="tx1"/>
                </a:solidFill>
                <a:effectLst/>
                <a:latin typeface="Arial" pitchFamily="34" charset="0"/>
                <a:cs typeface="+mn-cs"/>
              </a:defRPr>
            </a:lvl1pPr>
          </a:lstStyle>
          <a:p>
            <a:pPr>
              <a:defRPr/>
            </a:pPr>
            <a:fld id="{BD4D1320-1811-4F52-AB73-5ED8FEA8D2F8}" type="slidenum">
              <a:rPr lang="ru-RU"/>
              <a:pPr>
                <a:defRPr/>
              </a:pPr>
              <a:t>‹#›</a:t>
            </a:fld>
            <a:endParaRPr lang="ru-RU"/>
          </a:p>
        </p:txBody>
      </p:sp>
    </p:spTree>
    <p:extLst>
      <p:ext uri="{BB962C8B-B14F-4D97-AF65-F5344CB8AC3E}">
        <p14:creationId xmlns:p14="http://schemas.microsoft.com/office/powerpoint/2010/main" xmlns="" val="30868602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pPr>
                <a:defRPr/>
              </a:pPr>
              <a:endParaRPr lang="ru-RU">
                <a:effectLst>
                  <a:outerShdw blurRad="38100" dist="38100" dir="2700000" algn="tl">
                    <a:srgbClr val="000000">
                      <a:alpha val="43137"/>
                    </a:srgbClr>
                  </a:outerShdw>
                </a:effectLst>
                <a:cs typeface="+mn-cs"/>
              </a:endParaRPr>
            </a:p>
          </p:txBody>
        </p:sp>
        <p:sp>
          <p:nvSpPr>
            <p:cNvPr id="6"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ru-RU">
                <a:effectLst>
                  <a:outerShdw blurRad="38100" dist="38100" dir="2700000" algn="tl">
                    <a:srgbClr val="000000">
                      <a:alpha val="43137"/>
                    </a:srgbClr>
                  </a:outerShdw>
                </a:effectLst>
                <a:cs typeface="+mn-cs"/>
              </a:endParaRPr>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effectLst>
                  <a:outerShdw blurRad="38100" dist="38100" dir="2700000" algn="tl">
                    <a:srgbClr val="000000">
                      <a:alpha val="43137"/>
                    </a:srgbClr>
                  </a:outerShdw>
                </a:effectLst>
                <a:cs typeface="+mn-cs"/>
              </a:endParaRPr>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effectLst>
                  <a:outerShdw blurRad="38100" dist="38100" dir="2700000" algn="tl">
                    <a:srgbClr val="000000">
                      <a:alpha val="43137"/>
                    </a:srgbClr>
                  </a:outerShdw>
                </a:effectLst>
                <a:cs typeface="+mn-cs"/>
              </a:endParaRPr>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ru-RU">
                <a:effectLst>
                  <a:outerShdw blurRad="38100" dist="38100" dir="2700000" algn="tl">
                    <a:srgbClr val="000000">
                      <a:alpha val="43137"/>
                    </a:srgbClr>
                  </a:outerShdw>
                </a:effectLst>
                <a:cs typeface="+mn-cs"/>
              </a:endParaRPr>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ru-RU">
                <a:effectLst>
                  <a:outerShdw blurRad="38100" dist="38100" dir="2700000" algn="tl">
                    <a:srgbClr val="000000">
                      <a:alpha val="43137"/>
                    </a:srgbClr>
                  </a:outerShdw>
                </a:effectLst>
                <a:cs typeface="+mn-cs"/>
              </a:endParaRPr>
            </a:p>
          </p:txBody>
        </p:sp>
      </p:grpSp>
      <p:sp>
        <p:nvSpPr>
          <p:cNvPr id="126985"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ru-RU"/>
              <a:t>Образец заголовка</a:t>
            </a:r>
          </a:p>
        </p:txBody>
      </p:sp>
      <p:sp>
        <p:nvSpPr>
          <p:cNvPr id="126986"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ru-RU"/>
              <a:t>Образец подзаголовка</a:t>
            </a:r>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ru-RU"/>
          </a:p>
        </p:txBody>
      </p:sp>
      <p:sp>
        <p:nvSpPr>
          <p:cNvPr id="12" name="Rectangle 12"/>
          <p:cNvSpPr>
            <a:spLocks noGrp="1" noChangeArrowheads="1"/>
          </p:cNvSpPr>
          <p:nvPr>
            <p:ph type="ftr" sz="quarter" idx="11"/>
          </p:nvPr>
        </p:nvSpPr>
        <p:spPr>
          <a:xfrm>
            <a:off x="3468688" y="6245225"/>
            <a:ext cx="2895600" cy="476250"/>
          </a:xfrm>
        </p:spPr>
        <p:txBody>
          <a:bodyPr/>
          <a:lstStyle>
            <a:lvl1pPr>
              <a:defRPr>
                <a:solidFill>
                  <a:srgbClr val="FFCC66"/>
                </a:solidFill>
              </a:defRPr>
            </a:lvl1pPr>
          </a:lstStyle>
          <a:p>
            <a:pPr>
              <a:defRPr/>
            </a:pPr>
            <a:r>
              <a:rPr lang="en-US" dirty="0" smtClean="0"/>
              <a:t>Firma Master, Ltd</a:t>
            </a:r>
            <a:endParaRPr lang="ru-RU" dirty="0"/>
          </a:p>
        </p:txBody>
      </p:sp>
      <p:sp>
        <p:nvSpPr>
          <p:cNvPr id="13" name="Rectangle 13"/>
          <p:cNvSpPr>
            <a:spLocks noGrp="1" noChangeArrowheads="1"/>
          </p:cNvSpPr>
          <p:nvPr>
            <p:ph type="sldNum" sz="quarter" idx="12"/>
          </p:nvPr>
        </p:nvSpPr>
        <p:spPr/>
        <p:txBody>
          <a:bodyPr/>
          <a:lstStyle>
            <a:lvl1pPr>
              <a:defRPr/>
            </a:lvl1pPr>
          </a:lstStyle>
          <a:p>
            <a:pPr>
              <a:defRPr/>
            </a:pPr>
            <a:fld id="{37E43F9A-3C6F-4703-A477-53B620B25DA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r>
              <a:rPr lang="en-US" dirty="0" smtClean="0"/>
              <a:t>Firma Master, Ltd</a:t>
            </a:r>
            <a:endParaRPr lang="ru-RU" dirty="0"/>
          </a:p>
        </p:txBody>
      </p:sp>
      <p:sp>
        <p:nvSpPr>
          <p:cNvPr id="6" name="Rectangle 13"/>
          <p:cNvSpPr>
            <a:spLocks noGrp="1" noChangeArrowheads="1"/>
          </p:cNvSpPr>
          <p:nvPr>
            <p:ph type="sldNum" sz="quarter" idx="12"/>
          </p:nvPr>
        </p:nvSpPr>
        <p:spPr>
          <a:ln/>
        </p:spPr>
        <p:txBody>
          <a:bodyPr/>
          <a:lstStyle>
            <a:lvl1pPr>
              <a:defRPr>
                <a:solidFill>
                  <a:srgbClr val="FFCC66"/>
                </a:solidFill>
              </a:defRPr>
            </a:lvl1pPr>
          </a:lstStyle>
          <a:p>
            <a:pPr>
              <a:defRPr/>
            </a:pPr>
            <a:fld id="{242E0D6A-FF14-411C-9164-C00C46F1642C}" type="slidenum">
              <a:rPr lang="ru-RU" smtClean="0"/>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48463" y="244475"/>
            <a:ext cx="2097087"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44475"/>
            <a:ext cx="61388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r>
              <a:rPr lang="en-US" dirty="0" smtClean="0"/>
              <a:t>Firma Master, Ltd</a:t>
            </a:r>
            <a:endParaRPr lang="ru-RU" dirty="0"/>
          </a:p>
        </p:txBody>
      </p:sp>
      <p:sp>
        <p:nvSpPr>
          <p:cNvPr id="6" name="Rectangle 13"/>
          <p:cNvSpPr>
            <a:spLocks noGrp="1" noChangeArrowheads="1"/>
          </p:cNvSpPr>
          <p:nvPr>
            <p:ph type="sldNum" sz="quarter" idx="12"/>
          </p:nvPr>
        </p:nvSpPr>
        <p:spPr>
          <a:ln/>
        </p:spPr>
        <p:txBody>
          <a:bodyPr/>
          <a:lstStyle>
            <a:lvl1pPr>
              <a:defRPr>
                <a:solidFill>
                  <a:srgbClr val="FFCC66"/>
                </a:solidFill>
              </a:defRPr>
            </a:lvl1pPr>
          </a:lstStyle>
          <a:p>
            <a:pPr>
              <a:defRPr/>
            </a:pPr>
            <a:fld id="{89DA6A9B-98FD-44A1-AB6B-418E90EB22E5}" type="slidenum">
              <a:rPr lang="ru-RU" smtClean="0"/>
              <a:pPr>
                <a:defRPr/>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4475"/>
            <a:ext cx="8385175" cy="143192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838200" y="1905000"/>
            <a:ext cx="3927475"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18075" y="1905000"/>
            <a:ext cx="3927475"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r>
              <a:rPr lang="en-US" dirty="0" smtClean="0"/>
              <a:t>Firma Master, Ltd</a:t>
            </a:r>
            <a:endParaRPr lang="ru-RU" dirty="0"/>
          </a:p>
        </p:txBody>
      </p:sp>
      <p:sp>
        <p:nvSpPr>
          <p:cNvPr id="7" name="Rectangle 13"/>
          <p:cNvSpPr>
            <a:spLocks noGrp="1" noChangeArrowheads="1"/>
          </p:cNvSpPr>
          <p:nvPr>
            <p:ph type="sldNum" sz="quarter" idx="12"/>
          </p:nvPr>
        </p:nvSpPr>
        <p:spPr>
          <a:ln/>
        </p:spPr>
        <p:txBody>
          <a:bodyPr/>
          <a:lstStyle>
            <a:lvl1pPr>
              <a:defRPr>
                <a:solidFill>
                  <a:srgbClr val="FFCC66"/>
                </a:solidFill>
              </a:defRPr>
            </a:lvl1pPr>
          </a:lstStyle>
          <a:p>
            <a:pPr>
              <a:defRPr/>
            </a:pPr>
            <a:fld id="{CEF37149-4F2D-4E15-9641-2FF016091802}" type="slidenum">
              <a:rPr lang="ru-RU" smtClean="0"/>
              <a:pPr>
                <a:defRPr/>
              </a:pPr>
              <a:t>‹#›</a:t>
            </a:fld>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4475"/>
            <a:ext cx="8385175" cy="14319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838200" y="1905000"/>
            <a:ext cx="8007350" cy="4191000"/>
          </a:xfrm>
        </p:spPr>
        <p:txBody>
          <a:bodyPr/>
          <a:lstStyle/>
          <a:p>
            <a:pPr lvl="0"/>
            <a:endParaRPr lang="ru-RU"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r>
              <a:rPr lang="en-US" dirty="0" smtClean="0"/>
              <a:t>Firma Master, Ltd</a:t>
            </a:r>
            <a:endParaRPr lang="ru-RU" dirty="0"/>
          </a:p>
        </p:txBody>
      </p:sp>
      <p:sp>
        <p:nvSpPr>
          <p:cNvPr id="6" name="Rectangle 13"/>
          <p:cNvSpPr>
            <a:spLocks noGrp="1" noChangeArrowheads="1"/>
          </p:cNvSpPr>
          <p:nvPr>
            <p:ph type="sldNum" sz="quarter" idx="12"/>
          </p:nvPr>
        </p:nvSpPr>
        <p:spPr>
          <a:ln/>
        </p:spPr>
        <p:txBody>
          <a:bodyPr/>
          <a:lstStyle>
            <a:lvl1pPr>
              <a:defRPr>
                <a:solidFill>
                  <a:srgbClr val="FFCC66"/>
                </a:solidFill>
              </a:defRPr>
            </a:lvl1pPr>
          </a:lstStyle>
          <a:p>
            <a:pPr>
              <a:defRPr/>
            </a:pPr>
            <a:fld id="{564FDD48-CCCF-49DC-9769-4DF5155A6153}" type="slidenum">
              <a:rPr lang="ru-RU" smtClean="0"/>
              <a:pPr>
                <a:defRPr/>
              </a:pPr>
              <a:t>‹#›</a:t>
            </a:fld>
            <a:endParaRPr lang="ru-R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4475"/>
            <a:ext cx="8385175" cy="14319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838200" y="1905000"/>
            <a:ext cx="3927475"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18075" y="1905000"/>
            <a:ext cx="3927475"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r>
              <a:rPr lang="en-US" dirty="0" smtClean="0"/>
              <a:t>Firma Master, Ltd</a:t>
            </a:r>
            <a:endParaRPr lang="ru-RU" dirty="0"/>
          </a:p>
        </p:txBody>
      </p:sp>
      <p:sp>
        <p:nvSpPr>
          <p:cNvPr id="7" name="Rectangle 13"/>
          <p:cNvSpPr>
            <a:spLocks noGrp="1" noChangeArrowheads="1"/>
          </p:cNvSpPr>
          <p:nvPr>
            <p:ph type="sldNum" sz="quarter" idx="12"/>
          </p:nvPr>
        </p:nvSpPr>
        <p:spPr>
          <a:ln/>
        </p:spPr>
        <p:txBody>
          <a:bodyPr/>
          <a:lstStyle>
            <a:lvl1pPr>
              <a:defRPr>
                <a:solidFill>
                  <a:srgbClr val="FFCC66"/>
                </a:solidFill>
              </a:defRPr>
            </a:lvl1pPr>
          </a:lstStyle>
          <a:p>
            <a:pPr>
              <a:defRPr/>
            </a:pPr>
            <a:fld id="{3920F54B-AF34-4EFB-B213-F007892AAF61}" type="slidenum">
              <a:rPr lang="ru-RU" smtClean="0"/>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solidFill>
                  <a:srgbClr val="FFCC66"/>
                </a:solidFill>
              </a:defRPr>
            </a:lvl1pPr>
          </a:lstStyle>
          <a:p>
            <a:pPr>
              <a:defRPr/>
            </a:pPr>
            <a:r>
              <a:rPr lang="en-US" dirty="0" smtClean="0"/>
              <a:t>Firma Master, Ltd</a:t>
            </a:r>
            <a:endParaRPr lang="ru-RU" dirty="0"/>
          </a:p>
        </p:txBody>
      </p:sp>
      <p:sp>
        <p:nvSpPr>
          <p:cNvPr id="6" name="Rectangle 13"/>
          <p:cNvSpPr>
            <a:spLocks noGrp="1" noChangeArrowheads="1"/>
          </p:cNvSpPr>
          <p:nvPr>
            <p:ph type="sldNum" sz="quarter" idx="12"/>
          </p:nvPr>
        </p:nvSpPr>
        <p:spPr>
          <a:ln/>
        </p:spPr>
        <p:txBody>
          <a:bodyPr/>
          <a:lstStyle>
            <a:lvl1pPr>
              <a:defRPr>
                <a:solidFill>
                  <a:srgbClr val="FFCC66"/>
                </a:solidFill>
              </a:defRPr>
            </a:lvl1pPr>
          </a:lstStyle>
          <a:p>
            <a:pPr>
              <a:defRPr/>
            </a:pPr>
            <a:fld id="{15FD6173-5016-44A0-ADD4-9923E97C62E3}" type="slidenum">
              <a:rPr lang="ru-RU" smtClean="0"/>
              <a:pPr>
                <a:defRPr/>
              </a:pPr>
              <a:t>‹#›</a:t>
            </a:fld>
            <a:endParaRPr lang="ru-RU"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r>
              <a:rPr lang="en-US" dirty="0" smtClean="0"/>
              <a:t>Firma Master, Ltd</a:t>
            </a:r>
            <a:endParaRPr lang="ru-RU" dirty="0"/>
          </a:p>
        </p:txBody>
      </p:sp>
      <p:sp>
        <p:nvSpPr>
          <p:cNvPr id="6" name="Rectangle 13"/>
          <p:cNvSpPr>
            <a:spLocks noGrp="1" noChangeArrowheads="1"/>
          </p:cNvSpPr>
          <p:nvPr>
            <p:ph type="sldNum" sz="quarter" idx="12"/>
          </p:nvPr>
        </p:nvSpPr>
        <p:spPr>
          <a:ln/>
        </p:spPr>
        <p:txBody>
          <a:bodyPr/>
          <a:lstStyle>
            <a:lvl1pPr>
              <a:defRPr/>
            </a:lvl1pPr>
          </a:lstStyle>
          <a:p>
            <a:pPr>
              <a:defRPr/>
            </a:pPr>
            <a:fld id="{597570E5-2102-4C03-8440-39BCFD1B74F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r>
              <a:rPr lang="en-US" dirty="0" smtClean="0"/>
              <a:t>Firma Master, Ltd</a:t>
            </a:r>
            <a:endParaRPr lang="ru-RU" dirty="0"/>
          </a:p>
        </p:txBody>
      </p:sp>
      <p:sp>
        <p:nvSpPr>
          <p:cNvPr id="7" name="Rectangle 13"/>
          <p:cNvSpPr>
            <a:spLocks noGrp="1" noChangeArrowheads="1"/>
          </p:cNvSpPr>
          <p:nvPr>
            <p:ph type="sldNum" sz="quarter" idx="12"/>
          </p:nvPr>
        </p:nvSpPr>
        <p:spPr>
          <a:ln/>
        </p:spPr>
        <p:txBody>
          <a:bodyPr/>
          <a:lstStyle>
            <a:lvl1pPr>
              <a:defRPr/>
            </a:lvl1pPr>
          </a:lstStyle>
          <a:p>
            <a:pPr>
              <a:defRPr/>
            </a:pPr>
            <a:fld id="{14B4434E-1CEF-49DD-B17D-06812674EA0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dt" sz="half" idx="10"/>
          </p:nvPr>
        </p:nvSpPr>
        <p:spPr>
          <a:ln/>
        </p:spPr>
        <p:txBody>
          <a:bodyPr/>
          <a:lstStyle>
            <a:lvl1pPr>
              <a:defRPr/>
            </a:lvl1pPr>
          </a:lstStyle>
          <a:p>
            <a:pPr>
              <a:defRPr/>
            </a:pPr>
            <a:endParaRPr lang="ru-RU"/>
          </a:p>
        </p:txBody>
      </p:sp>
      <p:sp>
        <p:nvSpPr>
          <p:cNvPr id="8" name="Rectangle 12"/>
          <p:cNvSpPr>
            <a:spLocks noGrp="1" noChangeArrowheads="1"/>
          </p:cNvSpPr>
          <p:nvPr>
            <p:ph type="ftr" sz="quarter" idx="11"/>
          </p:nvPr>
        </p:nvSpPr>
        <p:spPr>
          <a:ln/>
        </p:spPr>
        <p:txBody>
          <a:bodyPr/>
          <a:lstStyle>
            <a:lvl1pPr>
              <a:defRPr/>
            </a:lvl1pPr>
          </a:lstStyle>
          <a:p>
            <a:pPr>
              <a:defRPr/>
            </a:pPr>
            <a:r>
              <a:rPr lang="en-US" smtClean="0"/>
              <a:t>Firma Master, Ltd</a:t>
            </a:r>
            <a:endParaRPr lang="ru-RU"/>
          </a:p>
        </p:txBody>
      </p:sp>
      <p:sp>
        <p:nvSpPr>
          <p:cNvPr id="9" name="Rectangle 13"/>
          <p:cNvSpPr>
            <a:spLocks noGrp="1" noChangeArrowheads="1"/>
          </p:cNvSpPr>
          <p:nvPr>
            <p:ph type="sldNum" sz="quarter" idx="12"/>
          </p:nvPr>
        </p:nvSpPr>
        <p:spPr>
          <a:ln/>
        </p:spPr>
        <p:txBody>
          <a:bodyPr/>
          <a:lstStyle>
            <a:lvl1pPr>
              <a:defRPr/>
            </a:lvl1pPr>
          </a:lstStyle>
          <a:p>
            <a:pPr>
              <a:defRPr/>
            </a:pPr>
            <a:fld id="{1EC9CE2B-8B50-42B3-A2A4-92E99E1BB9D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1"/>
          <p:cNvSpPr>
            <a:spLocks noGrp="1" noChangeArrowheads="1"/>
          </p:cNvSpPr>
          <p:nvPr>
            <p:ph type="dt" sz="half" idx="10"/>
          </p:nvPr>
        </p:nvSpPr>
        <p:spPr>
          <a:ln/>
        </p:spPr>
        <p:txBody>
          <a:bodyPr/>
          <a:lstStyle>
            <a:lvl1pPr>
              <a:defRPr/>
            </a:lvl1pPr>
          </a:lstStyle>
          <a:p>
            <a:pPr>
              <a:defRPr/>
            </a:pPr>
            <a:endParaRPr lang="ru-RU"/>
          </a:p>
        </p:txBody>
      </p:sp>
      <p:sp>
        <p:nvSpPr>
          <p:cNvPr id="4" name="Rectangle 12"/>
          <p:cNvSpPr>
            <a:spLocks noGrp="1" noChangeArrowheads="1"/>
          </p:cNvSpPr>
          <p:nvPr>
            <p:ph type="ftr" sz="quarter" idx="11"/>
          </p:nvPr>
        </p:nvSpPr>
        <p:spPr>
          <a:ln/>
        </p:spPr>
        <p:txBody>
          <a:bodyPr/>
          <a:lstStyle>
            <a:lvl1pPr>
              <a:defRPr/>
            </a:lvl1pPr>
          </a:lstStyle>
          <a:p>
            <a:pPr>
              <a:defRPr/>
            </a:pPr>
            <a:r>
              <a:rPr lang="en-US" dirty="0" smtClean="0"/>
              <a:t>Firma Master, Ltd</a:t>
            </a:r>
            <a:endParaRPr lang="ru-RU" dirty="0"/>
          </a:p>
        </p:txBody>
      </p:sp>
      <p:sp>
        <p:nvSpPr>
          <p:cNvPr id="5" name="Rectangle 13"/>
          <p:cNvSpPr>
            <a:spLocks noGrp="1" noChangeArrowheads="1"/>
          </p:cNvSpPr>
          <p:nvPr>
            <p:ph type="sldNum" sz="quarter" idx="12"/>
          </p:nvPr>
        </p:nvSpPr>
        <p:spPr>
          <a:ln/>
        </p:spPr>
        <p:txBody>
          <a:bodyPr/>
          <a:lstStyle>
            <a:lvl1pPr>
              <a:defRPr>
                <a:solidFill>
                  <a:srgbClr val="FFCC66"/>
                </a:solidFill>
              </a:defRPr>
            </a:lvl1pPr>
          </a:lstStyle>
          <a:p>
            <a:pPr>
              <a:defRPr/>
            </a:pPr>
            <a:fld id="{99BB4056-1E7B-4773-973E-A6764FA8F06B}" type="slidenum">
              <a:rPr lang="ru-RU" smtClean="0"/>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ru-RU"/>
          </a:p>
        </p:txBody>
      </p:sp>
      <p:sp>
        <p:nvSpPr>
          <p:cNvPr id="3" name="Rectangle 12"/>
          <p:cNvSpPr>
            <a:spLocks noGrp="1" noChangeArrowheads="1"/>
          </p:cNvSpPr>
          <p:nvPr>
            <p:ph type="ftr" sz="quarter" idx="11"/>
          </p:nvPr>
        </p:nvSpPr>
        <p:spPr>
          <a:ln/>
        </p:spPr>
        <p:txBody>
          <a:bodyPr/>
          <a:lstStyle>
            <a:lvl1pPr>
              <a:defRPr/>
            </a:lvl1pPr>
          </a:lstStyle>
          <a:p>
            <a:pPr>
              <a:defRPr/>
            </a:pPr>
            <a:r>
              <a:rPr lang="en-US" dirty="0" smtClean="0"/>
              <a:t>Firma Master, Ltd</a:t>
            </a:r>
            <a:endParaRPr lang="ru-RU" dirty="0"/>
          </a:p>
        </p:txBody>
      </p:sp>
      <p:sp>
        <p:nvSpPr>
          <p:cNvPr id="4" name="Rectangle 13"/>
          <p:cNvSpPr>
            <a:spLocks noGrp="1" noChangeArrowheads="1"/>
          </p:cNvSpPr>
          <p:nvPr>
            <p:ph type="sldNum" sz="quarter" idx="12"/>
          </p:nvPr>
        </p:nvSpPr>
        <p:spPr>
          <a:ln/>
        </p:spPr>
        <p:txBody>
          <a:bodyPr/>
          <a:lstStyle>
            <a:lvl1pPr>
              <a:defRPr>
                <a:solidFill>
                  <a:srgbClr val="FFCC66"/>
                </a:solidFill>
              </a:defRPr>
            </a:lvl1pPr>
          </a:lstStyle>
          <a:p>
            <a:pPr>
              <a:defRPr/>
            </a:pPr>
            <a:fld id="{AB6CC56A-0DB3-4D34-9B9A-C46B2BDA7F0B}" type="slidenum">
              <a:rPr lang="ru-RU" smtClean="0"/>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r>
              <a:rPr lang="en-US" dirty="0" smtClean="0"/>
              <a:t>Firma Master, Ltd</a:t>
            </a:r>
            <a:endParaRPr lang="ru-RU" dirty="0"/>
          </a:p>
        </p:txBody>
      </p:sp>
      <p:sp>
        <p:nvSpPr>
          <p:cNvPr id="7" name="Rectangle 13"/>
          <p:cNvSpPr>
            <a:spLocks noGrp="1" noChangeArrowheads="1"/>
          </p:cNvSpPr>
          <p:nvPr>
            <p:ph type="sldNum" sz="quarter" idx="12"/>
          </p:nvPr>
        </p:nvSpPr>
        <p:spPr>
          <a:ln/>
        </p:spPr>
        <p:txBody>
          <a:bodyPr/>
          <a:lstStyle>
            <a:lvl1pPr>
              <a:defRPr>
                <a:solidFill>
                  <a:srgbClr val="FFCC66"/>
                </a:solidFill>
              </a:defRPr>
            </a:lvl1pPr>
          </a:lstStyle>
          <a:p>
            <a:pPr>
              <a:defRPr/>
            </a:pPr>
            <a:fld id="{8ED69ED1-4E0B-47FD-BCF7-DF649B798A20}" type="slidenum">
              <a:rPr lang="ru-RU" smtClean="0"/>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r>
              <a:rPr lang="en-US" dirty="0" smtClean="0"/>
              <a:t>Firma Master, Ltd</a:t>
            </a:r>
            <a:endParaRPr lang="ru-RU" dirty="0"/>
          </a:p>
        </p:txBody>
      </p:sp>
      <p:sp>
        <p:nvSpPr>
          <p:cNvPr id="7" name="Rectangle 13"/>
          <p:cNvSpPr>
            <a:spLocks noGrp="1" noChangeArrowheads="1"/>
          </p:cNvSpPr>
          <p:nvPr>
            <p:ph type="sldNum" sz="quarter" idx="12"/>
          </p:nvPr>
        </p:nvSpPr>
        <p:spPr>
          <a:ln/>
        </p:spPr>
        <p:txBody>
          <a:bodyPr/>
          <a:lstStyle>
            <a:lvl1pPr>
              <a:defRPr>
                <a:solidFill>
                  <a:srgbClr val="FFCC66"/>
                </a:solidFill>
              </a:defRPr>
            </a:lvl1pPr>
          </a:lstStyle>
          <a:p>
            <a:pPr>
              <a:defRPr/>
            </a:pPr>
            <a:fld id="{FB509825-C46B-43A5-B0C1-D90C0C099F22}" type="slidenum">
              <a:rPr lang="ru-RU" smtClean="0"/>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9088" y="1828800"/>
            <a:ext cx="8824912" cy="5029200"/>
            <a:chOff x="201" y="1152"/>
            <a:chExt cx="5559" cy="3168"/>
          </a:xfrm>
        </p:grpSpPr>
        <p:sp>
          <p:nvSpPr>
            <p:cNvPr id="125955"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ru-RU">
                <a:effectLst>
                  <a:outerShdw blurRad="38100" dist="38100" dir="2700000" algn="tl">
                    <a:srgbClr val="000000">
                      <a:alpha val="43137"/>
                    </a:srgbClr>
                  </a:outerShdw>
                </a:effectLst>
                <a:cs typeface="+mn-cs"/>
              </a:endParaRPr>
            </a:p>
          </p:txBody>
        </p:sp>
        <p:sp>
          <p:nvSpPr>
            <p:cNvPr id="125956"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pPr>
                <a:defRPr/>
              </a:pPr>
              <a:endParaRPr lang="ru-RU">
                <a:effectLst>
                  <a:outerShdw blurRad="38100" dist="38100" dir="2700000" algn="tl">
                    <a:srgbClr val="000000">
                      <a:alpha val="43137"/>
                    </a:srgbClr>
                  </a:outerShdw>
                </a:effectLst>
                <a:cs typeface="+mn-cs"/>
              </a:endParaRPr>
            </a:p>
          </p:txBody>
        </p:sp>
        <p:sp>
          <p:nvSpPr>
            <p:cNvPr id="125957"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pPr>
                <a:defRPr/>
              </a:pPr>
              <a:endParaRPr lang="ru-RU">
                <a:effectLst>
                  <a:outerShdw blurRad="38100" dist="38100" dir="2700000" algn="tl">
                    <a:srgbClr val="000000">
                      <a:alpha val="43137"/>
                    </a:srgbClr>
                  </a:outerShdw>
                </a:effectLst>
                <a:cs typeface="+mn-cs"/>
              </a:endParaRPr>
            </a:p>
          </p:txBody>
        </p:sp>
        <p:sp>
          <p:nvSpPr>
            <p:cNvPr id="125958"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effectLst>
                  <a:outerShdw blurRad="38100" dist="38100" dir="2700000" algn="tl">
                    <a:srgbClr val="000000">
                      <a:alpha val="43137"/>
                    </a:srgbClr>
                  </a:outerShdw>
                </a:effectLst>
                <a:cs typeface="+mn-cs"/>
              </a:endParaRPr>
            </a:p>
          </p:txBody>
        </p:sp>
        <p:sp>
          <p:nvSpPr>
            <p:cNvPr id="125959"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ru-RU">
                <a:effectLst>
                  <a:outerShdw blurRad="38100" dist="38100" dir="2700000" algn="tl">
                    <a:srgbClr val="000000">
                      <a:alpha val="43137"/>
                    </a:srgbClr>
                  </a:outerShdw>
                </a:effectLst>
                <a:cs typeface="+mn-cs"/>
              </a:endParaRPr>
            </a:p>
          </p:txBody>
        </p:sp>
        <p:sp>
          <p:nvSpPr>
            <p:cNvPr id="125960"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ru-RU">
                <a:effectLst>
                  <a:outerShdw blurRad="38100" dist="38100" dir="2700000" algn="tl">
                    <a:srgbClr val="000000">
                      <a:alpha val="43137"/>
                    </a:srgbClr>
                  </a:outerShdw>
                </a:effectLst>
                <a:cs typeface="+mn-cs"/>
              </a:endParaRPr>
            </a:p>
          </p:txBody>
        </p:sp>
        <p:sp>
          <p:nvSpPr>
            <p:cNvPr id="125961"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effectLst>
                  <a:outerShdw blurRad="38100" dist="38100" dir="2700000" algn="tl">
                    <a:srgbClr val="000000">
                      <a:alpha val="43137"/>
                    </a:srgbClr>
                  </a:outerShdw>
                </a:effectLst>
                <a:cs typeface="+mn-cs"/>
              </a:endParaRPr>
            </a:p>
          </p:txBody>
        </p:sp>
        <p:sp>
          <p:nvSpPr>
            <p:cNvPr id="125962"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a:defRPr/>
              </a:pPr>
              <a:endParaRPr lang="ru-RU">
                <a:effectLst>
                  <a:outerShdw blurRad="38100" dist="38100" dir="2700000" algn="tl">
                    <a:srgbClr val="000000">
                      <a:alpha val="43137"/>
                    </a:srgbClr>
                  </a:outerShdw>
                </a:effectLst>
                <a:cs typeface="+mn-cs"/>
              </a:endParaRPr>
            </a:p>
          </p:txBody>
        </p:sp>
      </p:grpSp>
      <p:sp>
        <p:nvSpPr>
          <p:cNvPr id="125963"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effectLst>
                  <a:outerShdw blurRad="38100" dist="38100" dir="2700000" algn="tl">
                    <a:srgbClr val="000000"/>
                  </a:outerShdw>
                </a:effectLst>
                <a:latin typeface="+mn-lt"/>
                <a:cs typeface="+mn-cs"/>
              </a:defRPr>
            </a:lvl1pPr>
          </a:lstStyle>
          <a:p>
            <a:pPr>
              <a:defRPr/>
            </a:pPr>
            <a:endParaRPr lang="ru-RU"/>
          </a:p>
        </p:txBody>
      </p:sp>
      <p:sp>
        <p:nvSpPr>
          <p:cNvPr id="125964"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CC66"/>
                </a:solidFill>
                <a:effectLst>
                  <a:outerShdw blurRad="38100" dist="38100" dir="2700000" algn="tl">
                    <a:srgbClr val="000000"/>
                  </a:outerShdw>
                </a:effectLst>
                <a:latin typeface="+mn-lt"/>
                <a:cs typeface="+mn-cs"/>
              </a:defRPr>
            </a:lvl1pPr>
          </a:lstStyle>
          <a:p>
            <a:pPr>
              <a:defRPr/>
            </a:pPr>
            <a:r>
              <a:rPr lang="en-US" dirty="0" smtClean="0"/>
              <a:t>Firma Master, Ltd</a:t>
            </a:r>
            <a:endParaRPr lang="ru-RU" dirty="0"/>
          </a:p>
        </p:txBody>
      </p:sp>
      <p:sp>
        <p:nvSpPr>
          <p:cNvPr id="125965"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effectLst>
                  <a:outerShdw blurRad="38100" dist="38100" dir="2700000" algn="tl">
                    <a:srgbClr val="000000"/>
                  </a:outerShdw>
                </a:effectLst>
                <a:latin typeface="+mn-lt"/>
                <a:cs typeface="+mn-cs"/>
              </a:defRPr>
            </a:lvl1pPr>
          </a:lstStyle>
          <a:p>
            <a:pPr>
              <a:defRPr/>
            </a:pPr>
            <a:fld id="{1FA4AD84-EEA0-4D89-94C1-0FABAA9D96BC}" type="slidenum">
              <a:rPr lang="ru-RU"/>
              <a:pPr>
                <a:defRPr/>
              </a:pPr>
              <a:t>‹#›</a:t>
            </a:fld>
            <a:endParaRPr lang="ru-RU"/>
          </a:p>
        </p:txBody>
      </p:sp>
      <p:sp>
        <p:nvSpPr>
          <p:cNvPr id="125966"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25967"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1" tx1="lt1" bg2="dk2" tx2="lt2" accent1="accent1" accent2="accent2" accent3="accent3" accent4="accent4" accent5="accent5" accent6="accent6" hlink="hlink" folHlink="folHlink"/>
  <p:sldLayoutIdLst>
    <p:sldLayoutId id="2147483902"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Lst>
  <p:hf sldNum="0" hdr="0" ft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2"/>
          <p:cNvSpPr txBox="1">
            <a:spLocks noRot="1" noChangeArrowheads="1"/>
          </p:cNvSpPr>
          <p:nvPr/>
        </p:nvSpPr>
        <p:spPr bwMode="auto">
          <a:xfrm>
            <a:off x="611188" y="1339850"/>
            <a:ext cx="8234362" cy="3816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endParaRPr kumimoji="0" lang="ru-RU" altLang="zh-CN" sz="2000" b="0" i="0" u="none" strike="noStrike" kern="0" cap="none" spc="0" normalizeH="0" baseline="0" noProof="0" smtClean="0">
              <a:ln>
                <a:noFill/>
              </a:ln>
              <a:solidFill>
                <a:schemeClr val="folHlink"/>
              </a:solidFill>
              <a:effectLst>
                <a:outerShdw blurRad="38100" dist="38100" dir="2700000" algn="tl">
                  <a:srgbClr val="000000"/>
                </a:outerShdw>
              </a:effectLst>
              <a:uLnTx/>
              <a:uFillTx/>
              <a:latin typeface="Arial Unicode MS" pitchFamily="34" charset="-128"/>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endParaRPr kumimoji="0" lang="ru-RU" altLang="zh-CN" sz="2000" b="0" i="0" u="none" strike="noStrike" kern="0" cap="none" spc="0" normalizeH="0" baseline="0" noProof="0" smtClean="0">
              <a:ln>
                <a:noFill/>
              </a:ln>
              <a:solidFill>
                <a:schemeClr val="folHlink"/>
              </a:solidFill>
              <a:effectLst>
                <a:outerShdw blurRad="38100" dist="38100" dir="2700000" algn="tl">
                  <a:srgbClr val="000000"/>
                </a:outerShdw>
              </a:effectLst>
              <a:uLnTx/>
              <a:uFillTx/>
              <a:latin typeface="Arial Unicode MS" pitchFamily="34" charset="-128"/>
              <a:ea typeface="+mn-ea"/>
              <a:cs typeface="+mn-cs"/>
            </a:endParaRPr>
          </a:p>
        </p:txBody>
      </p:sp>
      <p:sp>
        <p:nvSpPr>
          <p:cNvPr id="10" name="Rectangle 2"/>
          <p:cNvSpPr>
            <a:spLocks noChangeArrowheads="1"/>
          </p:cNvSpPr>
          <p:nvPr/>
        </p:nvSpPr>
        <p:spPr bwMode="auto">
          <a:xfrm>
            <a:off x="260350" y="2933700"/>
            <a:ext cx="8893175" cy="3600450"/>
          </a:xfrm>
          <a:prstGeom prst="rect">
            <a:avLst/>
          </a:prstGeom>
          <a:noFill/>
          <a:ln w="9525">
            <a:noFill/>
            <a:miter lim="800000"/>
            <a:headEnd/>
            <a:tailEnd/>
          </a:ln>
        </p:spPr>
        <p:txBody>
          <a:bodyPr anchor="ctr"/>
          <a:lstStyle/>
          <a:p>
            <a:pPr algn="ctr" eaLnBrk="1" hangingPunct="1">
              <a:buFont typeface="Arial" charset="0"/>
              <a:buNone/>
            </a:pPr>
            <a:r>
              <a:rPr lang="ru-RU" altLang="en-US" sz="3800" b="1">
                <a:solidFill>
                  <a:srgbClr val="FFFF95"/>
                </a:solidFill>
                <a:latin typeface="Arial Black" pitchFamily="34" charset="0"/>
                <a:sym typeface="Arial Black" pitchFamily="34" charset="0"/>
              </a:rPr>
              <a:t>«</a:t>
            </a:r>
            <a:r>
              <a:rPr lang="zh-CN" altLang="en-US" sz="3800" b="1">
                <a:solidFill>
                  <a:srgbClr val="FFFF95"/>
                </a:solidFill>
                <a:latin typeface="Arial Black" pitchFamily="34" charset="0"/>
                <a:sym typeface="Arial Black" pitchFamily="34" charset="0"/>
              </a:rPr>
              <a:t>工业化木材深加工组织</a:t>
            </a:r>
            <a:r>
              <a:rPr lang="ru-RU" altLang="en-US" sz="3800" b="1">
                <a:solidFill>
                  <a:srgbClr val="FFFF95"/>
                </a:solidFill>
                <a:latin typeface="Arial Black" pitchFamily="34" charset="0"/>
                <a:sym typeface="Arial Black" pitchFamily="34" charset="0"/>
              </a:rPr>
              <a:t>»</a:t>
            </a:r>
            <a:br>
              <a:rPr lang="ru-RU" altLang="en-US" sz="3800" b="1">
                <a:solidFill>
                  <a:srgbClr val="FFFF95"/>
                </a:solidFill>
                <a:latin typeface="Arial Black" pitchFamily="34" charset="0"/>
                <a:sym typeface="Arial Black" pitchFamily="34" charset="0"/>
              </a:rPr>
            </a:br>
            <a:r>
              <a:rPr lang="ru-RU" altLang="en-US" sz="2000" b="1">
                <a:solidFill>
                  <a:srgbClr val="FFFF95"/>
                </a:solidFill>
                <a:latin typeface="Arial Black" pitchFamily="34" charset="0"/>
                <a:sym typeface="Arial Black" pitchFamily="34" charset="0"/>
              </a:rPr>
              <a:t> </a:t>
            </a:r>
            <a:r>
              <a:rPr lang="ru-RU" altLang="en-US" sz="3800" b="1">
                <a:solidFill>
                  <a:srgbClr val="FFFF95"/>
                </a:solidFill>
                <a:latin typeface="Arial Black" pitchFamily="34" charset="0"/>
                <a:sym typeface="Arial Black" pitchFamily="34" charset="0"/>
              </a:rPr>
              <a:t/>
            </a:r>
            <a:br>
              <a:rPr lang="ru-RU" altLang="en-US" sz="3800" b="1">
                <a:solidFill>
                  <a:srgbClr val="FFFF95"/>
                </a:solidFill>
                <a:latin typeface="Arial Black" pitchFamily="34" charset="0"/>
                <a:sym typeface="Arial Black" pitchFamily="34" charset="0"/>
              </a:rPr>
            </a:br>
            <a:r>
              <a:rPr lang="ru-RU" altLang="en-US" sz="3600" b="1">
                <a:solidFill>
                  <a:schemeClr val="tx2"/>
                </a:solidFill>
                <a:latin typeface="Arial Black" pitchFamily="34" charset="0"/>
                <a:ea typeface="Arial Unicode MS" pitchFamily="34" charset="-128"/>
                <a:cs typeface="Arial Unicode MS" pitchFamily="34" charset="-128"/>
                <a:sym typeface="Arial Unicode MS" pitchFamily="34" charset="-128"/>
              </a:rPr>
              <a:t> </a:t>
            </a:r>
            <a:r>
              <a:rPr lang="zh-CN" altLang="en-US" sz="2600" b="1">
                <a:solidFill>
                  <a:schemeClr val="tx2"/>
                </a:solidFill>
                <a:latin typeface="Arial Black" pitchFamily="34" charset="0"/>
                <a:ea typeface="Arial Unicode MS" pitchFamily="34" charset="-128"/>
                <a:cs typeface="Arial Unicode MS" pitchFamily="34" charset="-128"/>
                <a:sym typeface="Arial Unicode MS" pitchFamily="34" charset="-128"/>
              </a:rPr>
              <a:t>出口企业</a:t>
            </a:r>
            <a:r>
              <a:rPr lang="ru-RU" altLang="en-US" sz="2600" b="1">
                <a:solidFill>
                  <a:schemeClr val="tx2"/>
                </a:solidFill>
                <a:latin typeface="Arial Black" pitchFamily="34" charset="0"/>
                <a:ea typeface="Arial Unicode MS" pitchFamily="34" charset="-128"/>
                <a:cs typeface="Arial Unicode MS" pitchFamily="34" charset="-128"/>
                <a:sym typeface="Arial Unicode MS" pitchFamily="34" charset="-128"/>
              </a:rPr>
              <a:t> </a:t>
            </a:r>
            <a:r>
              <a:rPr lang="ru-RU" altLang="en-US" sz="3800" b="1">
                <a:latin typeface="Arial Black" pitchFamily="34" charset="0"/>
                <a:sym typeface="Arial Black" pitchFamily="34" charset="0"/>
              </a:rPr>
              <a:t/>
            </a:r>
            <a:br>
              <a:rPr lang="ru-RU" altLang="en-US" sz="3800" b="1">
                <a:latin typeface="Arial Black" pitchFamily="34" charset="0"/>
                <a:sym typeface="Arial Black" pitchFamily="34" charset="0"/>
              </a:rPr>
            </a:br>
            <a:endParaRPr lang="ru-RU" altLang="en-US" sz="2800" b="1">
              <a:latin typeface="Arial Black" pitchFamily="34" charset="0"/>
              <a:sym typeface="Arial Black" pitchFamily="34" charset="0"/>
            </a:endParaRPr>
          </a:p>
        </p:txBody>
      </p:sp>
      <p:sp>
        <p:nvSpPr>
          <p:cNvPr id="11" name="Rectangle 3"/>
          <p:cNvSpPr>
            <a:spLocks noChangeArrowheads="1"/>
          </p:cNvSpPr>
          <p:nvPr/>
        </p:nvSpPr>
        <p:spPr bwMode="auto">
          <a:xfrm>
            <a:off x="250825" y="1268850"/>
            <a:ext cx="8893175" cy="2007160"/>
          </a:xfrm>
          <a:prstGeom prst="rect">
            <a:avLst/>
          </a:prstGeom>
          <a:noFill/>
          <a:ln w="9525">
            <a:noFill/>
            <a:miter lim="800000"/>
            <a:headEnd/>
            <a:tailEnd/>
          </a:ln>
        </p:spPr>
        <p:txBody>
          <a:bodyPr/>
          <a:lstStyle/>
          <a:p>
            <a:pPr marL="342900" indent="-342900" algn="ctr" eaLnBrk="1" hangingPunct="1">
              <a:spcBef>
                <a:spcPct val="20000"/>
              </a:spcBef>
              <a:buClr>
                <a:schemeClr val="hlink"/>
              </a:buClr>
              <a:buFont typeface="Arial" charset="0"/>
              <a:buNone/>
            </a:pPr>
            <a:r>
              <a:rPr lang="ru-RU" altLang="en-US" sz="3800" b="1" u="sng" dirty="0">
                <a:solidFill>
                  <a:srgbClr val="FFCC66"/>
                </a:solidFill>
                <a:latin typeface="Arial" charset="0"/>
                <a:ea typeface="Arial Unicode MS" pitchFamily="34" charset="-128"/>
                <a:cs typeface="Arial Unicode MS" pitchFamily="34" charset="-128"/>
                <a:sym typeface="Arial Unicode MS" pitchFamily="34" charset="-128"/>
              </a:rPr>
              <a:t>«马斯捷尔» 有限责任公司</a:t>
            </a:r>
            <a:r>
              <a:rPr lang="ru-RU" altLang="en-US" sz="4000" b="1" dirty="0">
                <a:solidFill>
                  <a:srgbClr val="FFCC66"/>
                </a:solidFill>
                <a:latin typeface="Arial" charset="0"/>
                <a:ea typeface="Arial Unicode MS" pitchFamily="34" charset="-128"/>
                <a:cs typeface="Arial Unicode MS" pitchFamily="34" charset="-128"/>
                <a:sym typeface="Arial Unicode MS" pitchFamily="34" charset="-128"/>
              </a:rPr>
              <a:t> </a:t>
            </a:r>
            <a:endParaRPr lang="en-US" altLang="ru-RU" sz="4000" b="1" dirty="0">
              <a:solidFill>
                <a:srgbClr val="FFCC66"/>
              </a:solidFill>
              <a:latin typeface="Arial" charset="0"/>
              <a:ea typeface="Arial Unicode MS" pitchFamily="34" charset="-128"/>
              <a:cs typeface="Arial Unicode MS" pitchFamily="34" charset="-128"/>
              <a:sym typeface="Arial Unicode MS" pitchFamily="34" charset="-128"/>
            </a:endParaRPr>
          </a:p>
          <a:p>
            <a:pPr marL="342900" indent="-342900" algn="ctr" eaLnBrk="1" hangingPunct="1">
              <a:spcBef>
                <a:spcPct val="20000"/>
              </a:spcBef>
              <a:buClr>
                <a:schemeClr val="hlink"/>
              </a:buClr>
              <a:buFont typeface="Arial" charset="0"/>
              <a:buNone/>
            </a:pPr>
            <a:r>
              <a:rPr lang="ru-RU" altLang="en-US" sz="3200" b="1" dirty="0">
                <a:solidFill>
                  <a:srgbClr val="FFCC66"/>
                </a:solidFill>
                <a:latin typeface="Arial" charset="0"/>
                <a:ea typeface="Arial Unicode MS" pitchFamily="34" charset="-128"/>
                <a:cs typeface="Arial Unicode MS" pitchFamily="34" charset="-128"/>
                <a:sym typeface="Arial Unicode MS" pitchFamily="34" charset="-128"/>
              </a:rPr>
              <a:t>共同开发木材深加工领域的俄罗斯联邦优先投资项目。</a:t>
            </a:r>
          </a:p>
          <a:p>
            <a:pPr marL="342900" indent="-342900" algn="ctr" eaLnBrk="1" hangingPunct="1">
              <a:spcBef>
                <a:spcPct val="20000"/>
              </a:spcBef>
              <a:buClr>
                <a:schemeClr val="hlink"/>
              </a:buClr>
              <a:buFont typeface="Wingdings" pitchFamily="2" charset="2"/>
              <a:buChar char="§"/>
            </a:pPr>
            <a:endParaRPr lang="ru-RU" altLang="en-US" sz="3200" b="1" u="sng" dirty="0">
              <a:solidFill>
                <a:schemeClr val="tx1"/>
              </a:solidFill>
              <a:latin typeface="Arial" charset="0"/>
              <a:ea typeface="Arial Unicode MS" pitchFamily="34" charset="-128"/>
              <a:cs typeface="Arial Unicode MS" pitchFamily="34" charset="-128"/>
              <a:sym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p:cBhvr>
                                        <p:cTn id="12" dur="500"/>
                                        <p:tgtEl>
                                          <p:spTgt spid="11">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p:cBhvr>
                                        <p:cTn id="15"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utoUpdateAnimBg="0"/>
      <p:bldP spid="11" grpId="0" build="p" bldLvl="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Rot="1" noChangeArrowheads="1"/>
          </p:cNvSpPr>
          <p:nvPr/>
        </p:nvSpPr>
        <p:spPr>
          <a:xfrm>
            <a:off x="457200" y="244475"/>
            <a:ext cx="8385175" cy="9525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4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SimSun" pitchFamily="2" charset="-122"/>
                <a:cs typeface="+mj-cs"/>
              </a:rPr>
              <a:t>俄罗斯森林资源保障</a:t>
            </a:r>
          </a:p>
        </p:txBody>
      </p:sp>
      <p:sp>
        <p:nvSpPr>
          <p:cNvPr id="3" name="Содержимое 2"/>
          <p:cNvSpPr txBox="1">
            <a:spLocks noRot="1" noChangeArrowheads="1"/>
          </p:cNvSpPr>
          <p:nvPr/>
        </p:nvSpPr>
        <p:spPr>
          <a:xfrm>
            <a:off x="655638" y="1123950"/>
            <a:ext cx="8007350" cy="2016125"/>
          </a:xfrm>
          <a:prstGeom prst="rect">
            <a:avLst/>
          </a:prstGeom>
        </p:spPr>
        <p:txBody>
          <a:bodyPr/>
          <a:lstStyle/>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endParaRPr kumimoji="0" lang="ru-RU" altLang="en-US" sz="18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mn-ea"/>
              <a:cs typeface="+mn-cs"/>
            </a:endParaRPr>
          </a:p>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ru-RU" altLang="en-US" sz="18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mn-ea"/>
                <a:cs typeface="+mn-cs"/>
              </a:rPr>
              <a:t>俄罗斯拥有丰富的森林资源。俄罗斯森林覆盖面积为</a:t>
            </a:r>
            <a:r>
              <a:rPr kumimoji="0" lang="zh-CN" altLang="en-US" sz="18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7亿1870万公顷，原木储量为821亿立方米，克拉斯诺亚尔斯克边疆区的占1亿5870万公顷，原木储量145亿立方米。</a:t>
            </a:r>
          </a:p>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ru-RU" altLang="en-US" sz="18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mn-ea"/>
                <a:cs typeface="+mn-cs"/>
              </a:rPr>
              <a:t>	</a:t>
            </a:r>
            <a:r>
              <a:rPr kumimoji="0" lang="zh-CN" altLang="en-US" sz="18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较之-美国，加拿大，芬兰，瑞典的森林覆盖面积加在一起为4亿812万公顷。</a:t>
            </a:r>
            <a:endParaRPr kumimoji="0" lang="zh-CN" altLang="en-US" sz="18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SimSun" pitchFamily="2" charset="-122"/>
              <a:cs typeface="+mn-cs"/>
            </a:endParaRPr>
          </a:p>
        </p:txBody>
      </p:sp>
      <p:sp>
        <p:nvSpPr>
          <p:cNvPr id="4" name="Заголовок 1"/>
          <p:cNvSpPr>
            <a:spLocks noChangeArrowheads="1"/>
          </p:cNvSpPr>
          <p:nvPr/>
        </p:nvSpPr>
        <p:spPr bwMode="auto">
          <a:xfrm>
            <a:off x="466725" y="3213100"/>
            <a:ext cx="8385175" cy="792163"/>
          </a:xfrm>
          <a:prstGeom prst="rect">
            <a:avLst/>
          </a:prstGeom>
          <a:noFill/>
          <a:ln w="9525">
            <a:noFill/>
            <a:miter lim="800000"/>
            <a:headEnd/>
            <a:tailEnd/>
          </a:ln>
        </p:spPr>
        <p:txBody>
          <a:bodyPr anchor="ctr"/>
          <a:lstStyle/>
          <a:p>
            <a:pPr algn="ctr">
              <a:buFont typeface="Arial" charset="0"/>
              <a:buNone/>
            </a:pPr>
            <a:r>
              <a:rPr lang="zh-CN" altLang="en-US" sz="2400" b="1">
                <a:solidFill>
                  <a:schemeClr val="tx2"/>
                </a:solidFill>
                <a:latin typeface="Arial Black" pitchFamily="34" charset="0"/>
                <a:sym typeface="Arial Black" pitchFamily="34" charset="0"/>
              </a:rPr>
              <a:t>俄罗斯木材工业系统状况</a:t>
            </a:r>
          </a:p>
        </p:txBody>
      </p:sp>
      <p:sp>
        <p:nvSpPr>
          <p:cNvPr id="5" name="TextBox 6"/>
          <p:cNvSpPr>
            <a:spLocks noChangeArrowheads="1"/>
          </p:cNvSpPr>
          <p:nvPr/>
        </p:nvSpPr>
        <p:spPr bwMode="auto">
          <a:xfrm>
            <a:off x="971550" y="4149725"/>
            <a:ext cx="7632700" cy="914400"/>
          </a:xfrm>
          <a:prstGeom prst="rect">
            <a:avLst/>
          </a:prstGeom>
          <a:noFill/>
          <a:ln w="9525">
            <a:noFill/>
            <a:miter lim="800000"/>
            <a:headEnd/>
            <a:tailEnd/>
          </a:ln>
        </p:spPr>
        <p:txBody>
          <a:bodyPr>
            <a:spAutoFit/>
          </a:bodyPr>
          <a:lstStyle/>
          <a:p>
            <a:pPr algn="just">
              <a:buFont typeface="Arial" charset="0"/>
              <a:buNone/>
            </a:pPr>
            <a:r>
              <a:rPr lang="ru-RU" altLang="en-US" sz="1800" dirty="0">
                <a:solidFill>
                  <a:srgbClr val="FFCC66"/>
                </a:solidFill>
                <a:latin typeface="Arial" charset="0"/>
              </a:rPr>
              <a:t>技术设备的平均年龄超过25年</a:t>
            </a:r>
            <a:r>
              <a:rPr lang="zh-CN" altLang="en-US" sz="1800" dirty="0">
                <a:solidFill>
                  <a:srgbClr val="FFCC66"/>
                </a:solidFill>
                <a:latin typeface="Arial" charset="0"/>
              </a:rPr>
              <a:t>，整个行业的设备磨损率超过80</a:t>
            </a:r>
            <a:r>
              <a:rPr lang="en-US" altLang="ru-RU" sz="1800" dirty="0">
                <a:solidFill>
                  <a:srgbClr val="FFCC66"/>
                </a:solidFill>
                <a:latin typeface="Arial" charset="0"/>
              </a:rPr>
              <a:t>%,</a:t>
            </a:r>
            <a:r>
              <a:rPr lang="en-US" altLang="ru-RU" sz="1800" dirty="0" err="1">
                <a:solidFill>
                  <a:srgbClr val="FFCC66"/>
                </a:solidFill>
                <a:latin typeface="Arial" charset="0"/>
              </a:rPr>
              <a:t>即使是</a:t>
            </a:r>
            <a:r>
              <a:rPr lang="zh-CN" altLang="en-US" sz="1800" dirty="0">
                <a:solidFill>
                  <a:srgbClr val="FFCC66"/>
                </a:solidFill>
                <a:latin typeface="Arial" charset="0"/>
              </a:rPr>
              <a:t>使用</a:t>
            </a:r>
            <a:r>
              <a:rPr lang="en-US" altLang="ru-RU" sz="1800" dirty="0" err="1">
                <a:solidFill>
                  <a:srgbClr val="FFCC66"/>
                </a:solidFill>
                <a:latin typeface="Arial" charset="0"/>
              </a:rPr>
              <a:t>新的技术设备，国内生产商</a:t>
            </a:r>
            <a:r>
              <a:rPr lang="zh-CN" altLang="en-US" sz="1800" dirty="0">
                <a:solidFill>
                  <a:srgbClr val="FFCC66"/>
                </a:solidFill>
                <a:latin typeface="Arial" charset="0"/>
              </a:rPr>
              <a:t>也没有</a:t>
            </a:r>
            <a:r>
              <a:rPr lang="en-US" altLang="ru-RU" sz="1800" dirty="0" err="1">
                <a:solidFill>
                  <a:srgbClr val="FFCC66"/>
                </a:solidFill>
                <a:latin typeface="Arial" charset="0"/>
              </a:rPr>
              <a:t>竞争力</a:t>
            </a:r>
            <a:r>
              <a:rPr lang="en-US" altLang="ru-RU" sz="1800" dirty="0">
                <a:solidFill>
                  <a:srgbClr val="FFCC66"/>
                </a:solidFill>
                <a:latin typeface="Arial" charset="0"/>
              </a:rPr>
              <a:t>。</a:t>
            </a:r>
            <a:r>
              <a:rPr lang="en-US" altLang="ru-RU" sz="1800" dirty="0" err="1">
                <a:solidFill>
                  <a:srgbClr val="FFCC66"/>
                </a:solidFill>
                <a:latin typeface="Arial" charset="0"/>
              </a:rPr>
              <a:t>进口现代木工机械</a:t>
            </a:r>
            <a:r>
              <a:rPr lang="zh-CN" altLang="en-US" sz="1800" dirty="0">
                <a:solidFill>
                  <a:srgbClr val="FFCC66"/>
                </a:solidFill>
                <a:latin typeface="Arial" charset="0"/>
              </a:rPr>
              <a:t>在国内企业占有率不到6</a:t>
            </a:r>
            <a:r>
              <a:rPr lang="en-US" altLang="ru-RU" sz="1800" dirty="0">
                <a:solidFill>
                  <a:srgbClr val="FFCC66"/>
                </a:solidFill>
                <a:latin typeface="Arial" charset="0"/>
              </a:rPr>
              <a:t>%</a:t>
            </a:r>
            <a:r>
              <a:rPr lang="zh-CN" altLang="en-US" sz="1800" dirty="0">
                <a:solidFill>
                  <a:srgbClr val="FFCC66"/>
                </a:solidFill>
                <a:latin typeface="Arial" charset="0"/>
              </a:rPr>
              <a:t>，且主要在欧洲部分。</a:t>
            </a:r>
            <a:endParaRPr lang="en-US" altLang="ru-RU" sz="1800" dirty="0">
              <a:solidFill>
                <a:srgbClr val="FFCC66"/>
              </a:solidFill>
              <a:latin typeface="Arial" charset="0"/>
            </a:endParaRPr>
          </a:p>
        </p:txBody>
      </p:sp>
      <p:sp>
        <p:nvSpPr>
          <p:cNvPr id="6" name="Номер слайда 4"/>
          <p:cNvSpPr>
            <a:spLocks noGrp="1" noChangeArrowheads="1"/>
          </p:cNvSpPr>
          <p:nvPr/>
        </p:nvSpPr>
        <p:spPr bwMode="auto">
          <a:xfrm>
            <a:off x="6937375" y="6245225"/>
            <a:ext cx="1901825" cy="476250"/>
          </a:xfrm>
          <a:prstGeom prst="rect">
            <a:avLst/>
          </a:prstGeom>
          <a:noFill/>
          <a:ln w="9525">
            <a:noFill/>
            <a:miter lim="800000"/>
            <a:headEnd/>
            <a:tailEnd/>
          </a:ln>
        </p:spPr>
        <p:txBody>
          <a:bodyPr/>
          <a:lstStyle/>
          <a:p>
            <a:pPr algn="r">
              <a:buFont typeface="Arial" charset="0"/>
              <a:buNone/>
            </a:pPr>
            <a:fld id="{20BB0616-1EC5-4F14-ACCE-2C6CC32C8677}" type="slidenum">
              <a:rPr lang="ru-RU" altLang="zh-CN" sz="1400">
                <a:solidFill>
                  <a:srgbClr val="FFCC66"/>
                </a:solidFill>
                <a:latin typeface="+mn-lt"/>
                <a:cs typeface="Times New Roman" pitchFamily="18" charset="0"/>
              </a:rPr>
              <a:pPr algn="r">
                <a:buFont typeface="Arial" charset="0"/>
                <a:buNone/>
              </a:pPr>
              <a:t>10</a:t>
            </a:fld>
            <a:endParaRPr lang="ru-RU" altLang="zh-CN" sz="2000" dirty="0">
              <a:solidFill>
                <a:srgbClr val="FFCC66"/>
              </a:solidFill>
              <a:latin typeface="+mn-lt"/>
              <a:cs typeface="Times New Roman" pitchFamily="18" charset="0"/>
            </a:endParaRPr>
          </a:p>
        </p:txBody>
      </p:sp>
      <p:sp>
        <p:nvSpPr>
          <p:cNvPr id="7" name="Нижний колонтитул 3"/>
          <p:cNvSpPr>
            <a:spLocks noGrp="1"/>
          </p:cNvSpPr>
          <p:nvPr>
            <p:ph type="ftr" sz="quarter" idx="11"/>
          </p:nvPr>
        </p:nvSpPr>
        <p:spPr>
          <a:xfrm>
            <a:off x="2771800" y="6245225"/>
            <a:ext cx="4104456" cy="352127"/>
          </a:xfrm>
        </p:spPr>
        <p:txBody>
          <a:bodyPr/>
          <a:lstStyle/>
          <a:p>
            <a:pPr>
              <a:defRPr/>
            </a:pPr>
            <a:r>
              <a:rPr lang="de-DE" dirty="0"/>
              <a:t>Firma </a:t>
            </a:r>
            <a:r>
              <a:rPr lang="de-DE" dirty="0" smtClean="0"/>
              <a:t>Master</a:t>
            </a:r>
            <a:r>
              <a:rPr lang="ru-RU" dirty="0" smtClean="0"/>
              <a:t>,</a:t>
            </a:r>
            <a:r>
              <a:rPr lang="en-US" dirty="0" smtClean="0"/>
              <a:t> Ltd</a:t>
            </a:r>
            <a:r>
              <a:rPr lang="ru-RU" dirty="0" smtClean="0"/>
              <a:t>, © </a:t>
            </a:r>
            <a:r>
              <a:rPr lang="en-US" dirty="0" err="1" smtClean="0"/>
              <a:t>Harlov</a:t>
            </a:r>
            <a:r>
              <a:rPr lang="en-US" dirty="0" smtClean="0"/>
              <a:t> Y.P., </a:t>
            </a:r>
            <a:r>
              <a:rPr lang="en-US" dirty="0" err="1" smtClean="0"/>
              <a:t>Masaev</a:t>
            </a:r>
            <a:r>
              <a:rPr lang="en-US" dirty="0" smtClean="0"/>
              <a:t> S.N.</a:t>
            </a:r>
            <a:endParaRPr lang="de-D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466725" y="333375"/>
            <a:ext cx="8385175" cy="54768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ru-RU" sz="2400" b="1" i="0" u="none" strike="noStrike" kern="0" cap="none" spc="0" normalizeH="0" baseline="0" noProof="0" smtClean="0">
                <a:ln>
                  <a:noFill/>
                </a:ln>
                <a:solidFill>
                  <a:srgbClr val="FFFF95"/>
                </a:solidFill>
                <a:effectLst>
                  <a:outerShdw blurRad="38100" dist="38100" dir="2700000" algn="tl">
                    <a:srgbClr val="000000"/>
                  </a:outerShdw>
                </a:effectLst>
                <a:uLnTx/>
                <a:uFillTx/>
                <a:latin typeface="+mj-lt"/>
                <a:ea typeface="SimSun" pitchFamily="2" charset="-122"/>
                <a:cs typeface="+mj-cs"/>
              </a:rPr>
              <a:t>投资项目的总成本</a:t>
            </a:r>
          </a:p>
        </p:txBody>
      </p:sp>
      <p:graphicFrame>
        <p:nvGraphicFramePr>
          <p:cNvPr id="3" name="Group 4"/>
          <p:cNvGraphicFramePr>
            <a:graphicFrameLocks noGrp="1"/>
          </p:cNvGraphicFramePr>
          <p:nvPr/>
        </p:nvGraphicFramePr>
        <p:xfrm>
          <a:off x="466725" y="981075"/>
          <a:ext cx="8208963" cy="4720721"/>
        </p:xfrm>
        <a:graphic>
          <a:graphicData uri="http://schemas.openxmlformats.org/drawingml/2006/table">
            <a:tbl>
              <a:tblPr/>
              <a:tblGrid>
                <a:gridCol w="360363"/>
                <a:gridCol w="6215062"/>
                <a:gridCol w="1633538"/>
              </a:tblGrid>
              <a:tr h="209550">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ru-RU" altLang="zh-CN" sz="900" b="0"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sym typeface="Times New Roman" pitchFamily="18" charset="0"/>
                        </a:rPr>
                        <a:t> </a:t>
                      </a:r>
                      <a:endParaRPr kumimoji="0" lang="ru-RU" altLang="zh-CN" sz="900" b="0"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sym typeface="Times New Roman" pitchFamily="18" charset="0"/>
                      </a:endParaRP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C860"/>
                    </a:solidFill>
                  </a:tcPr>
                </a:tc>
                <a:tc>
                  <a:txBody>
                    <a:bodyPr/>
                    <a:lstStyle/>
                    <a:p>
                      <a:pPr marL="0" marR="0" lvl="0" indent="180975" algn="ctr" defTabSz="0" rtl="0" eaLnBrk="1" fontAlgn="base" latinLnBrk="0" hangingPunct="1">
                        <a:lnSpc>
                          <a:spcPct val="115000"/>
                        </a:lnSpc>
                        <a:spcBef>
                          <a:spcPct val="0"/>
                        </a:spcBef>
                        <a:spcAft>
                          <a:spcPct val="0"/>
                        </a:spcAft>
                        <a:buClrTx/>
                        <a:buSzTx/>
                        <a:buFont typeface="Arial" charset="0"/>
                        <a:buNone/>
                        <a:tabLst/>
                      </a:pPr>
                      <a:r>
                        <a:rPr kumimoji="0" lang="zh-CN" altLang="ru-RU" sz="12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sym typeface="Times New Roman" pitchFamily="18" charset="0"/>
                        </a:rPr>
                        <a:t>指标名称</a:t>
                      </a: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C860"/>
                    </a:solidFill>
                  </a:tcPr>
                </a:tc>
                <a:tc>
                  <a:txBody>
                    <a:bodyPr/>
                    <a:lstStyle/>
                    <a:p>
                      <a:pPr marL="0" marR="0" lvl="0" indent="180975" algn="r" defTabSz="0" rtl="0" eaLnBrk="1" fontAlgn="base" latinLnBrk="0" hangingPunct="1">
                        <a:lnSpc>
                          <a:spcPct val="115000"/>
                        </a:lnSpc>
                        <a:spcBef>
                          <a:spcPct val="0"/>
                        </a:spcBef>
                        <a:spcAft>
                          <a:spcPct val="0"/>
                        </a:spcAft>
                        <a:buClrTx/>
                        <a:buSzTx/>
                        <a:buFont typeface="Arial" charset="0"/>
                        <a:buNone/>
                        <a:tabLst/>
                      </a:pPr>
                      <a:r>
                        <a:rPr kumimoji="0" lang="ru-RU" altLang="en-US" sz="12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sym typeface="Times New Roman" pitchFamily="18" charset="0"/>
                        </a:rPr>
                        <a:t>В </a:t>
                      </a:r>
                      <a:r>
                        <a:rPr kumimoji="0" lang="en-US" altLang="ru-RU" sz="12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sym typeface="Times New Roman" pitchFamily="18" charset="0"/>
                        </a:rPr>
                        <a:t>$</a:t>
                      </a:r>
                      <a:endParaRPr kumimoji="0" lang="ru-RU" altLang="en-US" sz="1200" b="0" i="0" u="none" strike="noStrike" cap="none" normalizeH="0" baseline="0" smtClean="0">
                        <a:ln>
                          <a:noFill/>
                        </a:ln>
                        <a:solidFill>
                          <a:srgbClr val="000000"/>
                        </a:solidFill>
                        <a:effectLst/>
                        <a:latin typeface="Calibri" pitchFamily="34" charset="0"/>
                        <a:ea typeface="SimSun" pitchFamily="2" charset="-122"/>
                        <a:cs typeface="Times New Roman" pitchFamily="18" charset="0"/>
                        <a:sym typeface="Times New Roman" pitchFamily="18" charset="0"/>
                      </a:endParaRP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C860"/>
                    </a:solidFill>
                  </a:tcPr>
                </a:tc>
              </a:tr>
              <a:tr h="368300">
                <a:tc>
                  <a:txBody>
                    <a:bodyPr/>
                    <a:lstStyle/>
                    <a:p>
                      <a:pPr marL="0" marR="0" lvl="0" indent="0" algn="r" defTabSz="0" rtl="0" eaLnBrk="1" fontAlgn="base" latinLnBrk="0" hangingPunct="1">
                        <a:lnSpc>
                          <a:spcPct val="115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sym typeface="Times New Roman" pitchFamily="18" charset="0"/>
                        </a:rPr>
                        <a:t>1</a:t>
                      </a:r>
                      <a:endParaRPr kumimoji="0" lang="ru-RU" altLang="zh-CN" sz="1200" b="0" i="0" u="none" strike="noStrike" cap="none" normalizeH="0" baseline="0" smtClean="0">
                        <a:ln>
                          <a:noFill/>
                        </a:ln>
                        <a:solidFill>
                          <a:srgbClr val="000000"/>
                        </a:solidFill>
                        <a:effectLst/>
                        <a:latin typeface="Calibri" pitchFamily="34" charset="0"/>
                        <a:ea typeface="SimSun" pitchFamily="2" charset="-122"/>
                        <a:cs typeface="Times New Roman" pitchFamily="18" charset="0"/>
                        <a:sym typeface="Times New Roman" pitchFamily="18" charset="0"/>
                      </a:endParaRP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C860"/>
                    </a:solidFill>
                  </a:tcPr>
                </a:tc>
                <a:tc>
                  <a:txBody>
                    <a:bodyPr/>
                    <a:lstStyle/>
                    <a:p>
                      <a:pPr marL="0" marR="0" lvl="0" indent="0" algn="just" defTabSz="0" rtl="0" eaLnBrk="1" fontAlgn="base" latinLnBrk="0" hangingPunct="1">
                        <a:lnSpc>
                          <a:spcPct val="100000"/>
                        </a:lnSpc>
                        <a:spcBef>
                          <a:spcPct val="0"/>
                        </a:spcBef>
                        <a:spcAft>
                          <a:spcPct val="0"/>
                        </a:spcAft>
                        <a:buClrTx/>
                        <a:buSzTx/>
                        <a:buFont typeface="Arial" charset="0"/>
                        <a:buNone/>
                        <a:tabLst/>
                      </a:pPr>
                      <a:r>
                        <a:rPr kumimoji="0" lang="ru-RU" altLang="en-US" sz="12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sym typeface="Times New Roman" pitchFamily="18" charset="0"/>
                        </a:rPr>
                        <a:t>抵押品</a:t>
                      </a:r>
                      <a:r>
                        <a:rPr kumimoji="0" lang="zh-CN" altLang="en-US"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a:t>
                      </a:r>
                      <a:r>
                        <a:rPr kumimoji="0" lang="ru-RU" altLang="en-US" sz="12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sym typeface="Times New Roman" pitchFamily="18" charset="0"/>
                        </a:rPr>
                        <a:t>项目投资资本</a:t>
                      </a:r>
                      <a:r>
                        <a:rPr kumimoji="0" lang="zh-CN" altLang="en-US"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a:t>
                      </a:r>
                      <a:r>
                        <a:rPr kumimoji="0" lang="ru-RU" altLang="en-US" sz="12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sym typeface="Times New Roman" pitchFamily="18" charset="0"/>
                        </a:rPr>
                        <a:t>投资基金</a:t>
                      </a: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C860"/>
                    </a:solidFill>
                  </a:tcPr>
                </a:tc>
                <a:tc>
                  <a:txBody>
                    <a:bodyPr/>
                    <a:lstStyle/>
                    <a:p>
                      <a:pPr marL="0" marR="0" lvl="0" indent="180975" algn="r" defTabSz="0" rtl="0" eaLnBrk="1" fontAlgn="base" latinLnBrk="0" hangingPunct="1">
                        <a:lnSpc>
                          <a:spcPct val="115000"/>
                        </a:lnSpc>
                        <a:spcBef>
                          <a:spcPct val="0"/>
                        </a:spcBef>
                        <a:spcAft>
                          <a:spcPct val="0"/>
                        </a:spcAft>
                        <a:buClrTx/>
                        <a:buSzTx/>
                        <a:buFont typeface="Arial" charset="0"/>
                        <a:buNone/>
                        <a:tabLst/>
                      </a:pPr>
                      <a:r>
                        <a:rPr kumimoji="0" lang="ru-RU" altLang="zh-CN" sz="11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sym typeface="Times New Roman" pitchFamily="18" charset="0"/>
                        </a:rPr>
                        <a:t>55 020 088</a:t>
                      </a:r>
                      <a:endParaRPr kumimoji="0" lang="ru-RU" altLang="zh-CN" sz="1100" b="0" i="0" u="none" strike="noStrike" cap="none" normalizeH="0" baseline="0" smtClean="0">
                        <a:ln>
                          <a:noFill/>
                        </a:ln>
                        <a:solidFill>
                          <a:schemeClr val="bg1"/>
                        </a:solidFill>
                        <a:effectLst/>
                        <a:latin typeface="Times New Roman" pitchFamily="18" charset="0"/>
                        <a:ea typeface="SimSun" pitchFamily="2" charset="-122"/>
                        <a:sym typeface="Times New Roman" pitchFamily="18" charset="0"/>
                      </a:endParaRP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C860"/>
                    </a:solidFill>
                  </a:tcPr>
                </a:tc>
              </a:tr>
              <a:tr h="429213">
                <a:tc>
                  <a:txBody>
                    <a:bodyPr/>
                    <a:lstStyle/>
                    <a:p>
                      <a:pPr marL="0" marR="0" lvl="0" indent="0" algn="r" defTabSz="0" rtl="0" eaLnBrk="1" fontAlgn="base" latinLnBrk="0" hangingPunct="1">
                        <a:lnSpc>
                          <a:spcPct val="115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1,1</a:t>
                      </a:r>
                      <a:endParaRPr kumimoji="0" lang="ru-RU" altLang="zh-CN" sz="1200" b="0" i="0" u="none" strike="noStrike" cap="none" normalizeH="0" baseline="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1125" marR="0" lvl="0" indent="0" algn="just" defTabSz="0" rtl="0" eaLnBrk="1" fontAlgn="base" latinLnBrk="0" hangingPunct="1">
                        <a:lnSpc>
                          <a:spcPct val="100000"/>
                        </a:lnSpc>
                        <a:spcBef>
                          <a:spcPct val="0"/>
                        </a:spcBef>
                        <a:spcAft>
                          <a:spcPct val="0"/>
                        </a:spcAft>
                        <a:buClrTx/>
                        <a:buSzTx/>
                        <a:buFont typeface="Arial" charset="0"/>
                        <a:buNone/>
                        <a:tabLst/>
                      </a:pP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生产</a:t>
                      </a: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厂房</a:t>
                      </a: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和其他建筑物</a:t>
                      </a: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，建筑物的市场评估价值（2013年9月25日市场估价）</a:t>
                      </a: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29 998 879</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2275">
                <a:tc>
                  <a:txBody>
                    <a:bodyPr/>
                    <a:lstStyle/>
                    <a:p>
                      <a:pPr marL="0" marR="0" lvl="0" indent="0" algn="r" defTabSz="0" rtl="0" eaLnBrk="1" fontAlgn="base" latinLnBrk="0" hangingPunct="1">
                        <a:lnSpc>
                          <a:spcPct val="115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1,2</a:t>
                      </a:r>
                      <a:endParaRPr kumimoji="0" lang="ru-RU" altLang="zh-CN" sz="1200" b="0" i="0" u="none" strike="noStrike" cap="none" normalizeH="0" baseline="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1125" marR="0" lvl="0" indent="0" algn="just" defTabSz="0" rtl="0" eaLnBrk="1" fontAlgn="base" latinLnBrk="0" hangingPunct="1">
                        <a:lnSpc>
                          <a:spcPct val="115000"/>
                        </a:lnSpc>
                        <a:spcBef>
                          <a:spcPct val="0"/>
                        </a:spcBef>
                        <a:spcAft>
                          <a:spcPct val="0"/>
                        </a:spcAft>
                        <a:buClrTx/>
                        <a:buSzTx/>
                        <a:buFont typeface="Arial" charset="0"/>
                        <a:buNone/>
                        <a:tabLst/>
                      </a:pP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地皮，地籍编号24:50:0700138:184，地皮价值</a:t>
                      </a: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232 760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5770">
                <a:tc>
                  <a:txBody>
                    <a:bodyPr/>
                    <a:lstStyle/>
                    <a:p>
                      <a:pPr marL="0" marR="0" lvl="0" indent="0" algn="r" defTabSz="0" rtl="0" eaLnBrk="1" fontAlgn="base" latinLnBrk="0" hangingPunct="1">
                        <a:lnSpc>
                          <a:spcPct val="115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1,3</a:t>
                      </a:r>
                      <a:endParaRPr kumimoji="0" lang="ru-RU" altLang="zh-CN" sz="1200" b="0" i="0" u="none" strike="noStrike" cap="none" normalizeH="0" baseline="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1125" marR="0" lvl="0" indent="0" algn="just" defTabSz="0" rtl="0" eaLnBrk="1" fontAlgn="base" latinLnBrk="0" hangingPunct="1">
                        <a:lnSpc>
                          <a:spcPct val="115000"/>
                        </a:lnSpc>
                        <a:spcBef>
                          <a:spcPct val="0"/>
                        </a:spcBef>
                        <a:spcAft>
                          <a:spcPct val="0"/>
                        </a:spcAft>
                        <a:buClrTx/>
                        <a:buSzTx/>
                        <a:buFont typeface="Arial" charset="0"/>
                        <a:buNone/>
                        <a:tabLst/>
                      </a:pP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地皮，地籍编号</a:t>
                      </a: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24:50:0700138:185</a:t>
                      </a: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，地皮价值</a:t>
                      </a:r>
                      <a:endParaRPr kumimoji="0" lang="ru-RU" altLang="en-US" sz="1200" b="0" i="0" u="none" strike="noStrike" cap="none" normalizeH="0" baseline="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1 648 962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lvl="0" indent="0" algn="r" defTabSz="0" rtl="0" eaLnBrk="1" fontAlgn="base" latinLnBrk="0" hangingPunct="1">
                        <a:lnSpc>
                          <a:spcPct val="115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1,4</a:t>
                      </a:r>
                      <a:endParaRPr kumimoji="0" lang="ru-RU" altLang="zh-CN" sz="1200" b="0" i="0" u="none" strike="noStrike" cap="none" normalizeH="0" baseline="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1125" marR="0" lvl="0" indent="0" algn="just" defTabSz="0" rtl="0" eaLnBrk="1" fontAlgn="base" latinLnBrk="0" hangingPunct="1">
                        <a:lnSpc>
                          <a:spcPct val="115000"/>
                        </a:lnSpc>
                        <a:spcBef>
                          <a:spcPct val="0"/>
                        </a:spcBef>
                        <a:spcAft>
                          <a:spcPct val="0"/>
                        </a:spcAft>
                        <a:buClrTx/>
                        <a:buSzTx/>
                        <a:buFont typeface="Arial" charset="0"/>
                        <a:buNone/>
                        <a:tabLst/>
                      </a:pP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注册资本</a:t>
                      </a: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(资产负债表的固定资产)</a:t>
                      </a:r>
                      <a:endParaRPr kumimoji="0" lang="ru-RU" altLang="en-US" sz="1200" b="0" i="0" u="none" strike="noStrike" cap="none" normalizeH="0" baseline="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32 600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lvl="0" indent="0" algn="r" defTabSz="0" rtl="0" eaLnBrk="1" fontAlgn="base" latinLnBrk="0" hangingPunct="1">
                        <a:lnSpc>
                          <a:spcPct val="115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1,5</a:t>
                      </a:r>
                      <a:endParaRPr kumimoji="0" lang="ru-RU" altLang="zh-CN" sz="1200" b="0" i="0" u="none" strike="noStrike" cap="none" normalizeH="0" baseline="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1125" marR="0" lvl="0" indent="0" algn="just" defTabSz="0" rtl="0" eaLnBrk="1" fontAlgn="base" latinLnBrk="0" hangingPunct="1">
                        <a:lnSpc>
                          <a:spcPct val="115000"/>
                        </a:lnSpc>
                        <a:spcBef>
                          <a:spcPct val="0"/>
                        </a:spcBef>
                        <a:spcAft>
                          <a:spcPct val="0"/>
                        </a:spcAft>
                        <a:buClrTx/>
                        <a:buSzTx/>
                        <a:buFont typeface="Arial" charset="0"/>
                        <a:buNone/>
                        <a:tabLst/>
                      </a:pP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锯木厂</a:t>
                      </a: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250 944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a:txBody>
                    <a:bodyPr/>
                    <a:lstStyle/>
                    <a:p>
                      <a:pPr marL="0" marR="0" lvl="0" indent="0" algn="r" defTabSz="0" rtl="0" eaLnBrk="1" fontAlgn="base" latinLnBrk="0" hangingPunct="1">
                        <a:lnSpc>
                          <a:spcPct val="115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1,6</a:t>
                      </a: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1125" marR="0" lvl="0" indent="0" algn="just" defTabSz="0" rtl="0" eaLnBrk="1" fontAlgn="base" latinLnBrk="0" hangingPunct="1">
                        <a:lnSpc>
                          <a:spcPct val="115000"/>
                        </a:lnSpc>
                        <a:spcBef>
                          <a:spcPct val="0"/>
                        </a:spcBef>
                        <a:spcAft>
                          <a:spcPct val="0"/>
                        </a:spcAft>
                        <a:buClrTx/>
                        <a:buSzTx/>
                        <a:buFont typeface="Arial" charset="0"/>
                        <a:buNone/>
                        <a:tabLst/>
                      </a:pP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购买设备，工程施工，安装（来源：增值税退税，销售收入）</a:t>
                      </a: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20 396 770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lvl="0" indent="0" algn="r" defTabSz="0" rtl="0" eaLnBrk="1" fontAlgn="base" latinLnBrk="0" hangingPunct="1">
                        <a:lnSpc>
                          <a:spcPct val="115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sym typeface="Times New Roman" pitchFamily="18" charset="0"/>
                        </a:rPr>
                        <a:t>2</a:t>
                      </a:r>
                      <a:endParaRPr kumimoji="0" lang="ru-RU" altLang="zh-CN" sz="1200" b="0" i="0" u="none" strike="noStrike" cap="none" normalizeH="0" baseline="0" smtClean="0">
                        <a:ln>
                          <a:noFill/>
                        </a:ln>
                        <a:solidFill>
                          <a:srgbClr val="000000"/>
                        </a:solidFill>
                        <a:effectLst/>
                        <a:latin typeface="Calibri" pitchFamily="34" charset="0"/>
                        <a:ea typeface="SimSun" pitchFamily="2" charset="-122"/>
                        <a:cs typeface="Times New Roman" pitchFamily="18" charset="0"/>
                        <a:sym typeface="Times New Roman" pitchFamily="18" charset="0"/>
                      </a:endParaRP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C860"/>
                    </a:solidFill>
                  </a:tcPr>
                </a:tc>
                <a:tc>
                  <a:txBody>
                    <a:bodyPr/>
                    <a:lstStyle/>
                    <a:p>
                      <a:pPr marL="0" marR="0" lvl="0" indent="0" algn="just" defTabSz="0" rtl="0" eaLnBrk="1" fontAlgn="base"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借贷</a:t>
                      </a:r>
                      <a:r>
                        <a:rPr kumimoji="0" lang="ru-RU" altLang="en-US" sz="12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sym typeface="Times New Roman" pitchFamily="18" charset="0"/>
                        </a:rPr>
                        <a:t> (</a:t>
                      </a:r>
                      <a:r>
                        <a:rPr kumimoji="0" lang="zh-CN" altLang="en-US"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外部投资</a:t>
                      </a:r>
                      <a:r>
                        <a:rPr kumimoji="0" lang="ru-RU" altLang="en-US" sz="12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sym typeface="Times New Roman" pitchFamily="18" charset="0"/>
                        </a:rPr>
                        <a:t> -</a:t>
                      </a:r>
                      <a:r>
                        <a:rPr kumimoji="0" lang="zh-CN" altLang="en-US"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1亿</a:t>
                      </a:r>
                      <a:r>
                        <a:rPr kumimoji="0" lang="ru-RU" altLang="en-US" sz="12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sym typeface="Times New Roman" pitchFamily="18" charset="0"/>
                        </a:rPr>
                        <a:t>. , </a:t>
                      </a:r>
                      <a:r>
                        <a:rPr kumimoji="0" lang="zh-CN" altLang="en-US"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银行</a:t>
                      </a:r>
                      <a:r>
                        <a:rPr kumimoji="0" lang="ru-RU" altLang="en-US" sz="12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sym typeface="Times New Roman" pitchFamily="18" charset="0"/>
                        </a:rPr>
                        <a:t> – </a:t>
                      </a:r>
                      <a:r>
                        <a:rPr kumimoji="0" lang="zh-CN" altLang="en-US"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8283万</a:t>
                      </a:r>
                      <a:r>
                        <a:rPr kumimoji="0" lang="ru-RU" altLang="en-US" sz="12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sym typeface="Times New Roman" pitchFamily="18" charset="0"/>
                        </a:rPr>
                        <a:t>.)</a:t>
                      </a:r>
                      <a:endParaRPr kumimoji="0" lang="ru-RU" altLang="en-US" sz="1200" b="0" i="0" u="none" strike="noStrike" cap="none" normalizeH="0" baseline="0" smtClean="0">
                        <a:ln>
                          <a:noFill/>
                        </a:ln>
                        <a:solidFill>
                          <a:srgbClr val="000000"/>
                        </a:solidFill>
                        <a:effectLst/>
                        <a:latin typeface="Calibri" pitchFamily="34" charset="0"/>
                        <a:ea typeface="SimSun" pitchFamily="2" charset="-122"/>
                        <a:cs typeface="Times New Roman" pitchFamily="18" charset="0"/>
                        <a:sym typeface="Times New Roman" pitchFamily="18" charset="0"/>
                      </a:endParaRP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C86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182 830 000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C860"/>
                    </a:solidFill>
                  </a:tcPr>
                </a:tc>
              </a:tr>
              <a:tr h="209550">
                <a:tc>
                  <a:txBody>
                    <a:bodyPr/>
                    <a:lstStyle/>
                    <a:p>
                      <a:pPr marL="0" marR="0" lvl="0" indent="0" algn="r" defTabSz="0" rtl="0" eaLnBrk="1" fontAlgn="base" latinLnBrk="0" hangingPunct="1">
                        <a:lnSpc>
                          <a:spcPct val="115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 </a:t>
                      </a:r>
                      <a:endParaRPr kumimoji="0" lang="ru-RU" altLang="zh-CN" sz="1200" b="0" i="0" u="none" strike="noStrike" cap="none" normalizeH="0" baseline="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包括</a:t>
                      </a: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a:t>
                      </a:r>
                      <a:endParaRPr kumimoji="0" lang="ru-RU" altLang="en-US" sz="1200" b="0" i="0" u="none" strike="noStrike" cap="none" normalizeH="0" baseline="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endParaRPr kumimoji="0" lang="ru-RU" altLang="ru-RU"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6523">
                <a:tc>
                  <a:txBody>
                    <a:bodyPr/>
                    <a:lstStyle/>
                    <a:p>
                      <a:pPr marL="0" marR="0" lvl="0" indent="0" algn="r" defTabSz="0" rtl="0" eaLnBrk="1" fontAlgn="base" latinLnBrk="0" hangingPunct="1">
                        <a:lnSpc>
                          <a:spcPct val="115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2,1</a:t>
                      </a:r>
                      <a:endParaRPr kumimoji="0" lang="ru-RU" altLang="zh-CN" sz="1200" b="0" i="0" u="none" strike="noStrike" cap="none" normalizeH="0" baseline="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1125" marR="0" lvl="0" indent="0" algn="just" defTabSz="0" rtl="0" eaLnBrk="1" fontAlgn="base" latinLnBrk="0" hangingPunct="1">
                        <a:lnSpc>
                          <a:spcPct val="115000"/>
                        </a:lnSpc>
                        <a:spcBef>
                          <a:spcPct val="0"/>
                        </a:spcBef>
                        <a:spcAft>
                          <a:spcPct val="0"/>
                        </a:spcAft>
                        <a:buClrTx/>
                        <a:buSzTx/>
                        <a:buFont typeface="Arial" charset="0"/>
                        <a:buNone/>
                        <a:tabLst/>
                      </a:pPr>
                      <a:r>
                        <a:rPr kumimoji="0" lang="ru-RU" altLang="en-US" sz="1200" b="0" i="0" u="none" strike="noStrike" cap="none" normalizeH="0" baseline="0" dirty="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项目工作，建设，收购设备</a:t>
                      </a:r>
                      <a:r>
                        <a:rPr kumimoji="0" lang="zh-CN" altLang="en-US" sz="12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 </a:t>
                      </a:r>
                      <a:r>
                        <a:rPr kumimoji="0" lang="zh-CN" altLang="en-US" sz="12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201</a:t>
                      </a:r>
                      <a:r>
                        <a:rPr kumimoji="0" lang="en-US" altLang="zh-CN" sz="12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7</a:t>
                      </a:r>
                      <a:r>
                        <a:rPr kumimoji="0" lang="zh-CN" altLang="en-US" sz="12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年</a:t>
                      </a:r>
                      <a:r>
                        <a:rPr kumimoji="0" lang="zh-CN" altLang="en-US" sz="12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10月1期</a:t>
                      </a:r>
                      <a:endParaRPr kumimoji="0" lang="ru-RU" altLang="en-US" sz="1200" b="0" i="0" u="none" strike="noStrike" cap="none" normalizeH="0" baseline="0" dirty="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endParaRP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20 076 923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020">
                <a:tc>
                  <a:txBody>
                    <a:bodyPr/>
                    <a:lstStyle/>
                    <a:p>
                      <a:pPr marL="0" marR="0" lvl="0" indent="0" algn="r" defTabSz="0" rtl="0" eaLnBrk="1" fontAlgn="base" latinLnBrk="0" hangingPunct="1">
                        <a:lnSpc>
                          <a:spcPct val="115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2,2</a:t>
                      </a:r>
                      <a:endParaRPr kumimoji="0" lang="ru-RU" altLang="zh-CN" sz="1200" b="0" i="0" u="none" strike="noStrike" cap="none" normalizeH="0" baseline="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1125" marR="0" lvl="0" indent="0" algn="just" defTabSz="0" rtl="0" eaLnBrk="1" fontAlgn="base" latinLnBrk="0" hangingPunct="1">
                        <a:lnSpc>
                          <a:spcPct val="115000"/>
                        </a:lnSpc>
                        <a:spcBef>
                          <a:spcPct val="0"/>
                        </a:spcBef>
                        <a:spcAft>
                          <a:spcPct val="0"/>
                        </a:spcAft>
                        <a:buClrTx/>
                        <a:buSzTx/>
                        <a:buFont typeface="Arial" charset="0"/>
                        <a:buNone/>
                        <a:tabLst/>
                      </a:pPr>
                      <a:r>
                        <a:rPr kumimoji="0" lang="ru-RU" altLang="en-US" sz="1200" b="0" i="0" u="none" strike="noStrike" cap="none" normalizeH="0" baseline="0" dirty="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项目工作，建设，收购设备</a:t>
                      </a:r>
                      <a:r>
                        <a:rPr kumimoji="0" lang="zh-CN" altLang="en-US" sz="12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 </a:t>
                      </a:r>
                      <a:r>
                        <a:rPr kumimoji="0" lang="zh-CN" altLang="en-US" sz="12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201</a:t>
                      </a:r>
                      <a:r>
                        <a:rPr kumimoji="0" lang="en-US" altLang="zh-CN" sz="12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7</a:t>
                      </a:r>
                      <a:r>
                        <a:rPr kumimoji="0" lang="zh-CN" altLang="en-US" sz="12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年</a:t>
                      </a:r>
                      <a:r>
                        <a:rPr kumimoji="0" lang="zh-CN" altLang="en-US" sz="12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10月1期</a:t>
                      </a: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113 926 843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020">
                <a:tc>
                  <a:txBody>
                    <a:bodyPr/>
                    <a:lstStyle/>
                    <a:p>
                      <a:pPr marL="0" marR="0" lvl="0" indent="0" algn="r" defTabSz="0" rtl="0" eaLnBrk="1" fontAlgn="base" latinLnBrk="0" hangingPunct="1">
                        <a:lnSpc>
                          <a:spcPct val="115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2,3</a:t>
                      </a: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1125" marR="0" lvl="0" indent="0" algn="just" defTabSz="0" rtl="0" eaLnBrk="1" fontAlgn="base" latinLnBrk="0" hangingPunct="1">
                        <a:lnSpc>
                          <a:spcPct val="115000"/>
                        </a:lnSpc>
                        <a:spcBef>
                          <a:spcPct val="0"/>
                        </a:spcBef>
                        <a:spcAft>
                          <a:spcPct val="0"/>
                        </a:spcAft>
                        <a:buClrTx/>
                        <a:buSzTx/>
                        <a:buFont typeface="Arial" charset="0"/>
                        <a:buNone/>
                        <a:tabLst/>
                      </a:pPr>
                      <a:r>
                        <a:rPr kumimoji="0" lang="ru-RU" altLang="en-US" sz="1200" b="0" i="0" u="none" strike="noStrike" cap="none" normalizeH="0" baseline="0" dirty="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项目工作，建设，收购设备</a:t>
                      </a:r>
                      <a:r>
                        <a:rPr kumimoji="0" lang="zh-CN" altLang="en-US" sz="12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 </a:t>
                      </a:r>
                      <a:r>
                        <a:rPr kumimoji="0" lang="zh-CN" altLang="en-US" sz="12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201</a:t>
                      </a:r>
                      <a:r>
                        <a:rPr kumimoji="0" lang="en-US" altLang="zh-CN" sz="12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8</a:t>
                      </a:r>
                      <a:r>
                        <a:rPr kumimoji="0" lang="zh-CN" altLang="en-US" sz="12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年</a:t>
                      </a:r>
                      <a:r>
                        <a:rPr kumimoji="0" lang="zh-CN" altLang="en-US" sz="12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2月3期</a:t>
                      </a:r>
                    </a:p>
                    <a:p>
                      <a:pPr marL="111125" marR="0" lvl="0" indent="0" algn="just" defTabSz="0" rtl="0" eaLnBrk="1" fontAlgn="base" latinLnBrk="0" hangingPunct="1">
                        <a:lnSpc>
                          <a:spcPct val="115000"/>
                        </a:lnSpc>
                        <a:spcBef>
                          <a:spcPct val="0"/>
                        </a:spcBef>
                        <a:spcAft>
                          <a:spcPct val="0"/>
                        </a:spcAft>
                        <a:buClrTx/>
                        <a:buSzTx/>
                        <a:buFont typeface="Arial" charset="0"/>
                        <a:buNone/>
                        <a:tabLst/>
                      </a:pPr>
                      <a:endParaRPr kumimoji="0" lang="zh-CN" altLang="en-US" sz="12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endParaRP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15 084 428</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lvl="0" indent="0" algn="r" defTabSz="0" rtl="0" eaLnBrk="1" fontAlgn="base" latinLnBrk="0" hangingPunct="1">
                        <a:lnSpc>
                          <a:spcPct val="115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2,3</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周转资金</a:t>
                      </a: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 </a:t>
                      </a:r>
                      <a:endParaRPr kumimoji="0" lang="ru-RU" altLang="en-US" sz="1200" b="0" i="0" u="none" strike="noStrike" cap="none" normalizeH="0" baseline="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33 741 806</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1138">
                <a:tc>
                  <a:txBody>
                    <a:bodyPr/>
                    <a:lstStyle/>
                    <a:p>
                      <a:pPr marL="0" marR="0" lvl="0" indent="0" algn="r" defTabSz="0" rtl="0" eaLnBrk="1" fontAlgn="base" latinLnBrk="0" hangingPunct="1">
                        <a:lnSpc>
                          <a:spcPct val="115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sym typeface="Times New Roman" pitchFamily="18" charset="0"/>
                        </a:rPr>
                        <a:t>3</a:t>
                      </a:r>
                      <a:endParaRPr kumimoji="0" lang="ru-RU" altLang="zh-CN" sz="1200" b="0" i="0" u="none" strike="noStrike" cap="none" normalizeH="0" baseline="0" smtClean="0">
                        <a:ln>
                          <a:noFill/>
                        </a:ln>
                        <a:solidFill>
                          <a:srgbClr val="000000"/>
                        </a:solidFill>
                        <a:effectLst/>
                        <a:latin typeface="Calibri" pitchFamily="34" charset="0"/>
                        <a:ea typeface="SimSun" pitchFamily="2" charset="-122"/>
                        <a:cs typeface="Times New Roman" pitchFamily="18" charset="0"/>
                        <a:sym typeface="Times New Roman" pitchFamily="18" charset="0"/>
                      </a:endParaRP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C860"/>
                    </a:solidFill>
                  </a:tcPr>
                </a:tc>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zh-CN" altLang="en-US"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项目投资费用</a:t>
                      </a:r>
                      <a:r>
                        <a:rPr kumimoji="0" lang="ru-RU" altLang="en-US" sz="12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sym typeface="Times New Roman" pitchFamily="18" charset="0"/>
                        </a:rPr>
                        <a:t> (1,4+1,5+1,6++2) </a:t>
                      </a:r>
                      <a:endParaRPr kumimoji="0" lang="ru-RU" altLang="en-US" sz="1200" b="0" i="0" u="none" strike="noStrike" cap="none" normalizeH="0" baseline="0" smtClean="0">
                        <a:ln>
                          <a:noFill/>
                        </a:ln>
                        <a:solidFill>
                          <a:srgbClr val="000000"/>
                        </a:solidFill>
                        <a:effectLst/>
                        <a:latin typeface="Calibri" pitchFamily="34" charset="0"/>
                        <a:ea typeface="SimSun" pitchFamily="2" charset="-122"/>
                        <a:cs typeface="Times New Roman" pitchFamily="18" charset="0"/>
                        <a:sym typeface="Times New Roman" pitchFamily="18" charset="0"/>
                      </a:endParaRP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C86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206 391 843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C860"/>
                    </a:solidFill>
                  </a:tcPr>
                </a:tc>
              </a:tr>
              <a:tr h="365125">
                <a:tc>
                  <a:txBody>
                    <a:bodyPr/>
                    <a:lstStyle/>
                    <a:p>
                      <a:pPr marL="0" marR="0" lvl="0" indent="0" algn="r" defTabSz="0" rtl="0" eaLnBrk="1" fontAlgn="base" latinLnBrk="0" hangingPunct="1">
                        <a:lnSpc>
                          <a:spcPct val="115000"/>
                        </a:lnSpc>
                        <a:spcBef>
                          <a:spcPct val="0"/>
                        </a:spcBef>
                        <a:spcAft>
                          <a:spcPct val="0"/>
                        </a:spcAft>
                        <a:buClrTx/>
                        <a:buSzTx/>
                        <a:buFont typeface="Arial" charset="0"/>
                        <a:buNone/>
                        <a:tabLst/>
                      </a:pPr>
                      <a:r>
                        <a:rPr kumimoji="0" lang="ru-RU" altLang="zh-CN" sz="1200" b="0"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sym typeface="Times New Roman" pitchFamily="18" charset="0"/>
                        </a:rPr>
                        <a:t>4</a:t>
                      </a:r>
                      <a:endParaRPr kumimoji="0" lang="ru-RU" altLang="zh-CN" sz="1200" b="0"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sym typeface="Times New Roman" pitchFamily="18" charset="0"/>
                      </a:endParaRP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C860"/>
                    </a:solidFill>
                  </a:tcPr>
                </a:tc>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ru-RU" altLang="en-US" sz="12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sym typeface="Times New Roman" pitchFamily="18" charset="0"/>
                        </a:rPr>
                        <a:t>该投资项目总总成本 (1,1+1,2+1,3+1,4+1,5+1,6+2)</a:t>
                      </a:r>
                      <a:r>
                        <a:rPr kumimoji="0" lang="zh-CN" altLang="en-US"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共</a:t>
                      </a:r>
                      <a:endParaRPr kumimoji="0" lang="zh-CN" altLang="en-US" sz="1200" b="0" i="0" u="none" strike="noStrike" cap="none" normalizeH="0" baseline="0" smtClean="0">
                        <a:ln>
                          <a:noFill/>
                        </a:ln>
                        <a:solidFill>
                          <a:srgbClr val="000000"/>
                        </a:solidFill>
                        <a:effectLst/>
                        <a:latin typeface="Calibri" pitchFamily="34" charset="0"/>
                        <a:ea typeface="SimSun" pitchFamily="2" charset="-122"/>
                        <a:sym typeface="Times New Roman" pitchFamily="18" charset="0"/>
                      </a:endParaRP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C86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dirty="0" smtClean="0">
                          <a:ln>
                            <a:noFill/>
                          </a:ln>
                          <a:solidFill>
                            <a:srgbClr val="000000"/>
                          </a:solidFill>
                          <a:effectLst/>
                          <a:latin typeface="Times New Roman" pitchFamily="18" charset="0"/>
                          <a:ea typeface="SimSun" pitchFamily="2" charset="-122"/>
                          <a:sym typeface="Times New Roman" pitchFamily="18" charset="0"/>
                        </a:rPr>
                        <a:t>237 850 088</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C860"/>
                    </a:solidFill>
                  </a:tcPr>
                </a:tc>
              </a:tr>
            </a:tbl>
          </a:graphicData>
        </a:graphic>
      </p:graphicFrame>
      <p:sp>
        <p:nvSpPr>
          <p:cNvPr id="4" name="Номер слайда 4"/>
          <p:cNvSpPr>
            <a:spLocks noGrp="1" noChangeArrowheads="1"/>
          </p:cNvSpPr>
          <p:nvPr/>
        </p:nvSpPr>
        <p:spPr bwMode="auto">
          <a:xfrm>
            <a:off x="6937375" y="6245225"/>
            <a:ext cx="1901825" cy="476250"/>
          </a:xfrm>
          <a:prstGeom prst="rect">
            <a:avLst/>
          </a:prstGeom>
          <a:noFill/>
          <a:ln w="9525">
            <a:noFill/>
            <a:miter lim="800000"/>
            <a:headEnd/>
            <a:tailEnd/>
          </a:ln>
        </p:spPr>
        <p:txBody>
          <a:bodyPr/>
          <a:lstStyle/>
          <a:p>
            <a:pPr algn="r">
              <a:buFont typeface="Arial" charset="0"/>
              <a:buNone/>
            </a:pPr>
            <a:fld id="{20BB0616-1EC5-4F14-ACCE-2C6CC32C8677}" type="slidenum">
              <a:rPr lang="ru-RU" altLang="zh-CN" sz="1400">
                <a:solidFill>
                  <a:srgbClr val="FFCC66"/>
                </a:solidFill>
                <a:latin typeface="+mn-lt"/>
                <a:cs typeface="Times New Roman" pitchFamily="18" charset="0"/>
              </a:rPr>
              <a:pPr algn="r">
                <a:buFont typeface="Arial" charset="0"/>
                <a:buNone/>
              </a:pPr>
              <a:t>11</a:t>
            </a:fld>
            <a:endParaRPr lang="ru-RU" altLang="zh-CN" sz="2000" dirty="0">
              <a:solidFill>
                <a:srgbClr val="FFCC66"/>
              </a:solidFill>
              <a:latin typeface="+mn-lt"/>
              <a:cs typeface="Times New Roman" pitchFamily="18" charset="0"/>
            </a:endParaRPr>
          </a:p>
        </p:txBody>
      </p:sp>
      <p:sp>
        <p:nvSpPr>
          <p:cNvPr id="5" name="Нижний колонтитул 3"/>
          <p:cNvSpPr>
            <a:spLocks noGrp="1"/>
          </p:cNvSpPr>
          <p:nvPr>
            <p:ph type="ftr" sz="quarter" idx="11"/>
          </p:nvPr>
        </p:nvSpPr>
        <p:spPr>
          <a:xfrm>
            <a:off x="2771800" y="6245225"/>
            <a:ext cx="4104456" cy="352127"/>
          </a:xfrm>
        </p:spPr>
        <p:txBody>
          <a:bodyPr/>
          <a:lstStyle/>
          <a:p>
            <a:pPr>
              <a:defRPr/>
            </a:pPr>
            <a:r>
              <a:rPr lang="de-DE" dirty="0"/>
              <a:t>Firma </a:t>
            </a:r>
            <a:r>
              <a:rPr lang="de-DE" dirty="0" smtClean="0"/>
              <a:t>Master</a:t>
            </a:r>
            <a:r>
              <a:rPr lang="ru-RU" dirty="0" smtClean="0"/>
              <a:t>,</a:t>
            </a:r>
            <a:r>
              <a:rPr lang="en-US" dirty="0" smtClean="0"/>
              <a:t> Ltd</a:t>
            </a:r>
            <a:r>
              <a:rPr lang="ru-RU" dirty="0" smtClean="0"/>
              <a:t>, © </a:t>
            </a:r>
            <a:r>
              <a:rPr lang="en-US" dirty="0" err="1" smtClean="0"/>
              <a:t>Harlov</a:t>
            </a:r>
            <a:r>
              <a:rPr lang="en-US" dirty="0" smtClean="0"/>
              <a:t> Y.P., </a:t>
            </a:r>
            <a:r>
              <a:rPr lang="en-US" dirty="0" err="1" smtClean="0"/>
              <a:t>Masaev</a:t>
            </a:r>
            <a:r>
              <a:rPr lang="en-US" dirty="0" smtClean="0"/>
              <a:t> S.N.</a:t>
            </a:r>
            <a:endParaRPr lang="de-DE"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Rot="1" noChangeArrowheads="1"/>
          </p:cNvSpPr>
          <p:nvPr/>
        </p:nvSpPr>
        <p:spPr>
          <a:xfrm>
            <a:off x="0" y="404813"/>
            <a:ext cx="9144000" cy="503237"/>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kern="0" cap="none" spc="0" normalizeH="0" baseline="0" noProof="0" smtClean="0">
                <a:ln>
                  <a:noFill/>
                </a:ln>
                <a:solidFill>
                  <a:srgbClr val="FFFF95"/>
                </a:solidFill>
                <a:effectLst>
                  <a:outerShdw blurRad="38100" dist="38100" dir="2700000" algn="tl">
                    <a:srgbClr val="000000"/>
                  </a:outerShdw>
                </a:effectLst>
                <a:uLnTx/>
                <a:uFillTx/>
                <a:latin typeface="+mj-lt"/>
                <a:ea typeface="SimSun" pitchFamily="2" charset="-122"/>
                <a:cs typeface="+mj-cs"/>
              </a:rPr>
              <a:t>用于项目投资的资金来源</a:t>
            </a:r>
          </a:p>
        </p:txBody>
      </p:sp>
      <p:graphicFrame>
        <p:nvGraphicFramePr>
          <p:cNvPr id="3" name="Group 4"/>
          <p:cNvGraphicFramePr>
            <a:graphicFrameLocks noGrp="1"/>
          </p:cNvGraphicFramePr>
          <p:nvPr/>
        </p:nvGraphicFramePr>
        <p:xfrm>
          <a:off x="466725" y="981075"/>
          <a:ext cx="8353425" cy="5225545"/>
        </p:xfrm>
        <a:graphic>
          <a:graphicData uri="http://schemas.openxmlformats.org/drawingml/2006/table">
            <a:tbl>
              <a:tblPr/>
              <a:tblGrid>
                <a:gridCol w="466725"/>
                <a:gridCol w="6211888"/>
                <a:gridCol w="1674812"/>
              </a:tblGrid>
              <a:tr h="188913">
                <a:tc>
                  <a:txBody>
                    <a:bodyPr/>
                    <a:lstStyle/>
                    <a:p>
                      <a:pPr marL="0" marR="0" lvl="0" indent="0" algn="just" defTabSz="0" rtl="0" eaLnBrk="1" fontAlgn="base"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sym typeface="Times New Roman" pitchFamily="18" charset="0"/>
                        </a:rPr>
                        <a:t> </a:t>
                      </a:r>
                      <a:endParaRPr kumimoji="0" lang="ru-RU"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sym typeface="Times New Roman" pitchFamily="18" charset="0"/>
                      </a:endParaRPr>
                    </a:p>
                  </a:txBody>
                  <a:tcPr marL="57341" marR="57341"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9BC860"/>
                    </a:solidFill>
                  </a:tcPr>
                </a:tc>
                <a:tc>
                  <a:txBody>
                    <a:bodyPr/>
                    <a:lstStyle/>
                    <a:p>
                      <a:pPr marL="0" marR="0" lvl="0" indent="180975" algn="ctr" defTabSz="0" rtl="0" eaLnBrk="1" fontAlgn="base"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来源名称</a:t>
                      </a:r>
                      <a:endParaRPr kumimoji="0" lang="zh-CN" altLang="en-US" sz="1200" b="0" i="0" u="none" strike="noStrike" cap="none" normalizeH="0" baseline="0" smtClean="0">
                        <a:ln>
                          <a:noFill/>
                        </a:ln>
                        <a:solidFill>
                          <a:srgbClr val="000000"/>
                        </a:solidFill>
                        <a:effectLst/>
                        <a:latin typeface="Calibri" pitchFamily="34" charset="0"/>
                        <a:ea typeface="SimSun" pitchFamily="2" charset="-122"/>
                        <a:sym typeface="Times New Roman" pitchFamily="18" charset="0"/>
                      </a:endParaRP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9BC860"/>
                    </a:solidFill>
                  </a:tcPr>
                </a:tc>
                <a:tc>
                  <a:txBody>
                    <a:bodyPr/>
                    <a:lstStyle/>
                    <a:p>
                      <a:pPr marL="0" marR="0" lvl="0" indent="180975" algn="r" defTabSz="0" rtl="0" eaLnBrk="1" fontAlgn="base" latinLnBrk="0" hangingPunct="1">
                        <a:lnSpc>
                          <a:spcPct val="100000"/>
                        </a:lnSpc>
                        <a:spcBef>
                          <a:spcPct val="0"/>
                        </a:spcBef>
                        <a:spcAft>
                          <a:spcPct val="0"/>
                        </a:spcAft>
                        <a:buClrTx/>
                        <a:buSzTx/>
                        <a:buFont typeface="Arial" charset="0"/>
                        <a:buNone/>
                        <a:tabLst/>
                      </a:pPr>
                      <a:r>
                        <a:rPr kumimoji="0" lang="ru-RU" altLang="en-US" sz="12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sym typeface="Times New Roman" pitchFamily="18" charset="0"/>
                        </a:rPr>
                        <a:t>В </a:t>
                      </a:r>
                      <a:r>
                        <a:rPr kumimoji="0" lang="en-US" altLang="ru-RU" sz="12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sym typeface="Times New Roman" pitchFamily="18" charset="0"/>
                        </a:rPr>
                        <a:t>$</a:t>
                      </a:r>
                      <a:endParaRPr kumimoji="0" lang="ru-RU" altLang="en-US" sz="1200" b="0" i="0" u="none" strike="noStrike" cap="none" normalizeH="0" baseline="0" smtClean="0">
                        <a:ln>
                          <a:noFill/>
                        </a:ln>
                        <a:solidFill>
                          <a:srgbClr val="000000"/>
                        </a:solidFill>
                        <a:effectLst/>
                        <a:latin typeface="Calibri" pitchFamily="34" charset="0"/>
                        <a:ea typeface="SimSun" pitchFamily="2" charset="-122"/>
                        <a:cs typeface="Times New Roman" pitchFamily="18" charset="0"/>
                        <a:sym typeface="Times New Roman" pitchFamily="18" charset="0"/>
                      </a:endParaRPr>
                    </a:p>
                  </a:txBody>
                  <a:tcPr marL="57341" marR="57341"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9BC860"/>
                    </a:solidFill>
                  </a:tcPr>
                </a:tc>
              </a:tr>
              <a:tr h="207963">
                <a:tc>
                  <a:txBody>
                    <a:bodyPr/>
                    <a:lstStyle/>
                    <a:p>
                      <a:pPr marL="0" marR="0" lvl="0" indent="0" algn="r" defTabSz="0" rtl="0" eaLnBrk="1" fontAlgn="base"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sym typeface="Times New Roman" pitchFamily="18" charset="0"/>
                        </a:rPr>
                        <a:t>1</a:t>
                      </a:r>
                      <a:endParaRPr kumimoji="0" lang="ru-RU" altLang="zh-CN" sz="1200" b="0" i="0" u="none" strike="noStrike" cap="none" normalizeH="0" baseline="0" smtClean="0">
                        <a:ln>
                          <a:noFill/>
                        </a:ln>
                        <a:solidFill>
                          <a:srgbClr val="000000"/>
                        </a:solidFill>
                        <a:effectLst/>
                        <a:latin typeface="Calibri" pitchFamily="34" charset="0"/>
                        <a:ea typeface="SimSun" pitchFamily="2" charset="-122"/>
                        <a:cs typeface="Times New Roman" pitchFamily="18" charset="0"/>
                        <a:sym typeface="Times New Roman" pitchFamily="18" charset="0"/>
                      </a:endParaRPr>
                    </a:p>
                  </a:txBody>
                  <a:tcPr marL="57341" marR="57341"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C860"/>
                    </a:solidFill>
                  </a:tcPr>
                </a:tc>
                <a:tc>
                  <a:txBody>
                    <a:bodyPr/>
                    <a:lstStyle/>
                    <a:p>
                      <a:pPr marL="0" marR="0" lvl="0" indent="0" algn="just" defTabSz="0" rtl="0" eaLnBrk="1" fontAlgn="base" latinLnBrk="0" hangingPunct="1">
                        <a:lnSpc>
                          <a:spcPct val="100000"/>
                        </a:lnSpc>
                        <a:spcBef>
                          <a:spcPct val="0"/>
                        </a:spcBef>
                        <a:spcAft>
                          <a:spcPct val="0"/>
                        </a:spcAft>
                        <a:buClrTx/>
                        <a:buSzTx/>
                        <a:buFont typeface="Arial" charset="0"/>
                        <a:buNone/>
                        <a:tabLst/>
                      </a:pPr>
                      <a:r>
                        <a:rPr kumimoji="0" lang="zh-CN" altLang="ru-RU" sz="12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sym typeface="Times New Roman" pitchFamily="18" charset="0"/>
                        </a:rPr>
                        <a:t>抵押品和项目投资的自有资金</a:t>
                      </a: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C860"/>
                    </a:solidFill>
                  </a:tcPr>
                </a:tc>
                <a:tc>
                  <a:txBody>
                    <a:bodyPr/>
                    <a:lstStyle/>
                    <a:p>
                      <a:pPr marL="0" marR="0" lvl="0" indent="0" algn="r" defTabSz="0" rtl="0" eaLnBrk="1" fontAlgn="base"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sym typeface="Times New Roman" pitchFamily="18" charset="0"/>
                        </a:rPr>
                        <a:t>55 020 088</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57341" marR="57341"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C860"/>
                    </a:solidFill>
                  </a:tcPr>
                </a:tc>
              </a:tr>
              <a:tr h="209550">
                <a:tc>
                  <a:txBody>
                    <a:bodyPr/>
                    <a:lstStyle/>
                    <a:p>
                      <a:pPr marL="0" marR="0" lvl="0" indent="0" algn="r" defTabSz="0" rtl="0" eaLnBrk="1" fontAlgn="base"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 2</a:t>
                      </a:r>
                      <a:endParaRPr kumimoji="0" lang="ru-RU" altLang="zh-CN" sz="1200" b="0" i="0" u="none" strike="noStrike" cap="none" normalizeH="0" baseline="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57341" marR="57341"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0" rtl="0" eaLnBrk="1" fontAlgn="base" latinLnBrk="0" hangingPunct="1">
                        <a:lnSpc>
                          <a:spcPct val="100000"/>
                        </a:lnSpc>
                        <a:spcBef>
                          <a:spcPct val="0"/>
                        </a:spcBef>
                        <a:spcAft>
                          <a:spcPct val="0"/>
                        </a:spcAft>
                        <a:buClrTx/>
                        <a:buSzTx/>
                        <a:buFont typeface="Arial" charset="0"/>
                        <a:buNone/>
                        <a:tabLst/>
                      </a:pPr>
                      <a:r>
                        <a:rPr kumimoji="0" lang="zh-CN" altLang="ru-RU"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自有资金</a:t>
                      </a: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base" latinLnBrk="0" hangingPunct="1">
                        <a:lnSpc>
                          <a:spcPct val="100000"/>
                        </a:lnSpc>
                        <a:spcBef>
                          <a:spcPct val="0"/>
                        </a:spcBef>
                        <a:spcAft>
                          <a:spcPct val="0"/>
                        </a:spcAft>
                        <a:buClrTx/>
                        <a:buSzTx/>
                        <a:buFont typeface="Arial" charset="0"/>
                        <a:buNone/>
                        <a:tabLst/>
                      </a:pPr>
                      <a:endParaRPr kumimoji="0" lang="ru-RU" altLang="ru-RU"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endParaRPr>
                    </a:p>
                  </a:txBody>
                  <a:tcPr marL="57341" marR="57341"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3550">
                <a:tc>
                  <a:txBody>
                    <a:bodyPr/>
                    <a:lstStyle/>
                    <a:p>
                      <a:pPr marL="0" marR="0" lvl="0" indent="0" algn="r" defTabSz="0" rtl="0" eaLnBrk="1" fontAlgn="base"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2,1</a:t>
                      </a:r>
                      <a:endParaRPr kumimoji="0" lang="ru-RU" altLang="zh-CN" sz="1200" b="0" i="0" u="none" strike="noStrike" cap="none" normalizeH="0" baseline="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57341" marR="57341"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1125" marR="0" lvl="0" indent="0" algn="just" defTabSz="0" rtl="0" eaLnBrk="1" fontAlgn="base" latinLnBrk="0" hangingPunct="1">
                        <a:lnSpc>
                          <a:spcPct val="100000"/>
                        </a:lnSpc>
                        <a:spcBef>
                          <a:spcPct val="0"/>
                        </a:spcBef>
                        <a:spcAft>
                          <a:spcPct val="0"/>
                        </a:spcAft>
                        <a:buClrTx/>
                        <a:buSzTx/>
                        <a:buFont typeface="Arial" charset="0"/>
                        <a:buNone/>
                        <a:tabLst/>
                      </a:pP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生产</a:t>
                      </a: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厂房</a:t>
                      </a: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和其他建筑物</a:t>
                      </a: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，建筑物的市场评估价值（2013年9月25日市场估价）</a:t>
                      </a: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29 998 879</a:t>
                      </a:r>
                    </a:p>
                  </a:txBody>
                  <a:tcPr marL="9525" marR="9525" marT="9525"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a:txBody>
                    <a:bodyPr/>
                    <a:lstStyle/>
                    <a:p>
                      <a:pPr marL="0" marR="0" lvl="0" indent="0" algn="r" defTabSz="0" rtl="0" eaLnBrk="1" fontAlgn="base"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2,2</a:t>
                      </a:r>
                      <a:endParaRPr kumimoji="0" lang="ru-RU" altLang="zh-CN" sz="1200" b="0" i="0" u="none" strike="noStrike" cap="none" normalizeH="0" baseline="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57341" marR="57341"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1125" marR="0" lvl="0" indent="0" algn="just" defTabSz="0" rtl="0" eaLnBrk="1" fontAlgn="base" latinLnBrk="0" hangingPunct="1">
                        <a:lnSpc>
                          <a:spcPct val="115000"/>
                        </a:lnSpc>
                        <a:spcBef>
                          <a:spcPct val="0"/>
                        </a:spcBef>
                        <a:spcAft>
                          <a:spcPct val="0"/>
                        </a:spcAft>
                        <a:buClrTx/>
                        <a:buSzTx/>
                        <a:buFont typeface="Arial" charset="0"/>
                        <a:buNone/>
                        <a:tabLst/>
                      </a:pP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地皮，地籍编号24:50:0700138:184，地皮价值</a:t>
                      </a:r>
                    </a:p>
                    <a:p>
                      <a:pPr marL="111125" marR="0" lvl="0" indent="0" algn="just" defTabSz="0" rtl="0" eaLnBrk="1" fontAlgn="base" latinLnBrk="0" hangingPunct="1">
                        <a:lnSpc>
                          <a:spcPct val="100000"/>
                        </a:lnSpc>
                        <a:spcBef>
                          <a:spcPct val="0"/>
                        </a:spcBef>
                        <a:spcAft>
                          <a:spcPct val="0"/>
                        </a:spcAft>
                        <a:buClrTx/>
                        <a:buSzTx/>
                        <a:buFont typeface="Arial" charset="0"/>
                        <a:buNone/>
                        <a:tabLst/>
                      </a:pPr>
                      <a:endPar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endParaRP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232 760</a:t>
                      </a:r>
                    </a:p>
                  </a:txBody>
                  <a:tcPr marL="9525" marR="9525" marT="9525"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p>
                      <a:pPr marL="0" marR="0" lvl="0" indent="0" algn="r" defTabSz="0" rtl="0" eaLnBrk="1" fontAlgn="base"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2,3</a:t>
                      </a:r>
                      <a:endParaRPr kumimoji="0" lang="ru-RU" altLang="zh-CN" sz="1200" b="0" i="0" u="none" strike="noStrike" cap="none" normalizeH="0" baseline="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57341" marR="57341"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1125" marR="0" lvl="0" indent="0" algn="just" defTabSz="0" rtl="0" eaLnBrk="1" fontAlgn="base"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地皮，地籍编号</a:t>
                      </a: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24:50:0700138:185</a:t>
                      </a: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，地皮价值</a:t>
                      </a: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1 648 962</a:t>
                      </a:r>
                    </a:p>
                  </a:txBody>
                  <a:tcPr marL="9525" marR="9525" marT="9525"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7188">
                <a:tc>
                  <a:txBody>
                    <a:bodyPr/>
                    <a:lstStyle/>
                    <a:p>
                      <a:pPr marL="0" marR="0" lvl="0" indent="0" algn="r" defTabSz="0" rtl="0" eaLnBrk="1" fontAlgn="base"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2,4</a:t>
                      </a:r>
                      <a:endParaRPr kumimoji="0" lang="ru-RU" altLang="zh-CN" sz="1200" b="0" i="0" u="none" strike="noStrike" cap="none" normalizeH="0" baseline="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57341" marR="57341"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1125" marR="0" lvl="0" indent="0" algn="just" defTabSz="0" rtl="0" eaLnBrk="1" fontAlgn="base" latinLnBrk="0" hangingPunct="1">
                        <a:lnSpc>
                          <a:spcPct val="115000"/>
                        </a:lnSpc>
                        <a:spcBef>
                          <a:spcPct val="0"/>
                        </a:spcBef>
                        <a:spcAft>
                          <a:spcPct val="0"/>
                        </a:spcAft>
                        <a:buClrTx/>
                        <a:buSzTx/>
                        <a:buFont typeface="Arial" charset="0"/>
                        <a:buNone/>
                        <a:tabLst/>
                      </a:pP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注册资本</a:t>
                      </a: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(资产负债表的固定资产)</a:t>
                      </a:r>
                      <a:endParaRPr kumimoji="0" lang="ru-RU" altLang="en-US" sz="1200" b="0" i="0" u="none" strike="noStrike" cap="none" normalizeH="0" baseline="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p>
                      <a:pPr marL="111125" marR="0" lvl="0" indent="0" algn="just" defTabSz="0" rtl="0" eaLnBrk="1" fontAlgn="base" latinLnBrk="0" hangingPunct="1">
                        <a:lnSpc>
                          <a:spcPct val="100000"/>
                        </a:lnSpc>
                        <a:spcBef>
                          <a:spcPct val="0"/>
                        </a:spcBef>
                        <a:spcAft>
                          <a:spcPct val="0"/>
                        </a:spcAft>
                        <a:buClrTx/>
                        <a:buSzTx/>
                        <a:buFont typeface="Arial" charset="0"/>
                        <a:buNone/>
                        <a:tabLst/>
                      </a:pPr>
                      <a:endParaRPr kumimoji="0" lang="ru-RU" altLang="en-US" sz="1200" b="0" i="0" u="none" strike="noStrike" cap="none" normalizeH="0" baseline="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32 600</a:t>
                      </a:r>
                    </a:p>
                  </a:txBody>
                  <a:tcPr marL="9525" marR="9525" marT="9525"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9550">
                <a:tc>
                  <a:txBody>
                    <a:bodyPr/>
                    <a:lstStyle/>
                    <a:p>
                      <a:pPr marL="0" marR="0" lvl="0" indent="0" algn="r" defTabSz="0" rtl="0" eaLnBrk="1" fontAlgn="base"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2,5</a:t>
                      </a:r>
                      <a:endParaRPr kumimoji="0" lang="ru-RU" altLang="zh-CN" sz="1200" b="0" i="0" u="none" strike="noStrike" cap="none" normalizeH="0" baseline="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57341" marR="57341"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0" rtl="0" eaLnBrk="1" fontAlgn="base"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锯木厂</a:t>
                      </a: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250 944</a:t>
                      </a:r>
                    </a:p>
                  </a:txBody>
                  <a:tcPr marL="9525" marR="9525" marT="9525"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788">
                <a:tc>
                  <a:txBody>
                    <a:bodyPr/>
                    <a:lstStyle/>
                    <a:p>
                      <a:pPr marL="0" marR="0" lvl="0" indent="0" algn="r" defTabSz="0" rtl="0" eaLnBrk="1" fontAlgn="base"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2.6</a:t>
                      </a:r>
                    </a:p>
                  </a:txBody>
                  <a:tcPr marL="57341" marR="57341"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1125" marR="0" lvl="0" indent="0" algn="just" defTabSz="0" rtl="0" eaLnBrk="1" fontAlgn="base" latinLnBrk="0" hangingPunct="1">
                        <a:lnSpc>
                          <a:spcPct val="115000"/>
                        </a:lnSpc>
                        <a:spcBef>
                          <a:spcPct val="0"/>
                        </a:spcBef>
                        <a:spcAft>
                          <a:spcPct val="0"/>
                        </a:spcAft>
                        <a:buClrTx/>
                        <a:buSzTx/>
                        <a:buFont typeface="Arial" charset="0"/>
                        <a:buNone/>
                        <a:tabLst/>
                      </a:pP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购买设备，工程施工，安装（来源：增值税退税，销售收入）</a:t>
                      </a: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21 396 770</a:t>
                      </a:r>
                    </a:p>
                  </a:txBody>
                  <a:tcPr marL="9525" marR="9525" marT="9525"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9550">
                <a:tc>
                  <a:txBody>
                    <a:bodyPr/>
                    <a:lstStyle/>
                    <a:p>
                      <a:pPr marL="0" marR="0" lvl="0" indent="0" algn="r" defTabSz="0" rtl="0" eaLnBrk="1" fontAlgn="base"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3</a:t>
                      </a:r>
                    </a:p>
                  </a:txBody>
                  <a:tcPr marL="57341" marR="57341"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0" rtl="0" eaLnBrk="1" fontAlgn="base" latinLnBrk="0" hangingPunct="1">
                        <a:lnSpc>
                          <a:spcPct val="100000"/>
                        </a:lnSpc>
                        <a:spcBef>
                          <a:spcPct val="0"/>
                        </a:spcBef>
                        <a:spcAft>
                          <a:spcPct val="0"/>
                        </a:spcAft>
                        <a:buClrTx/>
                        <a:buSzTx/>
                        <a:buFont typeface="Arial" charset="0"/>
                        <a:buNone/>
                        <a:tabLst/>
                      </a:pPr>
                      <a:r>
                        <a:rPr kumimoji="0" lang="zh-CN" altLang="ru-RU"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自有资金 </a:t>
                      </a: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(2,4+2,5+2,6)</a:t>
                      </a: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21 680 314 </a:t>
                      </a:r>
                    </a:p>
                  </a:txBody>
                  <a:tcPr marL="9525" marR="9525" marT="9525"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963">
                <a:tc>
                  <a:txBody>
                    <a:bodyPr/>
                    <a:lstStyle/>
                    <a:p>
                      <a:pPr marL="0" marR="0" lvl="0" indent="0" algn="r" defTabSz="0" rtl="0" eaLnBrk="1" fontAlgn="base"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4</a:t>
                      </a:r>
                    </a:p>
                  </a:txBody>
                  <a:tcPr marL="57341" marR="57341"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0" rtl="0" eaLnBrk="1" fontAlgn="base" latinLnBrk="0" hangingPunct="1">
                        <a:lnSpc>
                          <a:spcPct val="100000"/>
                        </a:lnSpc>
                        <a:spcBef>
                          <a:spcPct val="0"/>
                        </a:spcBef>
                        <a:spcAft>
                          <a:spcPct val="0"/>
                        </a:spcAft>
                        <a:buClrTx/>
                        <a:buSzTx/>
                        <a:buFont typeface="Arial" charset="0"/>
                        <a:buNone/>
                        <a:tabLst/>
                      </a:pPr>
                      <a:r>
                        <a:rPr kumimoji="0" lang="zh-CN" altLang="ru-RU"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总股本 </a:t>
                      </a: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(2,1+2,2 +2,3+ 3)</a:t>
                      </a:r>
                      <a:endParaRPr kumimoji="0" lang="ru-RU" altLang="zh-CN" sz="1200" b="0" i="0" u="none" strike="noStrike" cap="none" normalizeH="0" baseline="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53 560 915 </a:t>
                      </a:r>
                    </a:p>
                  </a:txBody>
                  <a:tcPr marL="9525" marR="9525" marT="9525"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9550">
                <a:tc>
                  <a:txBody>
                    <a:bodyPr/>
                    <a:lstStyle/>
                    <a:p>
                      <a:pPr marL="0" marR="0" lvl="0" indent="0" algn="r" defTabSz="0" rtl="0" eaLnBrk="1" fontAlgn="base"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sym typeface="Times New Roman" pitchFamily="18" charset="0"/>
                        </a:rPr>
                        <a:t>5</a:t>
                      </a:r>
                    </a:p>
                  </a:txBody>
                  <a:tcPr marL="57341" marR="57341"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C860"/>
                    </a:solidFill>
                  </a:tcPr>
                </a:tc>
                <a:tc>
                  <a:txBody>
                    <a:bodyPr/>
                    <a:lstStyle/>
                    <a:p>
                      <a:pPr marL="0" marR="0" lvl="0" indent="0" algn="just" defTabSz="0" rtl="0" eaLnBrk="1" fontAlgn="base"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借贷</a:t>
                      </a:r>
                      <a:r>
                        <a:rPr kumimoji="0" lang="ru-RU" altLang="en-US" sz="12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sym typeface="Times New Roman" pitchFamily="18" charset="0"/>
                        </a:rPr>
                        <a:t> (</a:t>
                      </a:r>
                      <a:r>
                        <a:rPr kumimoji="0" lang="zh-CN" altLang="en-US"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中方投资</a:t>
                      </a:r>
                      <a:r>
                        <a:rPr kumimoji="0" lang="ru-RU" altLang="en-US" sz="12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sym typeface="Times New Roman" pitchFamily="18" charset="0"/>
                        </a:rPr>
                        <a:t> -</a:t>
                      </a:r>
                      <a:r>
                        <a:rPr kumimoji="0" lang="zh-CN" altLang="en-US"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1亿</a:t>
                      </a:r>
                      <a:r>
                        <a:rPr kumimoji="0" lang="ru-RU" altLang="en-US" sz="12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sym typeface="Times New Roman" pitchFamily="18" charset="0"/>
                        </a:rPr>
                        <a:t>. , </a:t>
                      </a:r>
                      <a:r>
                        <a:rPr kumimoji="0" lang="zh-CN" altLang="en-US"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银行</a:t>
                      </a:r>
                      <a:r>
                        <a:rPr kumimoji="0" lang="ru-RU" altLang="en-US" sz="12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sym typeface="Times New Roman" pitchFamily="18" charset="0"/>
                        </a:rPr>
                        <a:t> – </a:t>
                      </a:r>
                      <a:r>
                        <a:rPr kumimoji="0" lang="zh-CN" altLang="en-US"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8283万</a:t>
                      </a:r>
                      <a:r>
                        <a:rPr kumimoji="0" lang="ru-RU" altLang="en-US" sz="12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sym typeface="Times New Roman" pitchFamily="18" charset="0"/>
                        </a:rPr>
                        <a:t>.)</a:t>
                      </a: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C86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chemeClr val="bg1"/>
                          </a:solidFill>
                          <a:effectLst/>
                          <a:latin typeface="Times New Roman" pitchFamily="18" charset="0"/>
                          <a:ea typeface="SimSun" pitchFamily="2" charset="-122"/>
                          <a:sym typeface="Times New Roman" pitchFamily="18" charset="0"/>
                        </a:rPr>
                        <a:t>182 830 000</a:t>
                      </a:r>
                    </a:p>
                  </a:txBody>
                  <a:tcPr marL="9525" marR="9525" marT="9525"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C860"/>
                    </a:solidFill>
                  </a:tcPr>
                </a:tc>
              </a:tr>
              <a:tr h="292100">
                <a:tc>
                  <a:txBody>
                    <a:bodyPr/>
                    <a:lstStyle/>
                    <a:p>
                      <a:pPr marL="0" marR="0" lvl="0" indent="0" algn="r" defTabSz="0" rtl="0" eaLnBrk="1" fontAlgn="base"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 </a:t>
                      </a:r>
                      <a:endParaRPr kumimoji="0" lang="ru-RU" altLang="zh-CN" sz="1200" b="0" i="0" u="none" strike="noStrike" cap="none" normalizeH="0" baseline="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57341" marR="57341"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0" rtl="0" eaLnBrk="1" fontAlgn="base"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包括</a:t>
                      </a: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Tx/>
                        <a:buFont typeface="Arial" charset="0"/>
                        <a:buNone/>
                        <a:tabLst/>
                      </a:pPr>
                      <a:endParaRPr kumimoji="0" lang="ru-RU" altLang="ru-RU" sz="1800" b="0" i="0" u="none" strike="noStrike" cap="none" normalizeH="0" baseline="0" smtClean="0">
                        <a:ln>
                          <a:noFill/>
                        </a:ln>
                        <a:solidFill>
                          <a:srgbClr val="FFCC66"/>
                        </a:solidFill>
                        <a:effectLst/>
                        <a:latin typeface="Arial Unicode MS" pitchFamily="34" charset="-128"/>
                        <a:ea typeface="SimSun" pitchFamily="2" charset="-122"/>
                        <a:sym typeface="Arial" charset="0"/>
                      </a:endParaRPr>
                    </a:p>
                  </a:txBody>
                  <a:tcPr marL="9525" marR="9525" marT="9525"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6563">
                <a:tc>
                  <a:txBody>
                    <a:bodyPr/>
                    <a:lstStyle/>
                    <a:p>
                      <a:pPr marL="0" marR="0" lvl="0" indent="0" algn="r" defTabSz="0" rtl="0" eaLnBrk="1" fontAlgn="base"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5,1</a:t>
                      </a:r>
                    </a:p>
                  </a:txBody>
                  <a:tcPr marL="57341" marR="57341"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1125" marR="0" lvl="0" indent="0" algn="just" defTabSz="0" rtl="0" eaLnBrk="1" fontAlgn="base" latinLnBrk="0" hangingPunct="1">
                        <a:lnSpc>
                          <a:spcPct val="115000"/>
                        </a:lnSpc>
                        <a:spcBef>
                          <a:spcPct val="0"/>
                        </a:spcBef>
                        <a:spcAft>
                          <a:spcPct val="0"/>
                        </a:spcAft>
                        <a:buClrTx/>
                        <a:buSzTx/>
                        <a:buFont typeface="Arial" charset="0"/>
                        <a:buNone/>
                        <a:tabLst/>
                      </a:pPr>
                      <a:r>
                        <a:rPr kumimoji="0" lang="ru-RU" altLang="en-US" sz="1200" b="0" i="0" u="none" strike="noStrike" cap="none" normalizeH="0" baseline="0" dirty="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项目工作，建设，收购设备</a:t>
                      </a:r>
                      <a:r>
                        <a:rPr kumimoji="0" lang="zh-CN" altLang="en-US" sz="12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 </a:t>
                      </a:r>
                      <a:r>
                        <a:rPr kumimoji="0" lang="zh-CN" altLang="en-US" sz="12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201</a:t>
                      </a:r>
                      <a:r>
                        <a:rPr kumimoji="0" lang="en-US" altLang="zh-CN" sz="12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7</a:t>
                      </a:r>
                      <a:r>
                        <a:rPr kumimoji="0" lang="zh-CN" altLang="en-US" sz="12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年</a:t>
                      </a:r>
                      <a:r>
                        <a:rPr kumimoji="0" lang="zh-CN" altLang="en-US" sz="12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10月1期</a:t>
                      </a: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20 076 923</a:t>
                      </a:r>
                    </a:p>
                  </a:txBody>
                  <a:tcPr marL="9525" marR="9525" marT="9525"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4175">
                <a:tc>
                  <a:txBody>
                    <a:bodyPr/>
                    <a:lstStyle/>
                    <a:p>
                      <a:pPr marL="0" marR="0" lvl="0" indent="0" algn="r" defTabSz="0" rtl="0" eaLnBrk="1" fontAlgn="base"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5,2</a:t>
                      </a:r>
                    </a:p>
                  </a:txBody>
                  <a:tcPr marL="57341" marR="57341"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1125" marR="0" lvl="0" indent="0" algn="just" defTabSz="0" rtl="0" eaLnBrk="1" fontAlgn="base" latinLnBrk="0" hangingPunct="1">
                        <a:lnSpc>
                          <a:spcPct val="115000"/>
                        </a:lnSpc>
                        <a:spcBef>
                          <a:spcPct val="0"/>
                        </a:spcBef>
                        <a:spcAft>
                          <a:spcPct val="0"/>
                        </a:spcAft>
                        <a:buClrTx/>
                        <a:buSzTx/>
                        <a:buFont typeface="Arial" charset="0"/>
                        <a:buNone/>
                        <a:tabLst/>
                      </a:pPr>
                      <a:r>
                        <a:rPr kumimoji="0" lang="ru-RU" altLang="en-US" sz="1200" b="0" i="0" u="none" strike="noStrike" cap="none" normalizeH="0" baseline="0" dirty="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项目工作，建设，收购设备</a:t>
                      </a:r>
                      <a:r>
                        <a:rPr kumimoji="0" lang="zh-CN" altLang="en-US" sz="12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 </a:t>
                      </a:r>
                      <a:r>
                        <a:rPr kumimoji="0" lang="zh-CN" altLang="en-US" sz="12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201</a:t>
                      </a:r>
                      <a:r>
                        <a:rPr kumimoji="0" lang="en-US" altLang="zh-CN" sz="12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7</a:t>
                      </a:r>
                      <a:r>
                        <a:rPr kumimoji="0" lang="zh-CN" altLang="en-US" sz="12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年</a:t>
                      </a:r>
                      <a:r>
                        <a:rPr kumimoji="0" lang="zh-CN" altLang="en-US" sz="12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10月2期</a:t>
                      </a:r>
                    </a:p>
                    <a:p>
                      <a:pPr marL="111125" marR="0" lvl="0" indent="0" algn="just" defTabSz="0" rtl="0" eaLnBrk="1" fontAlgn="base" latinLnBrk="0" hangingPunct="1">
                        <a:lnSpc>
                          <a:spcPct val="115000"/>
                        </a:lnSpc>
                        <a:spcBef>
                          <a:spcPct val="0"/>
                        </a:spcBef>
                        <a:spcAft>
                          <a:spcPct val="0"/>
                        </a:spcAft>
                        <a:buClrTx/>
                        <a:buSzTx/>
                        <a:buFont typeface="Arial" charset="0"/>
                        <a:buNone/>
                        <a:tabLst/>
                      </a:pPr>
                      <a:endParaRPr kumimoji="0" lang="zh-CN" altLang="en-US" sz="12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endParaRP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113 926 843</a:t>
                      </a:r>
                    </a:p>
                  </a:txBody>
                  <a:tcPr marL="9525" marR="9525" marT="9525"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2575">
                <a:tc>
                  <a:txBody>
                    <a:bodyPr/>
                    <a:lstStyle/>
                    <a:p>
                      <a:pPr marL="0" marR="0" lvl="0" indent="0" algn="r" defTabSz="0" rtl="0" eaLnBrk="1" fontAlgn="base"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5,3</a:t>
                      </a:r>
                    </a:p>
                  </a:txBody>
                  <a:tcPr marL="57341" marR="57341"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1125" marR="0" lvl="0" indent="0" algn="just" defTabSz="0" rtl="0" eaLnBrk="1" fontAlgn="base" latinLnBrk="0" hangingPunct="1">
                        <a:lnSpc>
                          <a:spcPct val="115000"/>
                        </a:lnSpc>
                        <a:spcBef>
                          <a:spcPct val="0"/>
                        </a:spcBef>
                        <a:spcAft>
                          <a:spcPct val="0"/>
                        </a:spcAft>
                        <a:buClrTx/>
                        <a:buSzTx/>
                        <a:buFont typeface="Arial" charset="0"/>
                        <a:buNone/>
                        <a:tabLst/>
                      </a:pPr>
                      <a:r>
                        <a:rPr kumimoji="0" lang="ru-RU" altLang="en-US" sz="1200" b="0" i="0" u="none" strike="noStrike" cap="none" normalizeH="0" baseline="0" dirty="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项目工作，建设，收购设备</a:t>
                      </a:r>
                      <a:r>
                        <a:rPr kumimoji="0" lang="zh-CN" altLang="en-US" sz="12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 </a:t>
                      </a:r>
                      <a:r>
                        <a:rPr kumimoji="0" lang="zh-CN" altLang="en-US" sz="12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201</a:t>
                      </a:r>
                      <a:r>
                        <a:rPr kumimoji="0" lang="en-US" altLang="zh-CN" sz="12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8</a:t>
                      </a:r>
                      <a:r>
                        <a:rPr kumimoji="0" lang="zh-CN" altLang="en-US" sz="12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年</a:t>
                      </a:r>
                      <a:r>
                        <a:rPr kumimoji="0" lang="zh-CN" altLang="en-US" sz="12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2月3期</a:t>
                      </a: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15 084 428</a:t>
                      </a:r>
                    </a:p>
                  </a:txBody>
                  <a:tcPr marL="9525" marR="9525" marT="9525"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788">
                <a:tc>
                  <a:txBody>
                    <a:bodyPr/>
                    <a:lstStyle/>
                    <a:p>
                      <a:pPr marL="0" marR="0" lvl="0" indent="0" algn="r" defTabSz="0" rtl="0" eaLnBrk="1" fontAlgn="base"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5,4</a:t>
                      </a:r>
                    </a:p>
                  </a:txBody>
                  <a:tcPr marL="57341" marR="57341"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1125" marR="0" lvl="0" indent="0" algn="just" defTabSz="0" rtl="0" eaLnBrk="1" fontAlgn="base"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周转资金</a:t>
                      </a: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33 741 806</a:t>
                      </a:r>
                    </a:p>
                  </a:txBody>
                  <a:tcPr marL="9525" marR="9525" marT="9525"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0025">
                <a:tc>
                  <a:txBody>
                    <a:bodyPr/>
                    <a:lstStyle/>
                    <a:p>
                      <a:pPr marL="0" marR="0" lvl="0" indent="0" algn="r" defTabSz="0" rtl="0" eaLnBrk="1" fontAlgn="base"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6</a:t>
                      </a:r>
                    </a:p>
                  </a:txBody>
                  <a:tcPr marL="57341" marR="57341"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0" rtl="0" eaLnBrk="1" fontAlgn="base"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项目投资费用</a:t>
                      </a: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 (3+5) </a:t>
                      </a:r>
                      <a:endParaRPr kumimoji="0" lang="ru-RU" altLang="en-US" sz="1200" b="0" i="0" u="none" strike="noStrike" cap="none" normalizeH="0" baseline="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206 391 843</a:t>
                      </a:r>
                    </a:p>
                  </a:txBody>
                  <a:tcPr marL="9525" marR="9525" marT="9525"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0" marR="0" lvl="0" indent="0" algn="r" defTabSz="0" rtl="0" eaLnBrk="1" fontAlgn="base"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Calibri" pitchFamily="34" charset="0"/>
                          <a:ea typeface="SimSun" pitchFamily="2" charset="-122"/>
                          <a:cs typeface="Times New Roman" pitchFamily="18" charset="0"/>
                          <a:sym typeface="Times New Roman" pitchFamily="18" charset="0"/>
                        </a:rPr>
                        <a:t>7</a:t>
                      </a:r>
                    </a:p>
                  </a:txBody>
                  <a:tcPr marL="57341" marR="57341"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9BC860"/>
                    </a:solidFill>
                  </a:tcPr>
                </a:tc>
                <a:tc>
                  <a:txBody>
                    <a:bodyPr/>
                    <a:lstStyle/>
                    <a:p>
                      <a:pPr marL="0" marR="0" lvl="0" indent="0" algn="just" defTabSz="0" rtl="0" eaLnBrk="1" fontAlgn="base" latinLnBrk="0" hangingPunct="1">
                        <a:lnSpc>
                          <a:spcPct val="100000"/>
                        </a:lnSpc>
                        <a:spcBef>
                          <a:spcPct val="0"/>
                        </a:spcBef>
                        <a:spcAft>
                          <a:spcPct val="0"/>
                        </a:spcAft>
                        <a:buClrTx/>
                        <a:buSzTx/>
                        <a:buFont typeface="Arial" charset="0"/>
                        <a:buNone/>
                        <a:tabLst/>
                      </a:pPr>
                      <a:r>
                        <a:rPr kumimoji="0" lang="zh-CN" altLang="ru-RU" sz="12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sym typeface="Times New Roman" pitchFamily="18" charset="0"/>
                        </a:rPr>
                        <a:t>投资项目的总成本 </a:t>
                      </a: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sym typeface="Times New Roman" pitchFamily="18" charset="0"/>
                        </a:rPr>
                        <a:t>(4+5)</a:t>
                      </a:r>
                      <a:endParaRPr kumimoji="0" lang="ru-RU" altLang="zh-CN" sz="1200" b="0" i="0" u="none" strike="noStrike" cap="none" normalizeH="0" baseline="0" smtClean="0">
                        <a:ln>
                          <a:noFill/>
                        </a:ln>
                        <a:solidFill>
                          <a:srgbClr val="000000"/>
                        </a:solidFill>
                        <a:effectLst/>
                        <a:latin typeface="Calibri" pitchFamily="34" charset="0"/>
                        <a:ea typeface="SimSun" pitchFamily="2" charset="-122"/>
                        <a:cs typeface="Times New Roman" pitchFamily="18" charset="0"/>
                        <a:sym typeface="Times New Roman" pitchFamily="18" charset="0"/>
                      </a:endParaRPr>
                    </a:p>
                  </a:txBody>
                  <a:tcPr marL="57341" marR="5734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9BC86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dirty="0" smtClean="0">
                          <a:ln>
                            <a:noFill/>
                          </a:ln>
                          <a:solidFill>
                            <a:srgbClr val="000000"/>
                          </a:solidFill>
                          <a:effectLst/>
                          <a:latin typeface="Times New Roman" pitchFamily="18" charset="0"/>
                          <a:ea typeface="SimSun" pitchFamily="2" charset="-122"/>
                          <a:sym typeface="Times New Roman" pitchFamily="18" charset="0"/>
                        </a:rPr>
                        <a:t>237 850 088</a:t>
                      </a:r>
                    </a:p>
                  </a:txBody>
                  <a:tcPr marL="9525" marR="9525" marT="9525"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9BC860"/>
                    </a:solidFill>
                  </a:tcPr>
                </a:tc>
              </a:tr>
            </a:tbl>
          </a:graphicData>
        </a:graphic>
      </p:graphicFrame>
      <p:sp>
        <p:nvSpPr>
          <p:cNvPr id="4" name="Номер слайда 4"/>
          <p:cNvSpPr>
            <a:spLocks noGrp="1" noChangeArrowheads="1"/>
          </p:cNvSpPr>
          <p:nvPr/>
        </p:nvSpPr>
        <p:spPr bwMode="auto">
          <a:xfrm>
            <a:off x="6937375" y="6245225"/>
            <a:ext cx="1901825" cy="476250"/>
          </a:xfrm>
          <a:prstGeom prst="rect">
            <a:avLst/>
          </a:prstGeom>
          <a:noFill/>
          <a:ln w="9525">
            <a:noFill/>
            <a:miter lim="800000"/>
            <a:headEnd/>
            <a:tailEnd/>
          </a:ln>
        </p:spPr>
        <p:txBody>
          <a:bodyPr/>
          <a:lstStyle/>
          <a:p>
            <a:pPr algn="r">
              <a:buFont typeface="Arial" charset="0"/>
              <a:buNone/>
            </a:pPr>
            <a:fld id="{20BB0616-1EC5-4F14-ACCE-2C6CC32C8677}" type="slidenum">
              <a:rPr lang="ru-RU" altLang="zh-CN" sz="1400">
                <a:solidFill>
                  <a:srgbClr val="FFCC66"/>
                </a:solidFill>
                <a:latin typeface="+mn-lt"/>
                <a:cs typeface="Times New Roman" pitchFamily="18" charset="0"/>
              </a:rPr>
              <a:pPr algn="r">
                <a:buFont typeface="Arial" charset="0"/>
                <a:buNone/>
              </a:pPr>
              <a:t>12</a:t>
            </a:fld>
            <a:endParaRPr lang="ru-RU" altLang="zh-CN" sz="2000" dirty="0">
              <a:solidFill>
                <a:srgbClr val="FFCC66"/>
              </a:solidFill>
              <a:latin typeface="+mn-lt"/>
              <a:cs typeface="Times New Roman" pitchFamily="18" charset="0"/>
            </a:endParaRPr>
          </a:p>
        </p:txBody>
      </p:sp>
      <p:sp>
        <p:nvSpPr>
          <p:cNvPr id="5" name="Нижний колонтитул 3"/>
          <p:cNvSpPr>
            <a:spLocks noGrp="1"/>
          </p:cNvSpPr>
          <p:nvPr>
            <p:ph type="ftr" sz="quarter" idx="11"/>
          </p:nvPr>
        </p:nvSpPr>
        <p:spPr>
          <a:xfrm>
            <a:off x="2843808" y="6309320"/>
            <a:ext cx="4104456" cy="352127"/>
          </a:xfrm>
        </p:spPr>
        <p:txBody>
          <a:bodyPr/>
          <a:lstStyle/>
          <a:p>
            <a:pPr>
              <a:defRPr/>
            </a:pPr>
            <a:r>
              <a:rPr lang="de-DE" dirty="0"/>
              <a:t>Firma </a:t>
            </a:r>
            <a:r>
              <a:rPr lang="de-DE" dirty="0" smtClean="0"/>
              <a:t>Master</a:t>
            </a:r>
            <a:r>
              <a:rPr lang="ru-RU" dirty="0" smtClean="0"/>
              <a:t>,</a:t>
            </a:r>
            <a:r>
              <a:rPr lang="en-US" dirty="0" smtClean="0"/>
              <a:t> Ltd</a:t>
            </a:r>
            <a:r>
              <a:rPr lang="ru-RU" dirty="0" smtClean="0"/>
              <a:t>, © </a:t>
            </a:r>
            <a:r>
              <a:rPr lang="en-US" dirty="0" err="1" smtClean="0"/>
              <a:t>Harlov</a:t>
            </a:r>
            <a:r>
              <a:rPr lang="en-US" dirty="0" smtClean="0"/>
              <a:t> Y.P., </a:t>
            </a:r>
            <a:r>
              <a:rPr lang="en-US" dirty="0" err="1" smtClean="0"/>
              <a:t>Masaev</a:t>
            </a:r>
            <a:r>
              <a:rPr lang="en-US" dirty="0" smtClean="0"/>
              <a:t> S.N.</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50825" y="260350"/>
            <a:ext cx="8607425" cy="5832475"/>
          </a:xfrm>
          <a:prstGeom prst="rect">
            <a:avLst/>
          </a:prstGeom>
          <a:noFill/>
          <a:ln w="9525">
            <a:noFill/>
            <a:miter lim="800000"/>
            <a:headEnd/>
            <a:tailEnd/>
          </a:ln>
        </p:spPr>
        <p:txBody>
          <a:bodyPr/>
          <a:lstStyle/>
          <a:p>
            <a:pPr marL="342900" indent="-342900" algn="just" eaLnBrk="1" hangingPunct="1">
              <a:lnSpc>
                <a:spcPct val="80000"/>
              </a:lnSpc>
              <a:spcBef>
                <a:spcPct val="20000"/>
              </a:spcBef>
              <a:buClr>
                <a:schemeClr val="hlink"/>
              </a:buClr>
              <a:buFont typeface="Arial" charset="0"/>
              <a:buNone/>
            </a:pPr>
            <a:r>
              <a:rPr lang="zh-CN" altLang="en-US" sz="2000" dirty="0">
                <a:solidFill>
                  <a:srgbClr val="FFFF95"/>
                </a:solidFill>
                <a:latin typeface="Arial Black" pitchFamily="34" charset="0"/>
              </a:rPr>
              <a:t>             </a:t>
            </a:r>
            <a:endParaRPr lang="ru-RU" altLang="zh-CN" sz="2000" dirty="0" smtClean="0">
              <a:solidFill>
                <a:srgbClr val="FFFF95"/>
              </a:solidFill>
              <a:latin typeface="Arial Black" pitchFamily="34" charset="0"/>
            </a:endParaRPr>
          </a:p>
          <a:p>
            <a:pPr marL="342900" indent="-342900" algn="ctr" eaLnBrk="1" hangingPunct="1">
              <a:lnSpc>
                <a:spcPct val="80000"/>
              </a:lnSpc>
              <a:spcBef>
                <a:spcPct val="20000"/>
              </a:spcBef>
              <a:buClr>
                <a:schemeClr val="hlink"/>
              </a:buClr>
              <a:buFont typeface="Arial" charset="0"/>
              <a:buNone/>
            </a:pPr>
            <a:r>
              <a:rPr lang="zh-CN" altLang="en-US" sz="2400" dirty="0" smtClean="0">
                <a:solidFill>
                  <a:srgbClr val="FFFF95"/>
                </a:solidFill>
                <a:latin typeface="Arial Black" pitchFamily="34" charset="0"/>
              </a:rPr>
              <a:t> </a:t>
            </a:r>
            <a:r>
              <a:rPr lang="zh-CN" altLang="en-US" sz="2400" dirty="0">
                <a:solidFill>
                  <a:srgbClr val="FFFF95"/>
                </a:solidFill>
                <a:latin typeface="Arial Black" pitchFamily="34" charset="0"/>
              </a:rPr>
              <a:t>俄罗斯森林开发优先投资项目发起方</a:t>
            </a:r>
            <a:r>
              <a:rPr lang="ru-RU" altLang="en-US" sz="1800" dirty="0">
                <a:solidFill>
                  <a:srgbClr val="FFCC66"/>
                </a:solidFill>
                <a:latin typeface="Arial" charset="0"/>
                <a:ea typeface="Arial Unicode MS" pitchFamily="34" charset="-128"/>
                <a:cs typeface="Arial Unicode MS" pitchFamily="34" charset="-128"/>
                <a:sym typeface="Arial Unicode MS" pitchFamily="34" charset="-128"/>
              </a:rPr>
              <a:t>«马斯捷尔» 有限责任公司</a:t>
            </a:r>
            <a:r>
              <a:rPr lang="ru-RU" altLang="en-US" sz="1800" dirty="0">
                <a:solidFill>
                  <a:schemeClr val="tx1"/>
                </a:solidFill>
                <a:latin typeface="Arial" charset="0"/>
              </a:rPr>
              <a:t>     </a:t>
            </a:r>
          </a:p>
          <a:p>
            <a:pPr marL="342900" indent="-342900" algn="ctr">
              <a:spcBef>
                <a:spcPts val="300"/>
              </a:spcBef>
              <a:buClr>
                <a:schemeClr val="hlink"/>
              </a:buClr>
              <a:buFont typeface="Arial" charset="0"/>
              <a:buNone/>
            </a:pPr>
            <a:r>
              <a:rPr lang="ru-RU" altLang="en-US" sz="2000" b="1" dirty="0">
                <a:solidFill>
                  <a:srgbClr val="FFFF49"/>
                </a:solidFill>
                <a:latin typeface="Arial" charset="0"/>
              </a:rPr>
              <a:t> </a:t>
            </a:r>
            <a:r>
              <a:rPr lang="zh-CN" altLang="en-US" sz="2000" b="1" dirty="0">
                <a:solidFill>
                  <a:srgbClr val="FFFF49"/>
                </a:solidFill>
                <a:latin typeface="Times New Roman" pitchFamily="18" charset="0"/>
                <a:sym typeface="Times New Roman" pitchFamily="18" charset="0"/>
              </a:rPr>
              <a:t>项目发起方和借贷方</a:t>
            </a:r>
          </a:p>
          <a:p>
            <a:pPr marL="342900" indent="-342900" algn="ctr">
              <a:spcBef>
                <a:spcPts val="300"/>
              </a:spcBef>
              <a:buClr>
                <a:schemeClr val="hlink"/>
              </a:buClr>
              <a:buFont typeface="Arial" charset="0"/>
              <a:buNone/>
            </a:pPr>
            <a:r>
              <a:rPr lang="ru-RU" altLang="en-US" sz="2000" dirty="0">
                <a:solidFill>
                  <a:srgbClr val="FFCC66"/>
                </a:solidFill>
                <a:latin typeface="Arial" charset="0"/>
                <a:ea typeface="Arial Unicode MS" pitchFamily="34" charset="-128"/>
                <a:cs typeface="Arial Unicode MS" pitchFamily="34" charset="-128"/>
                <a:sym typeface="Arial Unicode MS" pitchFamily="34" charset="-128"/>
              </a:rPr>
              <a:t>«马斯捷尔» 有限责任公司</a:t>
            </a:r>
          </a:p>
          <a:p>
            <a:pPr marL="342900" indent="-342900" algn="ctr">
              <a:spcBef>
                <a:spcPts val="300"/>
              </a:spcBef>
              <a:buClr>
                <a:schemeClr val="hlink"/>
              </a:buClr>
              <a:buFont typeface="Arial" charset="0"/>
              <a:buNone/>
            </a:pPr>
            <a:r>
              <a:rPr lang="zh-CN" altLang="en-US" sz="2000" b="1" dirty="0">
                <a:solidFill>
                  <a:srgbClr val="FFFF49"/>
                </a:solidFill>
                <a:latin typeface="Times New Roman" pitchFamily="18" charset="0"/>
                <a:sym typeface="Times New Roman" pitchFamily="18" charset="0"/>
              </a:rPr>
              <a:t>法人地址：</a:t>
            </a:r>
          </a:p>
          <a:p>
            <a:pPr marL="342900" indent="-342900" algn="ctr">
              <a:spcBef>
                <a:spcPts val="300"/>
              </a:spcBef>
              <a:buClr>
                <a:schemeClr val="hlink"/>
              </a:buClr>
              <a:buFont typeface="Arial" charset="0"/>
              <a:buNone/>
            </a:pPr>
            <a:r>
              <a:rPr lang="ru-RU" altLang="en-US" sz="2000" dirty="0">
                <a:solidFill>
                  <a:srgbClr val="FFCC66"/>
                </a:solidFill>
                <a:latin typeface="Times New Roman" pitchFamily="18" charset="0"/>
                <a:cs typeface="Times New Roman" pitchFamily="18" charset="0"/>
                <a:sym typeface="Times New Roman" pitchFamily="18" charset="0"/>
              </a:rPr>
              <a:t>660006, </a:t>
            </a:r>
            <a:r>
              <a:rPr lang="zh-CN" altLang="en-US" sz="2000" dirty="0">
                <a:solidFill>
                  <a:srgbClr val="FFCC66"/>
                </a:solidFill>
                <a:latin typeface="Times New Roman" pitchFamily="18" charset="0"/>
                <a:sym typeface="Times New Roman" pitchFamily="18" charset="0"/>
              </a:rPr>
              <a:t>克拉斯诺亚尔斯克市，斯维特罗夫斯基大街6a</a:t>
            </a:r>
          </a:p>
          <a:p>
            <a:pPr marL="342900" indent="-342900" algn="ctr">
              <a:spcBef>
                <a:spcPts val="300"/>
              </a:spcBef>
              <a:buClr>
                <a:schemeClr val="hlink"/>
              </a:buClr>
              <a:buFont typeface="Arial" charset="0"/>
              <a:buNone/>
            </a:pPr>
            <a:r>
              <a:rPr lang="ru-RU" altLang="en-US" sz="2000" b="1" dirty="0">
                <a:solidFill>
                  <a:srgbClr val="FFFF49"/>
                </a:solidFill>
                <a:latin typeface="Times New Roman" pitchFamily="18" charset="0"/>
                <a:cs typeface="Times New Roman" pitchFamily="18" charset="0"/>
                <a:sym typeface="Times New Roman" pitchFamily="18" charset="0"/>
              </a:rPr>
              <a:t>投资机构信息</a:t>
            </a:r>
          </a:p>
          <a:p>
            <a:pPr marL="342900" indent="-342900" algn="ctr">
              <a:spcBef>
                <a:spcPts val="300"/>
              </a:spcBef>
              <a:buClr>
                <a:schemeClr val="hlink"/>
              </a:buClr>
              <a:buFont typeface="Arial" charset="0"/>
              <a:buNone/>
            </a:pPr>
            <a:r>
              <a:rPr lang="ru-RU" altLang="en-US" sz="2000" dirty="0">
                <a:solidFill>
                  <a:srgbClr val="FFCC66"/>
                </a:solidFill>
                <a:latin typeface="Times New Roman" pitchFamily="18" charset="0"/>
                <a:cs typeface="Times New Roman" pitchFamily="18" charset="0"/>
                <a:sym typeface="Times New Roman" pitchFamily="18" charset="0"/>
              </a:rPr>
              <a:t>法人登记证书 </a:t>
            </a:r>
            <a:r>
              <a:rPr lang="zh-CN" altLang="en-US" sz="2000" dirty="0">
                <a:solidFill>
                  <a:srgbClr val="FFCC66"/>
                </a:solidFill>
                <a:latin typeface="Times New Roman" pitchFamily="18" charset="0"/>
                <a:sym typeface="Times New Roman" pitchFamily="18" charset="0"/>
              </a:rPr>
              <a:t>编号</a:t>
            </a:r>
            <a:r>
              <a:rPr lang="ru-RU" altLang="en-US" sz="2000" dirty="0">
                <a:solidFill>
                  <a:srgbClr val="FFCC66"/>
                </a:solidFill>
                <a:latin typeface="Times New Roman" pitchFamily="18" charset="0"/>
                <a:sym typeface="Times New Roman" pitchFamily="18" charset="0"/>
              </a:rPr>
              <a:t> 3-Б  406 </a:t>
            </a:r>
            <a:r>
              <a:rPr lang="zh-CN" altLang="en-US" sz="2000" dirty="0">
                <a:solidFill>
                  <a:srgbClr val="FFCC66"/>
                </a:solidFill>
                <a:latin typeface="Times New Roman" pitchFamily="18" charset="0"/>
                <a:sym typeface="Times New Roman" pitchFamily="18" charset="0"/>
              </a:rPr>
              <a:t>1997年9月15日斯维特罗夫斯基区政府签发</a:t>
            </a:r>
            <a:r>
              <a:rPr lang="ru-RU" altLang="en-US" sz="2000" dirty="0">
                <a:solidFill>
                  <a:srgbClr val="FFCC66"/>
                </a:solidFill>
                <a:latin typeface="Times New Roman" pitchFamily="18" charset="0"/>
                <a:sym typeface="Times New Roman" pitchFamily="18" charset="0"/>
              </a:rPr>
              <a:t> </a:t>
            </a:r>
            <a:r>
              <a:rPr lang="zh-CN" altLang="en-US" sz="2000" dirty="0">
                <a:solidFill>
                  <a:srgbClr val="FFCC66"/>
                </a:solidFill>
                <a:latin typeface="Times New Roman" pitchFamily="18" charset="0"/>
                <a:sym typeface="Times New Roman" pitchFamily="18" charset="0"/>
              </a:rPr>
              <a:t>国家登记号</a:t>
            </a:r>
            <a:r>
              <a:rPr lang="ru-RU" altLang="en-US" sz="2000" dirty="0">
                <a:solidFill>
                  <a:srgbClr val="FFCC66"/>
                </a:solidFill>
                <a:latin typeface="Times New Roman" pitchFamily="18" charset="0"/>
                <a:sym typeface="Times New Roman" pitchFamily="18" charset="0"/>
              </a:rPr>
              <a:t> 1022402303384</a:t>
            </a:r>
            <a:endParaRPr lang="ru-RU" altLang="en-US" sz="2000" dirty="0">
              <a:solidFill>
                <a:srgbClr val="FFCC66"/>
              </a:solidFill>
              <a:latin typeface="Calibri" pitchFamily="34" charset="0"/>
              <a:sym typeface="Times New Roman" pitchFamily="18" charset="0"/>
            </a:endParaRPr>
          </a:p>
          <a:p>
            <a:pPr marL="342900" indent="-342900" algn="ctr">
              <a:spcBef>
                <a:spcPts val="300"/>
              </a:spcBef>
              <a:buClr>
                <a:schemeClr val="hlink"/>
              </a:buClr>
              <a:buFont typeface="Arial" charset="0"/>
              <a:buNone/>
            </a:pPr>
            <a:r>
              <a:rPr lang="ru-RU" altLang="en-US" sz="2000" dirty="0">
                <a:solidFill>
                  <a:srgbClr val="FFCC66"/>
                </a:solidFill>
                <a:latin typeface="Times New Roman" pitchFamily="18" charset="0"/>
                <a:sym typeface="Times New Roman" pitchFamily="18" charset="0"/>
              </a:rPr>
              <a:t>(在相互合作协定的基础</a:t>
            </a:r>
            <a:r>
              <a:rPr lang="zh-CN" altLang="en-US" sz="2000" dirty="0">
                <a:solidFill>
                  <a:srgbClr val="FFCC66"/>
                </a:solidFill>
                <a:latin typeface="Times New Roman" pitchFamily="18" charset="0"/>
                <a:sym typeface="Times New Roman" pitchFamily="18" charset="0"/>
              </a:rPr>
              <a:t>上</a:t>
            </a:r>
            <a:r>
              <a:rPr lang="ru-RU" altLang="en-US" sz="2000" dirty="0">
                <a:solidFill>
                  <a:srgbClr val="FFCC66"/>
                </a:solidFill>
                <a:latin typeface="Times New Roman" pitchFamily="18" charset="0"/>
                <a:sym typeface="Times New Roman" pitchFamily="18" charset="0"/>
              </a:rPr>
              <a:t>)</a:t>
            </a:r>
            <a:endParaRPr lang="ru-RU" altLang="en-US" sz="2000" dirty="0">
              <a:solidFill>
                <a:srgbClr val="FFCC66"/>
              </a:solidFill>
              <a:latin typeface="Calibri" pitchFamily="34" charset="0"/>
              <a:sym typeface="Times New Roman" pitchFamily="18" charset="0"/>
            </a:endParaRPr>
          </a:p>
          <a:p>
            <a:pPr marL="342900" indent="-342900" algn="ctr">
              <a:spcBef>
                <a:spcPts val="300"/>
              </a:spcBef>
              <a:buClr>
                <a:schemeClr val="hlink"/>
              </a:buClr>
              <a:buFont typeface="Arial" charset="0"/>
              <a:buNone/>
            </a:pPr>
            <a:r>
              <a:rPr lang="ru-RU" altLang="en-US" sz="2000" dirty="0">
                <a:solidFill>
                  <a:srgbClr val="FFCC66"/>
                </a:solidFill>
                <a:latin typeface="Times New Roman" pitchFamily="18" charset="0"/>
                <a:sym typeface="Times New Roman" pitchFamily="18" charset="0"/>
              </a:rPr>
              <a:t>哈尔洛夫 </a:t>
            </a:r>
            <a:r>
              <a:rPr lang="zh-CN" altLang="en-US" sz="2000" dirty="0">
                <a:solidFill>
                  <a:srgbClr val="FFCC66"/>
                </a:solidFill>
                <a:latin typeface="Times New Roman" pitchFamily="18" charset="0"/>
                <a:sym typeface="Times New Roman" pitchFamily="18" charset="0"/>
              </a:rPr>
              <a:t> 尤里 别特洛维奇</a:t>
            </a:r>
            <a:r>
              <a:rPr lang="ru-RU" altLang="en-US" sz="2000" dirty="0">
                <a:solidFill>
                  <a:srgbClr val="FFCC66"/>
                </a:solidFill>
                <a:latin typeface="Times New Roman" pitchFamily="18" charset="0"/>
                <a:sym typeface="Times New Roman" pitchFamily="18" charset="0"/>
              </a:rPr>
              <a:t>-</a:t>
            </a:r>
            <a:r>
              <a:rPr lang="zh-CN" altLang="en-US" sz="2000" dirty="0">
                <a:solidFill>
                  <a:srgbClr val="FFCC66"/>
                </a:solidFill>
                <a:latin typeface="Times New Roman" pitchFamily="18" charset="0"/>
                <a:sym typeface="Times New Roman" pitchFamily="18" charset="0"/>
              </a:rPr>
              <a:t> 持注册资本51%股份</a:t>
            </a:r>
          </a:p>
          <a:p>
            <a:pPr marL="342900" indent="-342900" algn="ctr">
              <a:spcBef>
                <a:spcPts val="300"/>
              </a:spcBef>
              <a:buClr>
                <a:schemeClr val="hlink"/>
              </a:buClr>
              <a:buFont typeface="Arial" charset="0"/>
              <a:buNone/>
            </a:pPr>
            <a:r>
              <a:rPr lang="zh-CN" altLang="en-US" sz="2000" dirty="0">
                <a:solidFill>
                  <a:srgbClr val="FFCC66"/>
                </a:solidFill>
                <a:latin typeface="Times New Roman" pitchFamily="18" charset="0"/>
                <a:sym typeface="Times New Roman" pitchFamily="18" charset="0"/>
              </a:rPr>
              <a:t>有限责任公司</a:t>
            </a:r>
            <a:r>
              <a:rPr lang="ru-RU" altLang="en-US" sz="2000" dirty="0">
                <a:solidFill>
                  <a:srgbClr val="FFCC66"/>
                </a:solidFill>
                <a:latin typeface="Times New Roman" pitchFamily="18" charset="0"/>
                <a:sym typeface="Times New Roman" pitchFamily="18" charset="0"/>
              </a:rPr>
              <a:t> «</a:t>
            </a:r>
            <a:r>
              <a:rPr lang="zh-CN" altLang="en-US" sz="2000" dirty="0">
                <a:solidFill>
                  <a:srgbClr val="FFCC66"/>
                </a:solidFill>
                <a:latin typeface="Times New Roman" pitchFamily="18" charset="0"/>
                <a:sym typeface="Times New Roman" pitchFamily="18" charset="0"/>
              </a:rPr>
              <a:t>斯特洛仪坡列斯基狮</a:t>
            </a:r>
            <a:r>
              <a:rPr lang="ru-RU" altLang="en-US" sz="2000" dirty="0">
                <a:solidFill>
                  <a:srgbClr val="FFCC66"/>
                </a:solidFill>
                <a:latin typeface="Times New Roman" pitchFamily="18" charset="0"/>
                <a:sym typeface="Times New Roman" pitchFamily="18" charset="0"/>
              </a:rPr>
              <a:t>»</a:t>
            </a:r>
            <a:endParaRPr lang="ru-RU" altLang="en-US" sz="2000" dirty="0">
              <a:solidFill>
                <a:srgbClr val="FFCC66"/>
              </a:solidFill>
              <a:latin typeface="Calibri" pitchFamily="34" charset="0"/>
              <a:sym typeface="Times New Roman" pitchFamily="18" charset="0"/>
            </a:endParaRPr>
          </a:p>
          <a:p>
            <a:pPr marL="342900" indent="-342900" algn="ctr">
              <a:spcBef>
                <a:spcPts val="300"/>
              </a:spcBef>
              <a:buClr>
                <a:schemeClr val="hlink"/>
              </a:buClr>
              <a:buFont typeface="Arial" charset="0"/>
              <a:buNone/>
            </a:pPr>
            <a:r>
              <a:rPr lang="zh-CN" altLang="en-US" sz="2000" dirty="0">
                <a:solidFill>
                  <a:srgbClr val="FFCC66"/>
                </a:solidFill>
                <a:latin typeface="Times New Roman" pitchFamily="18" charset="0"/>
                <a:sym typeface="Times New Roman" pitchFamily="18" charset="0"/>
              </a:rPr>
              <a:t>持注册资本</a:t>
            </a:r>
            <a:r>
              <a:rPr lang="ru-RU" altLang="en-US" sz="2000" dirty="0">
                <a:solidFill>
                  <a:srgbClr val="FFCC66"/>
                </a:solidFill>
                <a:latin typeface="Times New Roman" pitchFamily="18" charset="0"/>
                <a:sym typeface="Times New Roman" pitchFamily="18" charset="0"/>
              </a:rPr>
              <a:t>49%</a:t>
            </a:r>
            <a:r>
              <a:rPr lang="zh-CN" altLang="en-US" sz="2000" dirty="0">
                <a:solidFill>
                  <a:srgbClr val="FFCC66"/>
                </a:solidFill>
                <a:latin typeface="Times New Roman" pitchFamily="18" charset="0"/>
                <a:sym typeface="Times New Roman" pitchFamily="18" charset="0"/>
              </a:rPr>
              <a:t>股份</a:t>
            </a:r>
          </a:p>
          <a:p>
            <a:pPr marL="342900" indent="-342900" algn="ctr">
              <a:spcBef>
                <a:spcPts val="300"/>
              </a:spcBef>
              <a:buClr>
                <a:schemeClr val="hlink"/>
              </a:buClr>
              <a:buFont typeface="Arial" charset="0"/>
              <a:buNone/>
            </a:pPr>
            <a:r>
              <a:rPr lang="zh-CN" altLang="en-US" sz="2000" b="1" dirty="0">
                <a:solidFill>
                  <a:srgbClr val="FFFF49"/>
                </a:solidFill>
                <a:latin typeface="Times New Roman" pitchFamily="18" charset="0"/>
                <a:sym typeface="Times New Roman" pitchFamily="18" charset="0"/>
              </a:rPr>
              <a:t>公司法人姓名</a:t>
            </a:r>
          </a:p>
          <a:p>
            <a:pPr marL="342900" indent="-342900" algn="ctr">
              <a:spcBef>
                <a:spcPts val="300"/>
              </a:spcBef>
              <a:buClr>
                <a:schemeClr val="hlink"/>
              </a:buClr>
              <a:buFont typeface="Arial" charset="0"/>
              <a:buNone/>
            </a:pPr>
            <a:r>
              <a:rPr lang="ru-RU" altLang="en-US" sz="2000" dirty="0">
                <a:solidFill>
                  <a:srgbClr val="FFCC66"/>
                </a:solidFill>
                <a:latin typeface="Times New Roman" pitchFamily="18" charset="0"/>
                <a:sym typeface="Times New Roman" pitchFamily="18" charset="0"/>
              </a:rPr>
              <a:t>哈尔洛夫 </a:t>
            </a:r>
            <a:r>
              <a:rPr lang="zh-CN" altLang="en-US" sz="2000" dirty="0">
                <a:solidFill>
                  <a:srgbClr val="FFCC66"/>
                </a:solidFill>
                <a:latin typeface="Times New Roman" pitchFamily="18" charset="0"/>
                <a:sym typeface="Times New Roman" pitchFamily="18" charset="0"/>
              </a:rPr>
              <a:t> 尤里 别特洛维奇</a:t>
            </a:r>
            <a:r>
              <a:rPr lang="ru-RU" altLang="en-US" sz="2000" dirty="0">
                <a:solidFill>
                  <a:srgbClr val="FFCC66"/>
                </a:solidFill>
                <a:latin typeface="Times New Roman" pitchFamily="18" charset="0"/>
                <a:sym typeface="Times New Roman" pitchFamily="18" charset="0"/>
              </a:rPr>
              <a:t>, </a:t>
            </a:r>
            <a:r>
              <a:rPr lang="ru-RU" altLang="en-US" sz="2000" dirty="0">
                <a:solidFill>
                  <a:srgbClr val="FFCC66"/>
                </a:solidFill>
                <a:latin typeface="Arial" charset="0"/>
                <a:ea typeface="Arial Unicode MS" pitchFamily="34" charset="-128"/>
                <a:cs typeface="Arial Unicode MS" pitchFamily="34" charset="-128"/>
                <a:sym typeface="Arial Unicode MS" pitchFamily="34" charset="-128"/>
              </a:rPr>
              <a:t>«马斯捷尔» 有限责任公司</a:t>
            </a:r>
            <a:r>
              <a:rPr lang="zh-CN" altLang="en-US" sz="2000" dirty="0">
                <a:solidFill>
                  <a:srgbClr val="FFCC66"/>
                </a:solidFill>
                <a:latin typeface="Arial" charset="0"/>
                <a:ea typeface="Arial Unicode MS" pitchFamily="34" charset="-128"/>
                <a:cs typeface="Arial Unicode MS" pitchFamily="34" charset="-128"/>
                <a:sym typeface="Arial Unicode MS" pitchFamily="34" charset="-128"/>
              </a:rPr>
              <a:t>经</a:t>
            </a:r>
            <a:r>
              <a:rPr lang="zh-CN" altLang="en-US" sz="2000" dirty="0" smtClean="0">
                <a:solidFill>
                  <a:srgbClr val="FFCC66"/>
                </a:solidFill>
                <a:latin typeface="Arial" charset="0"/>
                <a:ea typeface="Arial Unicode MS" pitchFamily="34" charset="-128"/>
                <a:cs typeface="Arial Unicode MS" pitchFamily="34" charset="-128"/>
                <a:sym typeface="Arial Unicode MS" pitchFamily="34" charset="-128"/>
              </a:rPr>
              <a:t>理</a:t>
            </a:r>
            <a:endParaRPr lang="ru-RU" altLang="en-US" sz="1000" dirty="0">
              <a:solidFill>
                <a:schemeClr val="tx1"/>
              </a:solidFill>
              <a:latin typeface="Arial" charset="0"/>
            </a:endParaRPr>
          </a:p>
        </p:txBody>
      </p:sp>
      <p:sp>
        <p:nvSpPr>
          <p:cNvPr id="3" name="Номер слайда 4"/>
          <p:cNvSpPr>
            <a:spLocks noGrp="1" noChangeArrowheads="1"/>
          </p:cNvSpPr>
          <p:nvPr/>
        </p:nvSpPr>
        <p:spPr bwMode="auto">
          <a:xfrm>
            <a:off x="6937375" y="6245225"/>
            <a:ext cx="1901825" cy="476250"/>
          </a:xfrm>
          <a:prstGeom prst="rect">
            <a:avLst/>
          </a:prstGeom>
          <a:noFill/>
          <a:ln w="9525">
            <a:noFill/>
            <a:miter lim="800000"/>
            <a:headEnd/>
            <a:tailEnd/>
          </a:ln>
        </p:spPr>
        <p:txBody>
          <a:bodyPr/>
          <a:lstStyle/>
          <a:p>
            <a:pPr algn="r">
              <a:buFont typeface="Arial" charset="0"/>
              <a:buNone/>
            </a:pPr>
            <a:fld id="{20BB0616-1EC5-4F14-ACCE-2C6CC32C8677}" type="slidenum">
              <a:rPr lang="ru-RU" altLang="zh-CN" sz="1400">
                <a:solidFill>
                  <a:srgbClr val="FFCC66"/>
                </a:solidFill>
                <a:latin typeface="+mn-lt"/>
                <a:cs typeface="Times New Roman" pitchFamily="18" charset="0"/>
              </a:rPr>
              <a:pPr algn="r">
                <a:buFont typeface="Arial" charset="0"/>
                <a:buNone/>
              </a:pPr>
              <a:t>13</a:t>
            </a:fld>
            <a:endParaRPr lang="ru-RU" altLang="zh-CN" sz="2000" dirty="0">
              <a:solidFill>
                <a:srgbClr val="FFCC66"/>
              </a:solidFill>
              <a:latin typeface="+mn-lt"/>
              <a:cs typeface="Times New Roman" pitchFamily="18" charset="0"/>
            </a:endParaRPr>
          </a:p>
        </p:txBody>
      </p:sp>
      <p:sp>
        <p:nvSpPr>
          <p:cNvPr id="4" name="Нижний колонтитул 3"/>
          <p:cNvSpPr>
            <a:spLocks noGrp="1"/>
          </p:cNvSpPr>
          <p:nvPr>
            <p:ph type="ftr" sz="quarter" idx="11"/>
          </p:nvPr>
        </p:nvSpPr>
        <p:spPr>
          <a:xfrm>
            <a:off x="2771800" y="6245225"/>
            <a:ext cx="4104456" cy="352127"/>
          </a:xfrm>
        </p:spPr>
        <p:txBody>
          <a:bodyPr/>
          <a:lstStyle/>
          <a:p>
            <a:pPr>
              <a:defRPr/>
            </a:pPr>
            <a:r>
              <a:rPr lang="de-DE" dirty="0"/>
              <a:t>Firma </a:t>
            </a:r>
            <a:r>
              <a:rPr lang="de-DE" dirty="0" smtClean="0"/>
              <a:t>Master</a:t>
            </a:r>
            <a:r>
              <a:rPr lang="ru-RU" dirty="0" smtClean="0"/>
              <a:t>,</a:t>
            </a:r>
            <a:r>
              <a:rPr lang="en-US" dirty="0" smtClean="0"/>
              <a:t> Ltd</a:t>
            </a:r>
            <a:r>
              <a:rPr lang="ru-RU" dirty="0" smtClean="0"/>
              <a:t>, © </a:t>
            </a:r>
            <a:r>
              <a:rPr lang="en-US" dirty="0" err="1" smtClean="0"/>
              <a:t>Harlov</a:t>
            </a:r>
            <a:r>
              <a:rPr lang="en-US" dirty="0" smtClean="0"/>
              <a:t> Y.P., </a:t>
            </a:r>
            <a:r>
              <a:rPr lang="en-US" dirty="0" err="1" smtClean="0"/>
              <a:t>Masaev</a:t>
            </a:r>
            <a:r>
              <a:rPr lang="en-US" dirty="0" smtClean="0"/>
              <a:t> S.N.</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p:cBhvr>
                                        <p:cTn id="17" dur="500"/>
                                        <p:tgtEl>
                                          <p:spTgt spid="2">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p:cBhvr>
                                        <p:cTn id="20" dur="500"/>
                                        <p:tgtEl>
                                          <p:spTgt spid="2">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p:cBhvr>
                                        <p:cTn id="28" dur="500"/>
                                        <p:tgtEl>
                                          <p:spTgt spid="2">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p:cBhvr>
                                        <p:cTn id="31" dur="500"/>
                                        <p:tgtEl>
                                          <p:spTgt spid="2">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p:cBhvr>
                                        <p:cTn id="36" dur="500"/>
                                        <p:tgtEl>
                                          <p:spTgt spid="2">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p:cBhvr>
                                        <p:cTn id="41" dur="500"/>
                                        <p:tgtEl>
                                          <p:spTgt spid="2">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
                                            <p:txEl>
                                              <p:pRg st="9" end="9"/>
                                            </p:txEl>
                                          </p:spTgt>
                                        </p:tgtEl>
                                        <p:attrNameLst>
                                          <p:attrName>style.visibility</p:attrName>
                                        </p:attrNameLst>
                                      </p:cBhvr>
                                      <p:to>
                                        <p:strVal val="visible"/>
                                      </p:to>
                                    </p:set>
                                    <p:animEffect>
                                      <p:cBhvr>
                                        <p:cTn id="46" dur="500"/>
                                        <p:tgtEl>
                                          <p:spTgt spid="2">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
                                            <p:txEl>
                                              <p:pRg st="10" end="10"/>
                                            </p:txEl>
                                          </p:spTgt>
                                        </p:tgtEl>
                                        <p:attrNameLst>
                                          <p:attrName>style.visibility</p:attrName>
                                        </p:attrNameLst>
                                      </p:cBhvr>
                                      <p:to>
                                        <p:strVal val="visible"/>
                                      </p:to>
                                    </p:set>
                                    <p:animEffect>
                                      <p:cBhvr>
                                        <p:cTn id="51" dur="500"/>
                                        <p:tgtEl>
                                          <p:spTgt spid="2">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
                                            <p:txEl>
                                              <p:pRg st="11" end="11"/>
                                            </p:txEl>
                                          </p:spTgt>
                                        </p:tgtEl>
                                        <p:attrNameLst>
                                          <p:attrName>style.visibility</p:attrName>
                                        </p:attrNameLst>
                                      </p:cBhvr>
                                      <p:to>
                                        <p:strVal val="visible"/>
                                      </p:to>
                                    </p:set>
                                    <p:animEffect>
                                      <p:cBhvr>
                                        <p:cTn id="56" dur="500"/>
                                        <p:tgtEl>
                                          <p:spTgt spid="2">
                                            <p:txEl>
                                              <p:pRg st="11" end="11"/>
                                            </p:tx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
                                            <p:txEl>
                                              <p:pRg st="12" end="12"/>
                                            </p:txEl>
                                          </p:spTgt>
                                        </p:tgtEl>
                                        <p:attrNameLst>
                                          <p:attrName>style.visibility</p:attrName>
                                        </p:attrNameLst>
                                      </p:cBhvr>
                                      <p:to>
                                        <p:strVal val="visible"/>
                                      </p:to>
                                    </p:set>
                                    <p:animEffect>
                                      <p:cBhvr>
                                        <p:cTn id="59" dur="500"/>
                                        <p:tgtEl>
                                          <p:spTgt spid="2">
                                            <p:txEl>
                                              <p:pRg st="12" end="1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
                                            <p:txEl>
                                              <p:pRg st="13" end="13"/>
                                            </p:txEl>
                                          </p:spTgt>
                                        </p:tgtEl>
                                        <p:attrNameLst>
                                          <p:attrName>style.visibility</p:attrName>
                                        </p:attrNameLst>
                                      </p:cBhvr>
                                      <p:to>
                                        <p:strVal val="visible"/>
                                      </p:to>
                                    </p:set>
                                    <p:animEffect>
                                      <p:cBhvr>
                                        <p:cTn id="64"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Rot="1" noChangeArrowheads="1"/>
          </p:cNvSpPr>
          <p:nvPr/>
        </p:nvSpPr>
        <p:spPr>
          <a:xfrm>
            <a:off x="467544" y="332656"/>
            <a:ext cx="8385175" cy="791245"/>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en-US" sz="20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a:t>
            </a:r>
            <a:r>
              <a:rPr kumimoji="0" lang="zh-CN" altLang="en-US" sz="20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SimSun" pitchFamily="2" charset="-122"/>
                <a:cs typeface="+mj-cs"/>
              </a:rPr>
              <a:t>马斯捷尔</a:t>
            </a:r>
            <a:r>
              <a:rPr kumimoji="0" lang="ru-RU" altLang="en-US" sz="20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a:t>
            </a:r>
            <a:r>
              <a:rPr kumimoji="0" lang="zh-CN" altLang="en-US" sz="20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SimSun" pitchFamily="2" charset="-122"/>
                <a:cs typeface="+mj-cs"/>
              </a:rPr>
              <a:t>有限责任公司</a:t>
            </a:r>
            <a:r>
              <a:rPr kumimoji="0" lang="ru-RU" altLang="en-US" sz="20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 - «</a:t>
            </a:r>
            <a:r>
              <a:rPr kumimoji="0" lang="zh-CN" altLang="en-US" sz="2000" b="1"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Times New Roman" pitchFamily="18" charset="0"/>
                <a:ea typeface="SimSun" pitchFamily="2" charset="-122"/>
                <a:cs typeface="+mj-cs"/>
                <a:sym typeface="Times New Roman" pitchFamily="18" charset="0"/>
              </a:rPr>
              <a:t>斯特洛仪坡列斯基狮</a:t>
            </a:r>
            <a:r>
              <a:rPr kumimoji="0" lang="ru-RU" altLang="en-US" sz="20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a:t>
            </a:r>
            <a:r>
              <a:rPr kumimoji="0" lang="zh-CN" altLang="en-US" sz="20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SimSun" pitchFamily="2" charset="-122"/>
                <a:cs typeface="+mj-cs"/>
              </a:rPr>
              <a:t>有限责任公司参股人关于出售49%公司股份的协议</a:t>
            </a:r>
            <a:endParaRPr kumimoji="0" lang="ru-RU" altLang="en-US" sz="20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3" name="Содержимое 2"/>
          <p:cNvSpPr txBox="1">
            <a:spLocks noRot="1" noChangeArrowheads="1"/>
          </p:cNvSpPr>
          <p:nvPr/>
        </p:nvSpPr>
        <p:spPr>
          <a:xfrm>
            <a:off x="611188" y="1339850"/>
            <a:ext cx="8281987" cy="4191000"/>
          </a:xfrm>
          <a:prstGeom prst="rect">
            <a:avLst/>
          </a:prstGeom>
        </p:spPr>
        <p:txBody>
          <a:bodyPr/>
          <a:lstStyle/>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ru-RU"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SimSun" pitchFamily="2" charset="-122"/>
                <a:cs typeface="+mn-cs"/>
              </a:rPr>
              <a:t>马斯捷尔</a:t>
            </a:r>
            <a:r>
              <a:rPr kumimoji="0" lang="ru-RU"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SimSun" pitchFamily="2" charset="-122"/>
                <a:cs typeface="+mn-cs"/>
              </a:rPr>
              <a:t>有限责任公司</a:t>
            </a:r>
            <a:r>
              <a:rPr kumimoji="0" lang="ru-RU"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 «</a:t>
            </a:r>
            <a:r>
              <a:rPr kumimoji="0" lang="zh-CN" altLang="en-US" sz="18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Times New Roman" pitchFamily="18" charset="0"/>
                <a:ea typeface="SimSun" pitchFamily="2" charset="-122"/>
                <a:cs typeface="+mn-cs"/>
                <a:sym typeface="Times New Roman" pitchFamily="18" charset="0"/>
              </a:rPr>
              <a:t>斯特洛仪坡列斯基狮</a:t>
            </a:r>
            <a:r>
              <a:rPr kumimoji="0" lang="ru-RU"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SimSun" pitchFamily="2" charset="-122"/>
                <a:cs typeface="+mn-cs"/>
              </a:rPr>
              <a:t>有限责任公司名下持有品牌</a:t>
            </a:r>
            <a:r>
              <a:rPr kumimoji="0" lang="ru-RU"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SimSun" pitchFamily="2" charset="-122"/>
                <a:cs typeface="+mn-cs"/>
              </a:rPr>
              <a:t>康曼多乐</a:t>
            </a:r>
            <a:r>
              <a:rPr kumimoji="0" lang="ru-RU"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SimSun" pitchFamily="2" charset="-122"/>
                <a:cs typeface="+mn-cs"/>
              </a:rPr>
              <a:t>是克拉斯诺亚尔斯克市最大的零售网络，旗下有2个购物中心和100多个超市和多个大卖场，年营业额超过3亿美元。</a:t>
            </a:r>
            <a:endParaRPr kumimoji="0" lang="ru-RU"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zh-CN" altLang="en-US" sz="18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鉴于</a:t>
            </a:r>
            <a:r>
              <a:rPr kumimoji="0" lang="ru-RU"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SimSun" pitchFamily="2" charset="-122"/>
                <a:cs typeface="+mn-cs"/>
              </a:rPr>
              <a:t>马斯捷尔</a:t>
            </a:r>
            <a:r>
              <a:rPr kumimoji="0" lang="ru-RU"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SimSun" pitchFamily="2" charset="-122"/>
                <a:cs typeface="+mn-cs"/>
              </a:rPr>
              <a:t>有限责任公司在生产实木深加工领域的优先投资项目是一个对于</a:t>
            </a:r>
            <a:r>
              <a:rPr kumimoji="0" lang="ru-RU"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SimSun" pitchFamily="2" charset="-122"/>
                <a:cs typeface="+mn-cs"/>
              </a:rPr>
              <a:t>康曼多乐</a:t>
            </a:r>
            <a:r>
              <a:rPr kumimoji="0" lang="ru-RU"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SimSun" pitchFamily="2" charset="-122"/>
                <a:cs typeface="+mn-cs"/>
              </a:rPr>
              <a:t>的非核心业务，</a:t>
            </a:r>
            <a:r>
              <a:rPr kumimoji="0" lang="ru-RU"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SimSun" pitchFamily="2" charset="-122"/>
                <a:cs typeface="+mn-cs"/>
              </a:rPr>
              <a:t>马斯捷尔</a:t>
            </a:r>
            <a:r>
              <a:rPr kumimoji="0" lang="ru-RU"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SimSun" pitchFamily="2" charset="-122"/>
                <a:cs typeface="+mn-cs"/>
              </a:rPr>
              <a:t>有限责任公司和</a:t>
            </a:r>
            <a:r>
              <a:rPr kumimoji="0" lang="ru-RU"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18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Times New Roman" pitchFamily="18" charset="0"/>
                <a:ea typeface="SimSun" pitchFamily="2" charset="-122"/>
                <a:cs typeface="+mn-cs"/>
                <a:sym typeface="Times New Roman" pitchFamily="18" charset="0"/>
              </a:rPr>
              <a:t>斯特洛仪坡列斯基狮</a:t>
            </a:r>
            <a:r>
              <a:rPr kumimoji="0" lang="ru-RU"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SimSun" pitchFamily="2" charset="-122"/>
                <a:cs typeface="+mn-cs"/>
              </a:rPr>
              <a:t>有限责任公司参股人</a:t>
            </a:r>
            <a:r>
              <a:rPr kumimoji="0" lang="ru-RU" altLang="en-US" sz="18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Times New Roman" pitchFamily="18" charset="0"/>
                <a:ea typeface="+mn-ea"/>
                <a:cs typeface="Times New Roman" pitchFamily="18" charset="0"/>
                <a:sym typeface="Times New Roman" pitchFamily="18" charset="0"/>
              </a:rPr>
              <a:t>哈尔洛夫</a:t>
            </a:r>
            <a:r>
              <a:rPr kumimoji="0" lang="zh-CN" altLang="en-US" sz="18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Times New Roman" pitchFamily="18" charset="0"/>
                <a:ea typeface="SimSun" pitchFamily="2" charset="-122"/>
                <a:cs typeface="+mn-cs"/>
                <a:sym typeface="Times New Roman" pitchFamily="18" charset="0"/>
              </a:rPr>
              <a:t> 尤 坡准备出售49%</a:t>
            </a:r>
            <a:r>
              <a:rPr kumimoji="0" lang="ru-RU"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SimSun" pitchFamily="2" charset="-122"/>
                <a:cs typeface="+mn-cs"/>
              </a:rPr>
              <a:t>马斯捷尔</a:t>
            </a:r>
            <a:r>
              <a:rPr kumimoji="0" lang="ru-RU"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SimSun" pitchFamily="2" charset="-122"/>
                <a:cs typeface="+mn-cs"/>
              </a:rPr>
              <a:t>有限责任公司的公司股份。</a:t>
            </a:r>
          </a:p>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ru-RU" altLang="en-US" sz="18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mn-ea"/>
                <a:cs typeface="+mn-cs"/>
              </a:rPr>
              <a:t>有限责任公司«马斯捷尔» </a:t>
            </a:r>
            <a:r>
              <a:rPr kumimoji="0" lang="zh-CN" altLang="en-US" sz="18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出售的</a:t>
            </a:r>
            <a:r>
              <a:rPr kumimoji="0" lang="ru-RU" altLang="en-US" sz="18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mn-ea"/>
                <a:cs typeface="+mn-cs"/>
              </a:rPr>
              <a:t>49%的注册资本</a:t>
            </a:r>
            <a:r>
              <a:rPr kumimoji="0" lang="zh-CN" altLang="en-US" sz="18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比起51000平米资产市值要少8倍。</a:t>
            </a:r>
            <a:endParaRPr kumimoji="0" lang="ru-RU" altLang="en-US" sz="18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mn-ea"/>
              <a:cs typeface="+mn-cs"/>
            </a:endParaRPr>
          </a:p>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ru-RU" altLang="en-US" sz="18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mn-ea"/>
                <a:cs typeface="+mn-cs"/>
              </a:rPr>
              <a:t>随着时间的推移，这些资产的价格</a:t>
            </a:r>
            <a:r>
              <a:rPr kumimoji="0" lang="zh-CN" altLang="en-US" sz="18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还会升值，因为是私有财产，在市区规划范围之内，这里会有购物中心，停车场，贸易中心，横跨叶尼塞河第四座大桥，2015年秋天竣工。</a:t>
            </a:r>
            <a:endParaRPr kumimoji="0" lang="ru-RU" altLang="en-US" sz="18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mn-ea"/>
              <a:cs typeface="+mn-cs"/>
            </a:endParaRPr>
          </a:p>
        </p:txBody>
      </p:sp>
      <p:sp>
        <p:nvSpPr>
          <p:cNvPr id="4" name="Номер слайда 4"/>
          <p:cNvSpPr>
            <a:spLocks noGrp="1" noChangeArrowheads="1"/>
          </p:cNvSpPr>
          <p:nvPr/>
        </p:nvSpPr>
        <p:spPr bwMode="auto">
          <a:xfrm>
            <a:off x="6937375" y="6245225"/>
            <a:ext cx="1901825" cy="476250"/>
          </a:xfrm>
          <a:prstGeom prst="rect">
            <a:avLst/>
          </a:prstGeom>
          <a:noFill/>
          <a:ln w="9525">
            <a:noFill/>
            <a:miter lim="800000"/>
            <a:headEnd/>
            <a:tailEnd/>
          </a:ln>
        </p:spPr>
        <p:txBody>
          <a:bodyPr/>
          <a:lstStyle/>
          <a:p>
            <a:pPr algn="r">
              <a:buFont typeface="Arial" charset="0"/>
              <a:buNone/>
            </a:pPr>
            <a:fld id="{20BB0616-1EC5-4F14-ACCE-2C6CC32C8677}" type="slidenum">
              <a:rPr lang="ru-RU" altLang="zh-CN" sz="1400">
                <a:solidFill>
                  <a:srgbClr val="FFCC66"/>
                </a:solidFill>
                <a:latin typeface="+mn-lt"/>
                <a:cs typeface="Times New Roman" pitchFamily="18" charset="0"/>
              </a:rPr>
              <a:pPr algn="r">
                <a:buFont typeface="Arial" charset="0"/>
                <a:buNone/>
              </a:pPr>
              <a:t>14</a:t>
            </a:fld>
            <a:endParaRPr lang="ru-RU" altLang="zh-CN" sz="2000" dirty="0">
              <a:solidFill>
                <a:srgbClr val="FFCC66"/>
              </a:solidFill>
              <a:latin typeface="+mn-lt"/>
              <a:cs typeface="Times New Roman" pitchFamily="18" charset="0"/>
            </a:endParaRPr>
          </a:p>
        </p:txBody>
      </p:sp>
      <p:sp>
        <p:nvSpPr>
          <p:cNvPr id="5" name="Нижний колонтитул 3"/>
          <p:cNvSpPr>
            <a:spLocks noGrp="1"/>
          </p:cNvSpPr>
          <p:nvPr>
            <p:ph type="ftr" sz="quarter" idx="11"/>
          </p:nvPr>
        </p:nvSpPr>
        <p:spPr>
          <a:xfrm>
            <a:off x="2771800" y="6245225"/>
            <a:ext cx="4104456" cy="352127"/>
          </a:xfrm>
        </p:spPr>
        <p:txBody>
          <a:bodyPr/>
          <a:lstStyle/>
          <a:p>
            <a:pPr>
              <a:defRPr/>
            </a:pPr>
            <a:r>
              <a:rPr lang="de-DE" dirty="0"/>
              <a:t>Firma </a:t>
            </a:r>
            <a:r>
              <a:rPr lang="de-DE" dirty="0" smtClean="0"/>
              <a:t>Master</a:t>
            </a:r>
            <a:r>
              <a:rPr lang="ru-RU" dirty="0" smtClean="0"/>
              <a:t>,</a:t>
            </a:r>
            <a:r>
              <a:rPr lang="en-US" dirty="0" smtClean="0"/>
              <a:t> Ltd</a:t>
            </a:r>
            <a:r>
              <a:rPr lang="ru-RU" dirty="0" smtClean="0"/>
              <a:t>, © </a:t>
            </a:r>
            <a:r>
              <a:rPr lang="en-US" dirty="0" err="1" smtClean="0"/>
              <a:t>Harlov</a:t>
            </a:r>
            <a:r>
              <a:rPr lang="en-US" dirty="0" smtClean="0"/>
              <a:t> Y.P., </a:t>
            </a:r>
            <a:r>
              <a:rPr lang="en-US" dirty="0" err="1" smtClean="0"/>
              <a:t>Masaev</a:t>
            </a:r>
            <a:r>
              <a:rPr lang="en-US" dirty="0" smtClean="0"/>
              <a:t> S.N.</a:t>
            </a:r>
            <a:endParaRPr lang="de-D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Rot="1" noChangeArrowheads="1"/>
          </p:cNvSpPr>
          <p:nvPr/>
        </p:nvSpPr>
        <p:spPr>
          <a:xfrm>
            <a:off x="179512" y="332656"/>
            <a:ext cx="8674100" cy="403225"/>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SimSun" pitchFamily="2" charset="-122"/>
                <a:cs typeface="+mj-cs"/>
              </a:rPr>
              <a:t>项目战略</a:t>
            </a:r>
          </a:p>
        </p:txBody>
      </p:sp>
      <p:sp>
        <p:nvSpPr>
          <p:cNvPr id="3" name="Номер слайда 3"/>
          <p:cNvSpPr>
            <a:spLocks noGrp="1" noChangeArrowheads="1"/>
          </p:cNvSpPr>
          <p:nvPr/>
        </p:nvSpPr>
        <p:spPr bwMode="auto">
          <a:xfrm>
            <a:off x="8461375" y="188913"/>
            <a:ext cx="450850" cy="476250"/>
          </a:xfrm>
          <a:prstGeom prst="rect">
            <a:avLst/>
          </a:prstGeom>
          <a:noFill/>
          <a:ln w="9525">
            <a:noFill/>
            <a:miter lim="800000"/>
            <a:headEnd/>
            <a:tailEnd/>
          </a:ln>
        </p:spPr>
        <p:txBody>
          <a:bodyPr/>
          <a:lstStyle/>
          <a:p>
            <a:pPr>
              <a:buFont typeface="Arial" charset="0"/>
              <a:buNone/>
            </a:pPr>
            <a:fld id="{7B67B533-72DA-46C7-AE23-B45D27672951}" type="slidenum">
              <a:rPr lang="ru-RU" altLang="zh-CN">
                <a:solidFill>
                  <a:srgbClr val="FFCC66"/>
                </a:solidFill>
              </a:rPr>
              <a:pPr>
                <a:buFont typeface="Arial" charset="0"/>
                <a:buNone/>
              </a:pPr>
              <a:t>15</a:t>
            </a:fld>
            <a:endParaRPr lang="ru-RU" altLang="zh-CN">
              <a:solidFill>
                <a:srgbClr val="FFCC66"/>
              </a:solidFill>
            </a:endParaRPr>
          </a:p>
        </p:txBody>
      </p:sp>
      <p:graphicFrame>
        <p:nvGraphicFramePr>
          <p:cNvPr id="4" name="Group 4"/>
          <p:cNvGraphicFramePr>
            <a:graphicFrameLocks noGrp="1"/>
          </p:cNvGraphicFramePr>
          <p:nvPr/>
        </p:nvGraphicFramePr>
        <p:xfrm>
          <a:off x="395289" y="1700213"/>
          <a:ext cx="8425184" cy="4398011"/>
        </p:xfrm>
        <a:graphic>
          <a:graphicData uri="http://schemas.openxmlformats.org/drawingml/2006/table">
            <a:tbl>
              <a:tblPr/>
              <a:tblGrid>
                <a:gridCol w="6937744"/>
                <a:gridCol w="1487440"/>
              </a:tblGrid>
              <a:tr h="323850">
                <a:tc>
                  <a:txBody>
                    <a:bodyPr/>
                    <a:lstStyle/>
                    <a:p>
                      <a:pPr marL="0" marR="0" lvl="0" indent="0" algn="ctr" defTabSz="0" rtl="0" eaLnBrk="1" fontAlgn="base" latinLnBrk="0" hangingPunct="1">
                        <a:lnSpc>
                          <a:spcPct val="100000"/>
                        </a:lnSpc>
                        <a:spcBef>
                          <a:spcPct val="0"/>
                        </a:spcBef>
                        <a:spcAft>
                          <a:spcPct val="0"/>
                        </a:spcAft>
                        <a:buClrTx/>
                        <a:buSzTx/>
                        <a:buFont typeface="Arial" charset="0"/>
                        <a:buNone/>
                        <a:tabLst/>
                      </a:pPr>
                      <a:r>
                        <a:rPr kumimoji="0" lang="zh-CN" altLang="ru-RU" sz="1800" b="1" i="0" u="none" strike="noStrike" cap="none" normalizeH="0" baseline="0" dirty="0" smtClean="0">
                          <a:ln>
                            <a:noFill/>
                          </a:ln>
                          <a:solidFill>
                            <a:srgbClr val="FFFFFF"/>
                          </a:solidFill>
                          <a:effectLst/>
                          <a:latin typeface="Arial Unicode MS" pitchFamily="34" charset="-128"/>
                          <a:ea typeface="Arial Unicode MS" pitchFamily="34" charset="-128"/>
                          <a:cs typeface="Arial Unicode MS" pitchFamily="34" charset="-128"/>
                          <a:sym typeface="Arial" charset="0"/>
                        </a:rPr>
                        <a:t>阶段 </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9CC00"/>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charset="0"/>
                        <a:buNone/>
                        <a:tabLst/>
                      </a:pPr>
                      <a:r>
                        <a:rPr kumimoji="0" lang="ru-RU" altLang="en-US" sz="1800" b="1" i="0" u="none" strike="noStrike" cap="none" normalizeH="0" baseline="0" smtClean="0">
                          <a:ln>
                            <a:noFill/>
                          </a:ln>
                          <a:solidFill>
                            <a:srgbClr val="FFFFFF"/>
                          </a:solidFill>
                          <a:effectLst/>
                          <a:latin typeface="Arial Unicode MS" pitchFamily="34" charset="-128"/>
                          <a:ea typeface="SimSun" pitchFamily="2" charset="-122"/>
                          <a:sym typeface="Arial" charset="0"/>
                        </a:rPr>
                        <a:t>价格, </a:t>
                      </a:r>
                      <a:r>
                        <a:rPr kumimoji="0" lang="en-US" altLang="ru-RU" sz="1800" b="1" i="0" u="none" strike="noStrike" cap="none" normalizeH="0" baseline="0" smtClean="0">
                          <a:ln>
                            <a:noFill/>
                          </a:ln>
                          <a:solidFill>
                            <a:srgbClr val="FFFFFF"/>
                          </a:solidFill>
                          <a:effectLst/>
                          <a:latin typeface="Arial Unicode MS" pitchFamily="34" charset="-128"/>
                          <a:ea typeface="SimSun" pitchFamily="2" charset="-122"/>
                          <a:sym typeface="Arial" charset="0"/>
                        </a:rPr>
                        <a:t>$</a:t>
                      </a:r>
                      <a:endParaRPr kumimoji="0" lang="ru-RU" altLang="en-US" sz="1800" b="1" i="0" u="none" strike="noStrike" cap="none" normalizeH="0" baseline="0" smtClean="0">
                        <a:ln>
                          <a:noFill/>
                        </a:ln>
                        <a:solidFill>
                          <a:srgbClr val="FFFFFF"/>
                        </a:solidFill>
                        <a:effectLst/>
                        <a:latin typeface="Arial Unicode MS" pitchFamily="34" charset="-128"/>
                        <a:ea typeface="SimSun" pitchFamily="2" charset="-122"/>
                        <a:sym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9CC00"/>
                    </a:solidFill>
                  </a:tcPr>
                </a:tc>
              </a:tr>
              <a:tr h="1044575">
                <a:tc>
                  <a:txBody>
                    <a:bodyPr/>
                    <a:lstStyle/>
                    <a:p>
                      <a:pPr marL="0" marR="0" lvl="0" indent="0" algn="l" defTabSz="0" rtl="0" eaLnBrk="1" fontAlgn="base" latinLnBrk="0" hangingPunct="1">
                        <a:lnSpc>
                          <a:spcPct val="100000"/>
                        </a:lnSpc>
                        <a:spcBef>
                          <a:spcPct val="0"/>
                        </a:spcBef>
                        <a:spcAft>
                          <a:spcPct val="0"/>
                        </a:spcAft>
                        <a:buClrTx/>
                        <a:buSzTx/>
                        <a:buFont typeface="Arial" charset="0"/>
                        <a:buNone/>
                        <a:tabLst/>
                      </a:pPr>
                      <a:r>
                        <a:rPr kumimoji="0" lang="zh-CN" altLang="en-US" sz="20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第一步</a:t>
                      </a:r>
                      <a:r>
                        <a:rPr kumimoji="0" lang="ru-RU" altLang="en-US" sz="20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 </a:t>
                      </a:r>
                      <a:r>
                        <a:rPr kumimoji="0" lang="zh-CN" altLang="en-US" sz="1200" b="0" i="0" u="none" strike="noStrike" cap="none" normalizeH="0" baseline="0" dirty="0" smtClean="0">
                          <a:ln>
                            <a:noFill/>
                          </a:ln>
                          <a:solidFill>
                            <a:srgbClr val="004000"/>
                          </a:solidFill>
                          <a:effectLst/>
                          <a:latin typeface="Arial" charset="0"/>
                          <a:ea typeface="SimSun" pitchFamily="2" charset="-122"/>
                          <a:sym typeface="Arial" charset="0"/>
                        </a:rPr>
                        <a:t>启动中仓仓库，采伐原木，</a:t>
                      </a:r>
                      <a:r>
                        <a:rPr kumimoji="0" lang="zh-CN" altLang="en-US" sz="1200" b="0" i="0" u="none" strike="noStrike" cap="none" normalizeH="0" baseline="0" dirty="0" smtClean="0">
                          <a:ln>
                            <a:noFill/>
                          </a:ln>
                          <a:solidFill>
                            <a:srgbClr val="004000"/>
                          </a:solidFill>
                          <a:effectLst/>
                          <a:latin typeface="Arial" charset="0"/>
                          <a:ea typeface="SimSun" pitchFamily="2" charset="-122"/>
                          <a:sym typeface="Arial" charset="0"/>
                        </a:rPr>
                        <a:t>201</a:t>
                      </a:r>
                      <a:r>
                        <a:rPr kumimoji="0" lang="en-US" altLang="zh-CN" sz="1200" b="0" i="0" u="none" strike="noStrike" cap="none" normalizeH="0" baseline="0" dirty="0" smtClean="0">
                          <a:ln>
                            <a:noFill/>
                          </a:ln>
                          <a:solidFill>
                            <a:srgbClr val="004000"/>
                          </a:solidFill>
                          <a:effectLst/>
                          <a:latin typeface="Arial" charset="0"/>
                          <a:ea typeface="SimSun" pitchFamily="2" charset="-122"/>
                          <a:sym typeface="Arial" charset="0"/>
                        </a:rPr>
                        <a:t>7</a:t>
                      </a:r>
                      <a:r>
                        <a:rPr kumimoji="0" lang="zh-CN" altLang="en-US" sz="1200" b="0" i="0" u="none" strike="noStrike" cap="none" normalizeH="0" baseline="0" dirty="0" smtClean="0">
                          <a:ln>
                            <a:noFill/>
                          </a:ln>
                          <a:solidFill>
                            <a:srgbClr val="004000"/>
                          </a:solidFill>
                          <a:effectLst/>
                          <a:latin typeface="Arial" charset="0"/>
                          <a:ea typeface="SimSun" pitchFamily="2" charset="-122"/>
                          <a:sym typeface="Arial" charset="0"/>
                        </a:rPr>
                        <a:t>-201</a:t>
                      </a:r>
                      <a:r>
                        <a:rPr kumimoji="0" lang="en-US" altLang="zh-CN" sz="1200" b="0" i="0" u="none" strike="noStrike" cap="none" normalizeH="0" baseline="0" dirty="0" smtClean="0">
                          <a:ln>
                            <a:noFill/>
                          </a:ln>
                          <a:solidFill>
                            <a:srgbClr val="004000"/>
                          </a:solidFill>
                          <a:effectLst/>
                          <a:latin typeface="Arial" charset="0"/>
                          <a:ea typeface="SimSun" pitchFamily="2" charset="-122"/>
                          <a:sym typeface="Arial" charset="0"/>
                        </a:rPr>
                        <a:t>8</a:t>
                      </a:r>
                      <a:r>
                        <a:rPr kumimoji="0" lang="zh-CN" altLang="en-US" sz="1200" b="0" i="0" u="none" strike="noStrike" cap="none" normalizeH="0" baseline="0" dirty="0" smtClean="0">
                          <a:ln>
                            <a:noFill/>
                          </a:ln>
                          <a:solidFill>
                            <a:srgbClr val="004000"/>
                          </a:solidFill>
                          <a:effectLst/>
                          <a:latin typeface="Arial" charset="0"/>
                          <a:ea typeface="SimSun" pitchFamily="2" charset="-122"/>
                          <a:sym typeface="Arial" charset="0"/>
                        </a:rPr>
                        <a:t>年</a:t>
                      </a:r>
                      <a:r>
                        <a:rPr kumimoji="0" lang="zh-CN" altLang="en-US" sz="1200" b="0" i="0" u="none" strike="noStrike" cap="none" normalizeH="0" baseline="0" dirty="0" smtClean="0">
                          <a:ln>
                            <a:noFill/>
                          </a:ln>
                          <a:solidFill>
                            <a:srgbClr val="004000"/>
                          </a:solidFill>
                          <a:effectLst/>
                          <a:latin typeface="Arial" charset="0"/>
                          <a:ea typeface="SimSun" pitchFamily="2" charset="-122"/>
                          <a:sym typeface="Arial" charset="0"/>
                        </a:rPr>
                        <a:t>移动锯木厂生产木方用于出口销售，储存121080立原木，</a:t>
                      </a:r>
                      <a:r>
                        <a:rPr kumimoji="0" lang="zh-CN" altLang="en-US" sz="1200" b="0" i="0" u="none" strike="noStrike" cap="none" normalizeH="0" baseline="0" dirty="0" smtClean="0">
                          <a:ln>
                            <a:noFill/>
                          </a:ln>
                          <a:solidFill>
                            <a:srgbClr val="004000"/>
                          </a:solidFill>
                          <a:effectLst/>
                          <a:latin typeface="Arial" charset="0"/>
                          <a:ea typeface="SimSun" pitchFamily="2" charset="-122"/>
                          <a:sym typeface="Arial" charset="0"/>
                        </a:rPr>
                        <a:t>201</a:t>
                      </a:r>
                      <a:r>
                        <a:rPr kumimoji="0" lang="en-US" altLang="zh-CN" sz="1200" b="0" i="0" u="none" strike="noStrike" cap="none" normalizeH="0" baseline="0" dirty="0" smtClean="0">
                          <a:ln>
                            <a:noFill/>
                          </a:ln>
                          <a:solidFill>
                            <a:srgbClr val="004000"/>
                          </a:solidFill>
                          <a:effectLst/>
                          <a:latin typeface="Arial" charset="0"/>
                          <a:ea typeface="SimSun" pitchFamily="2" charset="-122"/>
                          <a:sym typeface="Arial" charset="0"/>
                        </a:rPr>
                        <a:t>9</a:t>
                      </a:r>
                      <a:r>
                        <a:rPr kumimoji="0" lang="zh-CN" altLang="en-US" sz="1200" b="0" i="0" u="none" strike="noStrike" cap="none" normalizeH="0" baseline="0" dirty="0" smtClean="0">
                          <a:ln>
                            <a:noFill/>
                          </a:ln>
                          <a:solidFill>
                            <a:srgbClr val="004000"/>
                          </a:solidFill>
                          <a:effectLst/>
                          <a:latin typeface="Arial" charset="0"/>
                          <a:ea typeface="SimSun" pitchFamily="2" charset="-122"/>
                          <a:sym typeface="Arial" charset="0"/>
                        </a:rPr>
                        <a:t>年</a:t>
                      </a:r>
                      <a:r>
                        <a:rPr kumimoji="0" lang="zh-CN" altLang="en-US" sz="1200" b="0" i="0" u="none" strike="noStrike" cap="none" normalizeH="0" baseline="0" dirty="0" smtClean="0">
                          <a:ln>
                            <a:noFill/>
                          </a:ln>
                          <a:solidFill>
                            <a:srgbClr val="004000"/>
                          </a:solidFill>
                          <a:effectLst/>
                          <a:latin typeface="Arial" charset="0"/>
                          <a:ea typeface="SimSun" pitchFamily="2" charset="-122"/>
                          <a:sym typeface="Arial" charset="0"/>
                        </a:rPr>
                        <a:t>6789月航运到下仓。</a:t>
                      </a:r>
                      <a:r>
                        <a:rPr kumimoji="0" lang="zh-CN" altLang="en-US" sz="1200" b="0" i="0" u="none" strike="noStrike" cap="none" normalizeH="0" baseline="0" dirty="0" smtClean="0">
                          <a:ln>
                            <a:noFill/>
                          </a:ln>
                          <a:solidFill>
                            <a:srgbClr val="004000"/>
                          </a:solidFill>
                          <a:effectLst/>
                          <a:latin typeface="Arial" charset="0"/>
                          <a:ea typeface="SimSun" pitchFamily="2" charset="-122"/>
                          <a:sym typeface="Arial" charset="0"/>
                        </a:rPr>
                        <a:t>201</a:t>
                      </a:r>
                      <a:r>
                        <a:rPr kumimoji="0" lang="en-US" altLang="zh-CN" sz="1200" b="0" i="0" u="none" strike="noStrike" cap="none" normalizeH="0" baseline="0" dirty="0" smtClean="0">
                          <a:ln>
                            <a:noFill/>
                          </a:ln>
                          <a:solidFill>
                            <a:srgbClr val="004000"/>
                          </a:solidFill>
                          <a:effectLst/>
                          <a:latin typeface="Arial" charset="0"/>
                          <a:ea typeface="SimSun" pitchFamily="2" charset="-122"/>
                          <a:sym typeface="Arial" charset="0"/>
                        </a:rPr>
                        <a:t>9</a:t>
                      </a:r>
                      <a:r>
                        <a:rPr kumimoji="0" lang="zh-CN" altLang="en-US" sz="1200" b="0" i="0" u="none" strike="noStrike" cap="none" normalizeH="0" baseline="0" dirty="0" smtClean="0">
                          <a:ln>
                            <a:noFill/>
                          </a:ln>
                          <a:solidFill>
                            <a:srgbClr val="004000"/>
                          </a:solidFill>
                          <a:effectLst/>
                          <a:latin typeface="Arial" charset="0"/>
                          <a:ea typeface="SimSun" pitchFamily="2" charset="-122"/>
                          <a:sym typeface="Arial" charset="0"/>
                        </a:rPr>
                        <a:t>年</a:t>
                      </a:r>
                      <a:r>
                        <a:rPr kumimoji="0" lang="zh-CN" altLang="en-US" sz="1200" b="0" i="0" u="none" strike="noStrike" cap="none" normalizeH="0" baseline="0" dirty="0" smtClean="0">
                          <a:ln>
                            <a:noFill/>
                          </a:ln>
                          <a:solidFill>
                            <a:srgbClr val="004000"/>
                          </a:solidFill>
                          <a:effectLst/>
                          <a:latin typeface="Arial" charset="0"/>
                          <a:ea typeface="SimSun" pitchFamily="2" charset="-122"/>
                          <a:sym typeface="Arial" charset="0"/>
                        </a:rPr>
                        <a:t>7月计划启动。</a:t>
                      </a:r>
                      <a:endParaRPr kumimoji="0" lang="zh-CN" altLang="en-US" sz="4000" b="0" i="0" u="none" strike="noStrike" cap="none" normalizeH="0" baseline="0" dirty="0" smtClean="0">
                        <a:ln>
                          <a:noFill/>
                        </a:ln>
                        <a:solidFill>
                          <a:schemeClr val="tx1"/>
                        </a:solidFill>
                        <a:effectLst/>
                        <a:latin typeface="Arial" charset="0"/>
                        <a:ea typeface="SimSun" pitchFamily="2" charset="-122"/>
                        <a:sym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ECCB"/>
                    </a:solidFill>
                  </a:tcPr>
                </a:tc>
                <a:tc>
                  <a:txBody>
                    <a:bodyPr/>
                    <a:lstStyle/>
                    <a:p>
                      <a:pPr marL="0" marR="0" lvl="0" indent="0" algn="ctr" defTabSz="0" rtl="0" eaLnBrk="1" fontAlgn="b" latinLnBrk="0" hangingPunct="1">
                        <a:lnSpc>
                          <a:spcPct val="100000"/>
                        </a:lnSpc>
                        <a:spcBef>
                          <a:spcPct val="0"/>
                        </a:spcBef>
                        <a:spcAft>
                          <a:spcPct val="0"/>
                        </a:spcAft>
                        <a:buClrTx/>
                        <a:buSzTx/>
                        <a:buFont typeface="Arial" charset="0"/>
                        <a:buNone/>
                        <a:tabLst/>
                      </a:pPr>
                      <a:r>
                        <a:rPr kumimoji="0" lang="ru-RU" altLang="zh-CN" sz="1800" b="0" i="0" u="none" strike="noStrike" cap="none" normalizeH="0" baseline="0" smtClean="0">
                          <a:ln>
                            <a:noFill/>
                          </a:ln>
                          <a:solidFill>
                            <a:srgbClr val="004000"/>
                          </a:solidFill>
                          <a:effectLst/>
                          <a:latin typeface="Arial Unicode MS" pitchFamily="34" charset="-128"/>
                          <a:ea typeface="SimSun" pitchFamily="2" charset="-122"/>
                          <a:sym typeface="Arial" charset="0"/>
                        </a:rPr>
                        <a:t>20 076 923</a:t>
                      </a:r>
                      <a:endParaRPr kumimoji="0" lang="ru-RU" altLang="zh-CN" sz="1800" b="0" i="0" u="none" strike="noStrike" cap="none" normalizeH="0" baseline="0" smtClean="0">
                        <a:ln>
                          <a:noFill/>
                        </a:ln>
                        <a:solidFill>
                          <a:srgbClr val="004000"/>
                        </a:solidFill>
                        <a:effectLst/>
                        <a:latin typeface="Arial" charset="0"/>
                        <a:ea typeface="SimSun" pitchFamily="2" charset="-122"/>
                        <a:sym typeface="Arial" charset="0"/>
                      </a:endParaRPr>
                    </a:p>
                  </a:txBody>
                  <a:tcPr marL="9525" marR="9525"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ECCB"/>
                    </a:solidFill>
                  </a:tcPr>
                </a:tc>
              </a:tr>
              <a:tr h="1150938">
                <a:tc>
                  <a:txBody>
                    <a:bodyPr/>
                    <a:lstStyle/>
                    <a:p>
                      <a:pPr marL="0" marR="0" lvl="0" indent="0" algn="l" defTabSz="0" rtl="0" eaLnBrk="1" fontAlgn="base" latinLnBrk="0" hangingPunct="1">
                        <a:lnSpc>
                          <a:spcPct val="100000"/>
                        </a:lnSpc>
                        <a:spcBef>
                          <a:spcPct val="0"/>
                        </a:spcBef>
                        <a:spcAft>
                          <a:spcPct val="0"/>
                        </a:spcAft>
                        <a:buClrTx/>
                        <a:buSzTx/>
                        <a:buFont typeface="Arial" charset="0"/>
                        <a:buNone/>
                        <a:tabLst/>
                      </a:pPr>
                      <a:r>
                        <a:rPr kumimoji="0" lang="zh-CN" altLang="en-US" sz="20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第二步</a:t>
                      </a:r>
                      <a:r>
                        <a:rPr kumimoji="0" lang="ru-RU" altLang="en-US" sz="20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 </a:t>
                      </a:r>
                      <a:r>
                        <a:rPr kumimoji="0" lang="ru-RU" altLang="en-US" sz="12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在</a:t>
                      </a:r>
                      <a:r>
                        <a:rPr kumimoji="0" lang="ru-RU" altLang="en-US" sz="12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201</a:t>
                      </a:r>
                      <a:r>
                        <a:rPr kumimoji="0" lang="en-US" altLang="en-US" sz="12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7</a:t>
                      </a:r>
                      <a:r>
                        <a:rPr kumimoji="0" lang="ru-RU" altLang="en-US" sz="12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- 201</a:t>
                      </a:r>
                      <a:r>
                        <a:rPr kumimoji="0" lang="en-US" altLang="en-US" sz="12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8</a:t>
                      </a:r>
                      <a:r>
                        <a:rPr kumimoji="0" lang="ru-RU" altLang="en-US" sz="12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年</a:t>
                      </a:r>
                      <a:r>
                        <a:rPr kumimoji="0" lang="ru-RU" altLang="en-US" sz="12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a:t>
                      </a:r>
                      <a:r>
                        <a:rPr kumimoji="0" lang="zh-CN" altLang="en-US" sz="12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设计建设新的工厂区，厂房，储存原木的仓库，</a:t>
                      </a:r>
                      <a:r>
                        <a:rPr kumimoji="0" lang="zh-CN" altLang="en-US" sz="12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201</a:t>
                      </a:r>
                      <a:r>
                        <a:rPr kumimoji="0" lang="en-US" altLang="zh-CN" sz="12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8</a:t>
                      </a:r>
                      <a:r>
                        <a:rPr kumimoji="0" lang="zh-CN" altLang="en-US" sz="12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-201</a:t>
                      </a:r>
                      <a:r>
                        <a:rPr kumimoji="0" lang="en-US" altLang="zh-CN" sz="12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9</a:t>
                      </a:r>
                      <a:r>
                        <a:rPr kumimoji="0" lang="zh-CN" altLang="en-US" sz="12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年</a:t>
                      </a:r>
                      <a:r>
                        <a:rPr kumimoji="0" lang="zh-CN" altLang="en-US" sz="12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生产技术设备，安装调试培训人员，</a:t>
                      </a:r>
                      <a:r>
                        <a:rPr kumimoji="0" lang="zh-CN" altLang="en-US" sz="12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201</a:t>
                      </a:r>
                      <a:r>
                        <a:rPr kumimoji="0" lang="en-US" altLang="zh-CN" sz="12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9</a:t>
                      </a:r>
                      <a:r>
                        <a:rPr kumimoji="0" lang="zh-CN" altLang="en-US" sz="12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年</a:t>
                      </a:r>
                      <a:r>
                        <a:rPr kumimoji="0" lang="zh-CN" altLang="en-US" sz="12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7月开始生产出口标准板材，建筑木方。</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marL="0" marR="0" lvl="0" indent="0" algn="ctr" defTabSz="0" rtl="0" eaLnBrk="1" fontAlgn="b" latinLnBrk="0" hangingPunct="1">
                        <a:lnSpc>
                          <a:spcPct val="100000"/>
                        </a:lnSpc>
                        <a:spcBef>
                          <a:spcPct val="0"/>
                        </a:spcBef>
                        <a:spcAft>
                          <a:spcPct val="0"/>
                        </a:spcAft>
                        <a:buClrTx/>
                        <a:buSzTx/>
                        <a:buFont typeface="Arial" charset="0"/>
                        <a:buNone/>
                        <a:tabLst/>
                      </a:pPr>
                      <a:r>
                        <a:rPr kumimoji="0" lang="ru-RU" altLang="zh-CN" sz="1800" b="0" i="0" u="none" strike="noStrike" cap="none" normalizeH="0" baseline="0" smtClean="0">
                          <a:ln>
                            <a:noFill/>
                          </a:ln>
                          <a:solidFill>
                            <a:srgbClr val="004000"/>
                          </a:solidFill>
                          <a:effectLst/>
                          <a:latin typeface="Arial Unicode MS" pitchFamily="34" charset="-128"/>
                          <a:ea typeface="SimSun" pitchFamily="2" charset="-122"/>
                          <a:sym typeface="Arial" charset="0"/>
                        </a:rPr>
                        <a:t>113 926 842</a:t>
                      </a:r>
                      <a:endParaRPr kumimoji="0" lang="ru-RU" altLang="zh-CN" sz="1800" b="0" i="0" u="none" strike="noStrike" cap="none" normalizeH="0" baseline="0" smtClean="0">
                        <a:ln>
                          <a:noFill/>
                        </a:ln>
                        <a:solidFill>
                          <a:srgbClr val="004000"/>
                        </a:solidFill>
                        <a:effectLst/>
                        <a:latin typeface="Arial" charset="0"/>
                        <a:ea typeface="SimSun" pitchFamily="2" charset="-122"/>
                        <a:sym typeface="Arial" charset="0"/>
                      </a:endParaRPr>
                    </a:p>
                  </a:txBody>
                  <a:tcPr marL="9525" marR="9525"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6E7"/>
                    </a:solidFill>
                  </a:tcPr>
                </a:tc>
              </a:tr>
              <a:tr h="785813">
                <a:tc>
                  <a:txBody>
                    <a:bodyPr/>
                    <a:lstStyle/>
                    <a:p>
                      <a:pPr marL="0" marR="0" lvl="0" indent="0" algn="l" defTabSz="0" rtl="0" eaLnBrk="1" fontAlgn="base" latinLnBrk="0" hangingPunct="1">
                        <a:lnSpc>
                          <a:spcPct val="100000"/>
                        </a:lnSpc>
                        <a:spcBef>
                          <a:spcPct val="0"/>
                        </a:spcBef>
                        <a:spcAft>
                          <a:spcPct val="0"/>
                        </a:spcAft>
                        <a:buClrTx/>
                        <a:buSzTx/>
                        <a:buFont typeface="Arial" charset="0"/>
                        <a:buNone/>
                        <a:tabLst/>
                      </a:pPr>
                      <a:r>
                        <a:rPr kumimoji="0" lang="zh-CN" altLang="en-US" sz="20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第三步</a:t>
                      </a:r>
                      <a:r>
                        <a:rPr kumimoji="0" lang="ru-RU" altLang="en-US" sz="20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a:t>
                      </a:r>
                      <a:r>
                        <a:rPr kumimoji="0" lang="ru-RU" altLang="en-US" sz="12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 </a:t>
                      </a:r>
                      <a:r>
                        <a:rPr kumimoji="0" lang="zh-CN" altLang="en-US" sz="12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201</a:t>
                      </a:r>
                      <a:r>
                        <a:rPr kumimoji="0" lang="ru-RU" altLang="zh-CN" sz="12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7</a:t>
                      </a:r>
                      <a:r>
                        <a:rPr kumimoji="0" lang="zh-CN" altLang="en-US" sz="12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年234月起开始采伐341680立原木，20176789月航运到下仓。</a:t>
                      </a:r>
                      <a:endParaRPr kumimoji="0" lang="zh-CN" altLang="en-US" sz="2000" b="0" i="0" u="none" strike="noStrike" cap="none" normalizeH="0" baseline="0" dirty="0" smtClean="0">
                        <a:ln>
                          <a:noFill/>
                        </a:ln>
                        <a:solidFill>
                          <a:srgbClr val="004000"/>
                        </a:solidFill>
                        <a:effectLst/>
                        <a:latin typeface="Arial Unicode MS" pitchFamily="34" charset="-128"/>
                        <a:ea typeface="SimSun" pitchFamily="2" charset="-122"/>
                        <a:sym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ECCB"/>
                    </a:solidFill>
                  </a:tcPr>
                </a:tc>
                <a:tc>
                  <a:txBody>
                    <a:bodyPr/>
                    <a:lstStyle/>
                    <a:p>
                      <a:pPr marL="0" marR="0" lvl="0" indent="0" algn="ctr" defTabSz="0" rtl="0" eaLnBrk="1" fontAlgn="b" latinLnBrk="0" hangingPunct="1">
                        <a:lnSpc>
                          <a:spcPct val="100000"/>
                        </a:lnSpc>
                        <a:spcBef>
                          <a:spcPct val="0"/>
                        </a:spcBef>
                        <a:spcAft>
                          <a:spcPct val="0"/>
                        </a:spcAft>
                        <a:buClrTx/>
                        <a:buSzTx/>
                        <a:buFont typeface="Arial" charset="0"/>
                        <a:buNone/>
                        <a:tabLst/>
                      </a:pPr>
                      <a:r>
                        <a:rPr kumimoji="0" lang="ru-RU" altLang="zh-CN" sz="1800" b="0" i="0" u="none" strike="noStrike" cap="none" normalizeH="0" baseline="0" smtClean="0">
                          <a:ln>
                            <a:noFill/>
                          </a:ln>
                          <a:solidFill>
                            <a:srgbClr val="004000"/>
                          </a:solidFill>
                          <a:effectLst/>
                          <a:latin typeface="Arial Unicode MS" pitchFamily="34" charset="-128"/>
                          <a:ea typeface="SimSun" pitchFamily="2" charset="-122"/>
                          <a:sym typeface="Arial" charset="0"/>
                        </a:rPr>
                        <a:t>15 084 428</a:t>
                      </a:r>
                      <a:endParaRPr kumimoji="0" lang="ru-RU" altLang="zh-CN" sz="1800" b="0" i="0" u="none" strike="noStrike" cap="none" normalizeH="0" baseline="0" smtClean="0">
                        <a:ln>
                          <a:noFill/>
                        </a:ln>
                        <a:solidFill>
                          <a:srgbClr val="004000"/>
                        </a:solidFill>
                        <a:effectLst/>
                        <a:latin typeface="Arial" charset="0"/>
                        <a:ea typeface="SimSun" pitchFamily="2" charset="-122"/>
                        <a:sym typeface="Arial" charset="0"/>
                      </a:endParaRPr>
                    </a:p>
                  </a:txBody>
                  <a:tcPr marL="9525" marR="9525"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ECCB"/>
                    </a:solidFill>
                  </a:tcPr>
                </a:tc>
              </a:tr>
              <a:tr h="654050">
                <a:tc>
                  <a:txBody>
                    <a:bodyPr/>
                    <a:lstStyle/>
                    <a:p>
                      <a:pPr marL="0" marR="0" lvl="0" indent="0" algn="l" defTabSz="0" rtl="0" eaLnBrk="1" fontAlgn="base" latinLnBrk="0" hangingPunct="1">
                        <a:lnSpc>
                          <a:spcPct val="100000"/>
                        </a:lnSpc>
                        <a:spcBef>
                          <a:spcPct val="0"/>
                        </a:spcBef>
                        <a:spcAft>
                          <a:spcPct val="0"/>
                        </a:spcAft>
                        <a:buClrTx/>
                        <a:buSzTx/>
                        <a:buFont typeface="Arial" charset="0"/>
                        <a:buNone/>
                        <a:tabLst/>
                      </a:pPr>
                      <a:r>
                        <a:rPr kumimoji="0" lang="zh-CN" altLang="en-US" sz="20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第四步</a:t>
                      </a:r>
                      <a:r>
                        <a:rPr kumimoji="0" lang="ru-RU" altLang="en-US" sz="20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 </a:t>
                      </a:r>
                      <a:r>
                        <a:rPr kumimoji="0" lang="zh-CN" altLang="en-US" sz="12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在第五区采伐121080立原木，启动半成品生产车间，生产胶合方，家具板，标准板材，</a:t>
                      </a:r>
                      <a:r>
                        <a:rPr kumimoji="0" lang="zh-CN" altLang="en-US" sz="12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20</a:t>
                      </a:r>
                      <a:r>
                        <a:rPr kumimoji="0" lang="en-US" altLang="zh-CN" sz="12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20</a:t>
                      </a:r>
                      <a:r>
                        <a:rPr kumimoji="0" lang="zh-CN" altLang="en-US" sz="12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年</a:t>
                      </a:r>
                      <a:r>
                        <a:rPr kumimoji="0" lang="zh-CN" altLang="en-US" sz="12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6月启动生产。</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marL="0" marR="0" lvl="0" indent="0" algn="ctr" defTabSz="0" rtl="0" eaLnBrk="1" fontAlgn="b" latinLnBrk="0" hangingPunct="1">
                        <a:lnSpc>
                          <a:spcPct val="100000"/>
                        </a:lnSpc>
                        <a:spcBef>
                          <a:spcPct val="0"/>
                        </a:spcBef>
                        <a:spcAft>
                          <a:spcPct val="0"/>
                        </a:spcAft>
                        <a:buClrTx/>
                        <a:buSzTx/>
                        <a:buFont typeface="Arial" charset="0"/>
                        <a:buNone/>
                        <a:tabLst/>
                      </a:pPr>
                      <a:r>
                        <a:rPr kumimoji="0" lang="ru-RU" altLang="zh-CN" sz="1800" b="0" i="0" u="none" strike="noStrike" cap="none" normalizeH="0" baseline="0" smtClean="0">
                          <a:ln>
                            <a:noFill/>
                          </a:ln>
                          <a:solidFill>
                            <a:srgbClr val="004000"/>
                          </a:solidFill>
                          <a:effectLst/>
                          <a:latin typeface="Arial Unicode MS" pitchFamily="34" charset="-128"/>
                          <a:ea typeface="SimSun" pitchFamily="2" charset="-122"/>
                          <a:sym typeface="Arial" charset="0"/>
                        </a:rPr>
                        <a:t>21 396 577</a:t>
                      </a:r>
                      <a:endParaRPr kumimoji="0" lang="ru-RU" altLang="zh-CN" sz="1800" b="0" i="0" u="none" strike="noStrike" cap="none" normalizeH="0" baseline="0" smtClean="0">
                        <a:ln>
                          <a:noFill/>
                        </a:ln>
                        <a:solidFill>
                          <a:srgbClr val="004000"/>
                        </a:solidFill>
                        <a:effectLst/>
                        <a:latin typeface="Arial" charset="0"/>
                        <a:ea typeface="SimSun" pitchFamily="2" charset="-122"/>
                        <a:sym typeface="Arial" charset="0"/>
                      </a:endParaRPr>
                    </a:p>
                  </a:txBody>
                  <a:tcPr marL="9525" marR="9525"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6E7"/>
                    </a:solidFill>
                  </a:tcPr>
                </a:tc>
              </a:tr>
              <a:tr h="396875">
                <a:tc>
                  <a:txBody>
                    <a:bodyPr/>
                    <a:lstStyle/>
                    <a:p>
                      <a:pPr marL="0" marR="0" lvl="0" indent="0" algn="l" defTabSz="0" rtl="0" eaLnBrk="1" fontAlgn="base" latinLnBrk="0" hangingPunct="1">
                        <a:lnSpc>
                          <a:spcPct val="100000"/>
                        </a:lnSpc>
                        <a:spcBef>
                          <a:spcPct val="0"/>
                        </a:spcBef>
                        <a:spcAft>
                          <a:spcPct val="0"/>
                        </a:spcAft>
                        <a:buClrTx/>
                        <a:buSzTx/>
                        <a:buFont typeface="Arial" charset="0"/>
                        <a:buNone/>
                        <a:tabLst/>
                      </a:pPr>
                      <a:r>
                        <a:rPr kumimoji="0" lang="zh-CN" altLang="en-US" sz="2000" b="0" i="0" u="none" strike="noStrike" cap="none" normalizeH="0" baseline="0" smtClean="0">
                          <a:ln>
                            <a:noFill/>
                          </a:ln>
                          <a:solidFill>
                            <a:srgbClr val="004000"/>
                          </a:solidFill>
                          <a:effectLst/>
                          <a:latin typeface="Arial Unicode MS" pitchFamily="34" charset="-128"/>
                          <a:ea typeface="SimSun" pitchFamily="2" charset="-122"/>
                          <a:sym typeface="Arial" charset="0"/>
                        </a:rPr>
                        <a:t>总共</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ECCB"/>
                    </a:solidFill>
                  </a:tcPr>
                </a:tc>
                <a:tc>
                  <a:txBody>
                    <a:bodyPr/>
                    <a:lstStyle/>
                    <a:p>
                      <a:pPr marL="0" marR="0" lvl="0" indent="0" algn="ctr" defTabSz="0" rtl="0" eaLnBrk="1" fontAlgn="b" latinLnBrk="0" hangingPunct="1">
                        <a:lnSpc>
                          <a:spcPct val="100000"/>
                        </a:lnSpc>
                        <a:spcBef>
                          <a:spcPct val="0"/>
                        </a:spcBef>
                        <a:spcAft>
                          <a:spcPct val="0"/>
                        </a:spcAft>
                        <a:buClrTx/>
                        <a:buSzTx/>
                        <a:buFont typeface="Arial" charset="0"/>
                        <a:buNone/>
                        <a:tabLst/>
                      </a:pPr>
                      <a:r>
                        <a:rPr kumimoji="0" lang="ru-RU" altLang="zh-CN" sz="1800" b="1" i="0" u="none" strike="noStrike" cap="none" normalizeH="0" baseline="0" dirty="0" smtClean="0">
                          <a:ln>
                            <a:noFill/>
                          </a:ln>
                          <a:solidFill>
                            <a:srgbClr val="004000"/>
                          </a:solidFill>
                          <a:effectLst/>
                          <a:latin typeface="Arial" charset="0"/>
                          <a:ea typeface="SimSun" pitchFamily="2" charset="-122"/>
                          <a:sym typeface="Arial" charset="0"/>
                        </a:rPr>
                        <a:t>170 484 770</a:t>
                      </a:r>
                      <a:endParaRPr kumimoji="0" lang="ru-RU" altLang="zh-CN" sz="4000" b="0" i="0" u="none" strike="noStrike" cap="none" normalizeH="0" baseline="0" dirty="0" smtClean="0">
                        <a:ln>
                          <a:noFill/>
                        </a:ln>
                        <a:solidFill>
                          <a:schemeClr val="tx1"/>
                        </a:solidFill>
                        <a:effectLst/>
                        <a:latin typeface="Arial" charset="0"/>
                        <a:ea typeface="SimSun" pitchFamily="2" charset="-122"/>
                        <a:sym typeface="Arial" charset="0"/>
                      </a:endParaRPr>
                    </a:p>
                  </a:txBody>
                  <a:tcPr marL="9525" marR="9525"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ECCB"/>
                    </a:solidFill>
                  </a:tcPr>
                </a:tc>
              </a:tr>
            </a:tbl>
          </a:graphicData>
        </a:graphic>
      </p:graphicFrame>
      <p:sp>
        <p:nvSpPr>
          <p:cNvPr id="5" name="TextBox 6"/>
          <p:cNvSpPr>
            <a:spLocks noChangeArrowheads="1"/>
          </p:cNvSpPr>
          <p:nvPr/>
        </p:nvSpPr>
        <p:spPr bwMode="auto">
          <a:xfrm>
            <a:off x="395536" y="908720"/>
            <a:ext cx="8351838" cy="517525"/>
          </a:xfrm>
          <a:prstGeom prst="rect">
            <a:avLst/>
          </a:prstGeom>
          <a:noFill/>
          <a:ln w="9525">
            <a:noFill/>
            <a:miter lim="800000"/>
            <a:headEnd/>
            <a:tailEnd/>
          </a:ln>
        </p:spPr>
        <p:txBody>
          <a:bodyPr>
            <a:spAutoFit/>
          </a:bodyPr>
          <a:lstStyle/>
          <a:p>
            <a:pPr algn="just">
              <a:buFont typeface="Arial" charset="0"/>
              <a:buNone/>
            </a:pPr>
            <a:r>
              <a:rPr lang="zh-CN" altLang="en-US" sz="1400" dirty="0">
                <a:solidFill>
                  <a:srgbClr val="FFCC66"/>
                </a:solidFill>
                <a:latin typeface="Arial" charset="0"/>
              </a:rPr>
              <a:t>为避免头两年建筑施工生产期间资金的冻结，“马斯捷尔”有限责任公司计划在中仓“也比是诺”村提供移动锯木厂，将生产木方并发往中国。</a:t>
            </a:r>
            <a:endParaRPr lang="zh-CN" altLang="en-US" dirty="0"/>
          </a:p>
        </p:txBody>
      </p:sp>
      <p:sp>
        <p:nvSpPr>
          <p:cNvPr id="6" name="Номер слайда 4"/>
          <p:cNvSpPr>
            <a:spLocks noGrp="1" noChangeArrowheads="1"/>
          </p:cNvSpPr>
          <p:nvPr/>
        </p:nvSpPr>
        <p:spPr bwMode="auto">
          <a:xfrm>
            <a:off x="6937375" y="6245225"/>
            <a:ext cx="1901825" cy="476250"/>
          </a:xfrm>
          <a:prstGeom prst="rect">
            <a:avLst/>
          </a:prstGeom>
          <a:noFill/>
          <a:ln w="9525">
            <a:noFill/>
            <a:miter lim="800000"/>
            <a:headEnd/>
            <a:tailEnd/>
          </a:ln>
        </p:spPr>
        <p:txBody>
          <a:bodyPr/>
          <a:lstStyle/>
          <a:p>
            <a:pPr algn="r">
              <a:buFont typeface="Arial" charset="0"/>
              <a:buNone/>
            </a:pPr>
            <a:fld id="{20BB0616-1EC5-4F14-ACCE-2C6CC32C8677}" type="slidenum">
              <a:rPr lang="ru-RU" altLang="zh-CN" sz="1400">
                <a:solidFill>
                  <a:srgbClr val="FFCC66"/>
                </a:solidFill>
                <a:latin typeface="+mn-lt"/>
                <a:cs typeface="Times New Roman" pitchFamily="18" charset="0"/>
              </a:rPr>
              <a:pPr algn="r">
                <a:buFont typeface="Arial" charset="0"/>
                <a:buNone/>
              </a:pPr>
              <a:t>15</a:t>
            </a:fld>
            <a:endParaRPr lang="ru-RU" altLang="zh-CN" sz="2000" dirty="0">
              <a:solidFill>
                <a:srgbClr val="FFCC66"/>
              </a:solidFill>
              <a:latin typeface="+mn-lt"/>
              <a:cs typeface="Times New Roman" pitchFamily="18" charset="0"/>
            </a:endParaRPr>
          </a:p>
        </p:txBody>
      </p:sp>
      <p:sp>
        <p:nvSpPr>
          <p:cNvPr id="7" name="Нижний колонтитул 3"/>
          <p:cNvSpPr>
            <a:spLocks noGrp="1"/>
          </p:cNvSpPr>
          <p:nvPr>
            <p:ph type="ftr" sz="quarter" idx="11"/>
          </p:nvPr>
        </p:nvSpPr>
        <p:spPr>
          <a:xfrm>
            <a:off x="2771800" y="6245225"/>
            <a:ext cx="4104456" cy="352127"/>
          </a:xfrm>
        </p:spPr>
        <p:txBody>
          <a:bodyPr/>
          <a:lstStyle/>
          <a:p>
            <a:pPr>
              <a:defRPr/>
            </a:pPr>
            <a:r>
              <a:rPr lang="de-DE" dirty="0"/>
              <a:t>Firma </a:t>
            </a:r>
            <a:r>
              <a:rPr lang="de-DE" dirty="0" smtClean="0"/>
              <a:t>Master</a:t>
            </a:r>
            <a:r>
              <a:rPr lang="ru-RU" dirty="0" smtClean="0"/>
              <a:t>,</a:t>
            </a:r>
            <a:r>
              <a:rPr lang="en-US" dirty="0" smtClean="0"/>
              <a:t> Ltd</a:t>
            </a:r>
            <a:r>
              <a:rPr lang="ru-RU" dirty="0" smtClean="0"/>
              <a:t>, © </a:t>
            </a:r>
            <a:r>
              <a:rPr lang="en-US" dirty="0" err="1" smtClean="0"/>
              <a:t>Harlov</a:t>
            </a:r>
            <a:r>
              <a:rPr lang="en-US" dirty="0" smtClean="0"/>
              <a:t> Y.P., </a:t>
            </a:r>
            <a:r>
              <a:rPr lang="en-US" dirty="0" err="1" smtClean="0"/>
              <a:t>Masaev</a:t>
            </a:r>
            <a:r>
              <a:rPr lang="en-US" dirty="0" smtClean="0"/>
              <a:t> S.N.</a:t>
            </a:r>
            <a:endParaRPr lang="de-DE"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txBox="1">
            <a:spLocks noRot="1" noChangeArrowheads="1"/>
          </p:cNvSpPr>
          <p:nvPr/>
        </p:nvSpPr>
        <p:spPr>
          <a:xfrm>
            <a:off x="539720" y="1052835"/>
            <a:ext cx="8353425" cy="4391945"/>
          </a:xfrm>
          <a:prstGeom prst="rect">
            <a:avLst/>
          </a:prstGeom>
        </p:spPr>
        <p:txBody>
          <a:bodyPr/>
          <a:lstStyle/>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zh-CN"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林场长期租赁，原材料会供不应求。</a:t>
            </a:r>
          </a:p>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zh-CN"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供电方面，“马斯捷尔”有限公司有自己的变电站。</a:t>
            </a:r>
          </a:p>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endParaRPr kumimoji="0" lang="ru-RU"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mn-ea"/>
              <a:cs typeface="+mn-cs"/>
            </a:endParaRPr>
          </a:p>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ru-RU"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mn-ea"/>
                <a:cs typeface="+mn-cs"/>
              </a:rPr>
              <a:t>设备的供应商</a:t>
            </a:r>
            <a:r>
              <a:rPr kumimoji="0" lang="zh-CN"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有</a:t>
            </a:r>
            <a:r>
              <a:rPr kumimoji="0" lang="ru-RU"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mn-ea"/>
                <a:cs typeface="+mn-cs"/>
              </a:rPr>
              <a:t>：</a:t>
            </a:r>
          </a:p>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zh-CN"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锯木厂生产标准木板锯设备美国USNR公司。</a:t>
            </a:r>
          </a:p>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zh-CN"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烘干房芬兰</a:t>
            </a:r>
            <a:r>
              <a:rPr kumimoji="0" lang="en-US" altLang="ru-RU"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mn-ea"/>
                <a:cs typeface="+mn-cs"/>
              </a:rPr>
              <a:t>TecmaWood </a:t>
            </a:r>
            <a:r>
              <a:rPr kumimoji="0" lang="ru-RU"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mn-ea"/>
                <a:cs typeface="+mn-cs"/>
              </a:rPr>
              <a:t>;</a:t>
            </a:r>
          </a:p>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zh-CN"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锅炉房</a:t>
            </a:r>
            <a:r>
              <a:rPr kumimoji="0" lang="ru-RU"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mn-ea"/>
                <a:cs typeface="+mn-cs"/>
              </a:rPr>
              <a:t> – </a:t>
            </a:r>
            <a:r>
              <a:rPr kumimoji="0" lang="zh-CN"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美国公司</a:t>
            </a:r>
            <a:r>
              <a:rPr kumimoji="0" lang="ru-RU"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mn-ea"/>
                <a:cs typeface="+mn-cs"/>
              </a:rPr>
              <a:t>;</a:t>
            </a:r>
          </a:p>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zh-CN"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半成品加工设备</a:t>
            </a:r>
            <a:r>
              <a:rPr kumimoji="0" lang="ru-RU"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mn-ea"/>
                <a:cs typeface="+mn-cs"/>
              </a:rPr>
              <a:t>–</a:t>
            </a:r>
            <a:r>
              <a:rPr kumimoji="0" lang="zh-CN"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加拿大</a:t>
            </a:r>
            <a:r>
              <a:rPr kumimoji="0" lang="ru-RU"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mn-ea"/>
                <a:cs typeface="+mn-cs"/>
              </a:rPr>
              <a:t>Conception </a:t>
            </a:r>
            <a:r>
              <a:rPr kumimoji="0" lang="zh-CN"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和欧盟国家</a:t>
            </a:r>
            <a:r>
              <a:rPr kumimoji="0" lang="ru-RU"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mn-ea"/>
                <a:cs typeface="+mn-cs"/>
              </a:rPr>
              <a:t>;</a:t>
            </a:r>
          </a:p>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zh-CN"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胶合方设备</a:t>
            </a:r>
            <a:r>
              <a:rPr kumimoji="0" lang="ru-RU"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mn-ea"/>
                <a:cs typeface="+mn-cs"/>
              </a:rPr>
              <a:t>– </a:t>
            </a:r>
            <a:r>
              <a:rPr kumimoji="0" lang="zh-CN"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加拿大</a:t>
            </a:r>
            <a:r>
              <a:rPr kumimoji="0" lang="ru-RU"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mn-ea"/>
                <a:cs typeface="+mn-cs"/>
              </a:rPr>
              <a:t>Conception </a:t>
            </a:r>
            <a:r>
              <a:rPr kumimoji="0" lang="zh-CN"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和欧盟国家</a:t>
            </a:r>
            <a:r>
              <a:rPr kumimoji="0" lang="ru-RU"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mn-ea"/>
                <a:cs typeface="+mn-cs"/>
              </a:rPr>
              <a:t>;</a:t>
            </a:r>
          </a:p>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ru-RU"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mn-ea"/>
                <a:cs typeface="+mn-cs"/>
              </a:rPr>
              <a:t>林业机械</a:t>
            </a:r>
            <a:r>
              <a:rPr kumimoji="0" lang="zh-CN"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，重型卡车</a:t>
            </a:r>
            <a:r>
              <a:rPr kumimoji="0" lang="ru-RU"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mn-ea"/>
                <a:cs typeface="+mn-cs"/>
              </a:rPr>
              <a:t> – </a:t>
            </a:r>
            <a:r>
              <a:rPr kumimoji="0" lang="zh-CN"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美国</a:t>
            </a:r>
            <a:r>
              <a:rPr kumimoji="0" lang="ru-RU"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mn-ea"/>
                <a:cs typeface="+mn-cs"/>
              </a:rPr>
              <a:t> Caterpiller</a:t>
            </a:r>
          </a:p>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ru-RU"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mn-ea"/>
                <a:cs typeface="+mn-cs"/>
              </a:rPr>
              <a:t>林业列车 - </a:t>
            </a:r>
            <a:r>
              <a:rPr kumimoji="0" lang="zh-CN"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意大利-俄罗斯</a:t>
            </a:r>
            <a:r>
              <a:rPr kumimoji="0" lang="ru-RU"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mn-ea"/>
                <a:cs typeface="+mn-cs"/>
              </a:rPr>
              <a:t>«Iveco» </a:t>
            </a:r>
          </a:p>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zh-CN"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生产木质燃料颗粒</a:t>
            </a:r>
            <a:r>
              <a:rPr kumimoji="0" lang="ru-RU"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mn-ea"/>
                <a:cs typeface="+mn-cs"/>
              </a:rPr>
              <a:t>150</a:t>
            </a:r>
            <a:r>
              <a:rPr kumimoji="0" lang="zh-CN"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000吨/年设备</a:t>
            </a:r>
            <a:r>
              <a:rPr kumimoji="0" lang="ru-RU"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mn-ea"/>
                <a:cs typeface="+mn-cs"/>
              </a:rPr>
              <a:t> – «Nackwic» </a:t>
            </a:r>
            <a:r>
              <a:rPr kumimoji="0" lang="zh-CN"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加拿大</a:t>
            </a:r>
          </a:p>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zh-CN"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策划为克拉斯诺亚尔斯克具有超过40年历史1963年成立的设计局策划，在该地区参加了所有的大型建设项目的设计。</a:t>
            </a:r>
          </a:p>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ru-RU"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mn-ea"/>
                <a:cs typeface="+mn-cs"/>
              </a:rPr>
              <a:t>为筹措资金计划吸引投资者（贷款人）的信贷资源。</a:t>
            </a:r>
            <a:endParaRPr kumimoji="0" lang="ru-RU" altLang="en-US" sz="16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mn-ea"/>
              <a:cs typeface="+mn-cs"/>
            </a:endParaRPr>
          </a:p>
        </p:txBody>
      </p:sp>
      <p:sp>
        <p:nvSpPr>
          <p:cNvPr id="3" name="Заголовок 1"/>
          <p:cNvSpPr>
            <a:spLocks noChangeArrowheads="1"/>
          </p:cNvSpPr>
          <p:nvPr/>
        </p:nvSpPr>
        <p:spPr bwMode="auto">
          <a:xfrm>
            <a:off x="467715" y="188775"/>
            <a:ext cx="8385175" cy="808038"/>
          </a:xfrm>
          <a:prstGeom prst="rect">
            <a:avLst/>
          </a:prstGeom>
          <a:noFill/>
          <a:ln w="9525">
            <a:noFill/>
            <a:miter lim="800000"/>
            <a:headEnd/>
            <a:tailEnd/>
          </a:ln>
        </p:spPr>
        <p:txBody>
          <a:bodyPr anchor="ctr"/>
          <a:lstStyle/>
          <a:p>
            <a:pPr algn="ctr">
              <a:buFont typeface="Arial" charset="0"/>
              <a:buNone/>
            </a:pPr>
            <a:r>
              <a:rPr lang="zh-CN" altLang="ru-RU" sz="3600" b="1" dirty="0">
                <a:solidFill>
                  <a:schemeClr val="tx2"/>
                </a:solidFill>
                <a:latin typeface="Arial Black" pitchFamily="34" charset="0"/>
                <a:sym typeface="Arial Black" pitchFamily="34" charset="0"/>
              </a:rPr>
              <a:t>该项目的主要参与者</a:t>
            </a:r>
          </a:p>
        </p:txBody>
      </p:sp>
      <p:sp>
        <p:nvSpPr>
          <p:cNvPr id="4" name="Номер слайда 4"/>
          <p:cNvSpPr>
            <a:spLocks noGrp="1" noChangeArrowheads="1"/>
          </p:cNvSpPr>
          <p:nvPr/>
        </p:nvSpPr>
        <p:spPr bwMode="auto">
          <a:xfrm>
            <a:off x="6937375" y="6245225"/>
            <a:ext cx="1901825" cy="476250"/>
          </a:xfrm>
          <a:prstGeom prst="rect">
            <a:avLst/>
          </a:prstGeom>
          <a:noFill/>
          <a:ln w="9525">
            <a:noFill/>
            <a:miter lim="800000"/>
            <a:headEnd/>
            <a:tailEnd/>
          </a:ln>
        </p:spPr>
        <p:txBody>
          <a:bodyPr/>
          <a:lstStyle/>
          <a:p>
            <a:pPr algn="r">
              <a:buFont typeface="Arial" charset="0"/>
              <a:buNone/>
            </a:pPr>
            <a:fld id="{20BB0616-1EC5-4F14-ACCE-2C6CC32C8677}" type="slidenum">
              <a:rPr lang="ru-RU" altLang="zh-CN" sz="1400">
                <a:solidFill>
                  <a:srgbClr val="FFCC66"/>
                </a:solidFill>
                <a:latin typeface="+mn-lt"/>
                <a:cs typeface="Times New Roman" pitchFamily="18" charset="0"/>
              </a:rPr>
              <a:pPr algn="r">
                <a:buFont typeface="Arial" charset="0"/>
                <a:buNone/>
              </a:pPr>
              <a:t>16</a:t>
            </a:fld>
            <a:endParaRPr lang="ru-RU" altLang="zh-CN" sz="2000" dirty="0">
              <a:solidFill>
                <a:srgbClr val="FFCC66"/>
              </a:solidFill>
              <a:latin typeface="+mn-lt"/>
              <a:cs typeface="Times New Roman" pitchFamily="18" charset="0"/>
            </a:endParaRPr>
          </a:p>
        </p:txBody>
      </p:sp>
      <p:sp>
        <p:nvSpPr>
          <p:cNvPr id="5" name="Нижний колонтитул 3"/>
          <p:cNvSpPr>
            <a:spLocks noGrp="1"/>
          </p:cNvSpPr>
          <p:nvPr>
            <p:ph type="ftr" sz="quarter" idx="11"/>
          </p:nvPr>
        </p:nvSpPr>
        <p:spPr>
          <a:xfrm>
            <a:off x="2771800" y="6245225"/>
            <a:ext cx="4104456" cy="352127"/>
          </a:xfrm>
        </p:spPr>
        <p:txBody>
          <a:bodyPr/>
          <a:lstStyle/>
          <a:p>
            <a:pPr>
              <a:defRPr/>
            </a:pPr>
            <a:r>
              <a:rPr lang="de-DE" dirty="0"/>
              <a:t>Firma </a:t>
            </a:r>
            <a:r>
              <a:rPr lang="de-DE" dirty="0" smtClean="0"/>
              <a:t>Master</a:t>
            </a:r>
            <a:r>
              <a:rPr lang="ru-RU" dirty="0" smtClean="0"/>
              <a:t>,</a:t>
            </a:r>
            <a:r>
              <a:rPr lang="en-US" dirty="0" smtClean="0"/>
              <a:t> Ltd</a:t>
            </a:r>
            <a:r>
              <a:rPr lang="ru-RU" dirty="0" smtClean="0"/>
              <a:t>, © </a:t>
            </a:r>
            <a:r>
              <a:rPr lang="en-US" dirty="0" err="1" smtClean="0"/>
              <a:t>Harlov</a:t>
            </a:r>
            <a:r>
              <a:rPr lang="en-US" dirty="0" smtClean="0"/>
              <a:t> Y.P., </a:t>
            </a:r>
            <a:r>
              <a:rPr lang="en-US" dirty="0" err="1" smtClean="0"/>
              <a:t>Masaev</a:t>
            </a:r>
            <a:r>
              <a:rPr lang="en-US" dirty="0" smtClean="0"/>
              <a:t> S.N.</a:t>
            </a:r>
            <a:endParaRPr lang="de-D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Rot="1" noChangeArrowheads="1"/>
          </p:cNvSpPr>
          <p:nvPr/>
        </p:nvSpPr>
        <p:spPr>
          <a:xfrm>
            <a:off x="466725" y="117475"/>
            <a:ext cx="8385175" cy="6477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SimSun" pitchFamily="2" charset="-122"/>
                <a:cs typeface="+mj-cs"/>
              </a:rPr>
              <a:t>产品生产计划</a:t>
            </a:r>
          </a:p>
        </p:txBody>
      </p:sp>
      <p:graphicFrame>
        <p:nvGraphicFramePr>
          <p:cNvPr id="3" name="Group 3"/>
          <p:cNvGraphicFramePr>
            <a:graphicFrameLocks noGrp="1"/>
          </p:cNvGraphicFramePr>
          <p:nvPr/>
        </p:nvGraphicFramePr>
        <p:xfrm>
          <a:off x="1616075" y="1028700"/>
          <a:ext cx="6191250" cy="5047488"/>
        </p:xfrm>
        <a:graphic>
          <a:graphicData uri="http://schemas.openxmlformats.org/drawingml/2006/table">
            <a:tbl>
              <a:tblPr/>
              <a:tblGrid>
                <a:gridCol w="2414588"/>
                <a:gridCol w="628650"/>
                <a:gridCol w="630237"/>
                <a:gridCol w="628650"/>
                <a:gridCol w="630238"/>
                <a:gridCol w="628650"/>
                <a:gridCol w="630237"/>
              </a:tblGrid>
              <a:tr h="192088">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endParaRPr kumimoji="0" lang="ru-RU" altLang="ru-RU" sz="1200" b="0" i="0" u="none" strike="noStrike" cap="none" normalizeH="0" baseline="0" dirty="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47673" marR="476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15000"/>
                        </a:lnSpc>
                        <a:spcBef>
                          <a:spcPct val="0"/>
                        </a:spcBef>
                        <a:spcAft>
                          <a:spcPct val="0"/>
                        </a:spcAft>
                        <a:buClrTx/>
                        <a:buSzTx/>
                        <a:buFont typeface="Arial" charset="0"/>
                        <a:buNone/>
                        <a:tabLst/>
                      </a:pPr>
                      <a:r>
                        <a:rPr kumimoji="0" lang="ru-RU" altLang="zh-CN" sz="1200" b="1" i="0" u="none" strike="noStrike" cap="none" normalizeH="0" baseline="0" dirty="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2017</a:t>
                      </a:r>
                      <a:endParaRPr kumimoji="0" lang="ru-RU" altLang="zh-CN" sz="1200" b="0" i="0" u="none" strike="noStrike" cap="none" normalizeH="0" baseline="0" dirty="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47673" marR="476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15000"/>
                        </a:lnSpc>
                        <a:spcBef>
                          <a:spcPct val="0"/>
                        </a:spcBef>
                        <a:spcAft>
                          <a:spcPct val="0"/>
                        </a:spcAft>
                        <a:buClrTx/>
                        <a:buSzTx/>
                        <a:buFont typeface="Arial" charset="0"/>
                        <a:buNone/>
                        <a:tabLst/>
                      </a:pPr>
                      <a:r>
                        <a:rPr kumimoji="0" lang="ru-RU" altLang="zh-CN" sz="1200" b="1" i="0" u="none" strike="noStrike" cap="none" normalizeH="0" baseline="0" dirty="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2018</a:t>
                      </a:r>
                      <a:endParaRPr kumimoji="0" lang="ru-RU" altLang="zh-CN" sz="1200" b="0" i="0" u="none" strike="noStrike" cap="none" normalizeH="0" baseline="0" dirty="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47673" marR="476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15000"/>
                        </a:lnSpc>
                        <a:spcBef>
                          <a:spcPct val="0"/>
                        </a:spcBef>
                        <a:spcAft>
                          <a:spcPct val="0"/>
                        </a:spcAft>
                        <a:buClrTx/>
                        <a:buSzTx/>
                        <a:buFont typeface="Arial" charset="0"/>
                        <a:buNone/>
                        <a:tabLst/>
                      </a:pPr>
                      <a:r>
                        <a:rPr kumimoji="0" lang="ru-RU" altLang="zh-CN" sz="1200" b="1" i="0" u="none" strike="noStrike" cap="none" normalizeH="0" baseline="0" dirty="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2019</a:t>
                      </a:r>
                      <a:endParaRPr kumimoji="0" lang="ru-RU" altLang="zh-CN" sz="1200" b="0" i="0" u="none" strike="noStrike" cap="none" normalizeH="0" baseline="0" dirty="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47673" marR="476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15000"/>
                        </a:lnSpc>
                        <a:spcBef>
                          <a:spcPct val="0"/>
                        </a:spcBef>
                        <a:spcAft>
                          <a:spcPct val="0"/>
                        </a:spcAft>
                        <a:buClrTx/>
                        <a:buSzTx/>
                        <a:buFont typeface="Arial" charset="0"/>
                        <a:buNone/>
                        <a:tabLst/>
                      </a:pPr>
                      <a:r>
                        <a:rPr kumimoji="0" lang="ru-RU" altLang="zh-CN" sz="1200" b="1" i="0" u="none" strike="noStrike" cap="none" normalizeH="0" baseline="0" dirty="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2020</a:t>
                      </a:r>
                      <a:endParaRPr kumimoji="0" lang="ru-RU" altLang="zh-CN" sz="1200" b="0" i="0" u="none" strike="noStrike" cap="none" normalizeH="0" baseline="0" dirty="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47673" marR="476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15000"/>
                        </a:lnSpc>
                        <a:spcBef>
                          <a:spcPct val="0"/>
                        </a:spcBef>
                        <a:spcAft>
                          <a:spcPct val="0"/>
                        </a:spcAft>
                        <a:buClrTx/>
                        <a:buSzTx/>
                        <a:buFont typeface="Arial" charset="0"/>
                        <a:buNone/>
                        <a:tabLst/>
                      </a:pPr>
                      <a:r>
                        <a:rPr kumimoji="0" lang="ru-RU" altLang="zh-CN" sz="1200" b="1" i="0" u="none" strike="noStrike" cap="none" normalizeH="0" baseline="0" dirty="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2021</a:t>
                      </a:r>
                      <a:endParaRPr kumimoji="0" lang="ru-RU" altLang="zh-CN" sz="1200" b="0" i="0" u="none" strike="noStrike" cap="none" normalizeH="0" baseline="0" dirty="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47673" marR="476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15000"/>
                        </a:lnSpc>
                        <a:spcBef>
                          <a:spcPct val="0"/>
                        </a:spcBef>
                        <a:spcAft>
                          <a:spcPct val="0"/>
                        </a:spcAft>
                        <a:buClrTx/>
                        <a:buSzTx/>
                        <a:buFont typeface="Arial" charset="0"/>
                        <a:buNone/>
                        <a:tabLst/>
                      </a:pPr>
                      <a:r>
                        <a:rPr kumimoji="0" lang="ru-RU" altLang="zh-CN" sz="1200" b="1" i="0" u="none" strike="noStrike" cap="none" normalizeH="0" baseline="0" dirty="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202</a:t>
                      </a:r>
                      <a:r>
                        <a:rPr kumimoji="0" lang="en-US" altLang="zh-CN" sz="1200" b="1" i="0" u="none" strike="noStrike" cap="none" normalizeH="0" baseline="0" dirty="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2</a:t>
                      </a:r>
                      <a:endParaRPr kumimoji="0" lang="ru-RU" altLang="zh-CN" sz="1200" b="0" i="0" u="none" strike="noStrike" cap="none" normalizeH="0" baseline="0" dirty="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47673" marR="476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gridSpan="7">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zh-CN" altLang="en-US" sz="1200" b="0" i="0" u="none" strike="noStrike" cap="none" normalizeH="0" baseline="0" dirty="0" smtClean="0">
                          <a:ln>
                            <a:noFill/>
                          </a:ln>
                          <a:solidFill>
                            <a:srgbClr val="003300"/>
                          </a:solidFill>
                          <a:effectLst/>
                          <a:latin typeface="Times New Roman" pitchFamily="18" charset="0"/>
                          <a:ea typeface="SimSun" pitchFamily="2" charset="-122"/>
                          <a:sym typeface="Times New Roman" pitchFamily="18" charset="0"/>
                        </a:rPr>
                        <a:t>出口</a:t>
                      </a:r>
                    </a:p>
                  </a:txBody>
                  <a:tcPr marL="47673" marR="476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C86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93675">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木方</a:t>
                      </a:r>
                    </a:p>
                  </a:txBody>
                  <a:tcPr marL="47673" marR="476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97 428</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162 801</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    计划收入</a:t>
                      </a: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  千美元</a:t>
                      </a:r>
                      <a:endParaRPr kumimoji="0" lang="zh-CN" altLang="en-US" sz="1200" b="0" i="0" u="none" strike="noStrike" cap="none" normalizeH="0" baseline="0" smtClean="0">
                        <a:ln>
                          <a:noFill/>
                        </a:ln>
                        <a:solidFill>
                          <a:srgbClr val="FFCC66"/>
                        </a:solidFill>
                        <a:effectLst/>
                        <a:latin typeface="Calibri" pitchFamily="34" charset="0"/>
                        <a:ea typeface="SimSun" pitchFamily="2" charset="-122"/>
                        <a:sym typeface="Times New Roman" pitchFamily="18" charset="0"/>
                      </a:endParaRPr>
                    </a:p>
                  </a:txBody>
                  <a:tcPr marL="47673" marR="476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9 114</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16 429</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    </a:t>
                      </a: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合同价格</a:t>
                      </a: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 </a:t>
                      </a: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千美元</a:t>
                      </a: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 (</a:t>
                      </a: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不含税</a:t>
                      </a: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a:t>
                      </a:r>
                      <a:endParaRPr kumimoji="0" lang="ru-RU" altLang="en-US" sz="1200" b="0" i="0" u="none" strike="noStrike" cap="none" normalizeH="0" baseline="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47673" marR="476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0,049</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0,052</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胶合方</a:t>
                      </a: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 </a:t>
                      </a: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立</a:t>
                      </a:r>
                      <a:endParaRPr kumimoji="0" lang="zh-CN" altLang="en-US" sz="1200" b="0" i="0" u="none" strike="noStrike" cap="none" normalizeH="0" baseline="0" smtClean="0">
                        <a:ln>
                          <a:noFill/>
                        </a:ln>
                        <a:solidFill>
                          <a:srgbClr val="FFCC66"/>
                        </a:solidFill>
                        <a:effectLst/>
                        <a:latin typeface="Calibri" pitchFamily="34" charset="0"/>
                        <a:ea typeface="SimSun" pitchFamily="2" charset="-122"/>
                        <a:sym typeface="Times New Roman" pitchFamily="18" charset="0"/>
                      </a:endParaRPr>
                    </a:p>
                  </a:txBody>
                  <a:tcPr marL="47673" marR="476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5 250</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9 000</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9 000</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9 000</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    计划收入</a:t>
                      </a: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  千美元</a:t>
                      </a:r>
                    </a:p>
                  </a:txBody>
                  <a:tcPr marL="47673" marR="476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3 119</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5 764</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6 214</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6 214</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    </a:t>
                      </a: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合同价格</a:t>
                      </a: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 </a:t>
                      </a: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千美元</a:t>
                      </a: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 </a:t>
                      </a: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/立</a:t>
                      </a: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a:t>
                      </a:r>
                      <a:endParaRPr kumimoji="0" lang="ru-RU" altLang="en-US" sz="1200" b="0" i="0" u="none" strike="noStrike" cap="none" normalizeH="0" baseline="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47673" marR="476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0,594</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0,640</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0,690</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0,690</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标准板材</a:t>
                      </a:r>
                      <a:r>
                        <a:rPr kumimoji="0" lang="en-US" altLang="ru-RU"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a:t>
                      </a: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木方</a:t>
                      </a: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 </a:t>
                      </a: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立</a:t>
                      </a:r>
                    </a:p>
                  </a:txBody>
                  <a:tcPr marL="47673" marR="476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111 918</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214 450</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274 345</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303 773</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    计划收入</a:t>
                      </a: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  千美元</a:t>
                      </a:r>
                    </a:p>
                  </a:txBody>
                  <a:tcPr marL="47673" marR="476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34 930</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72 808</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102 610</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115 251</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    </a:t>
                      </a: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合同价格</a:t>
                      </a: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 </a:t>
                      </a: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千美元</a:t>
                      </a: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 </a:t>
                      </a: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/立</a:t>
                      </a:r>
                    </a:p>
                  </a:txBody>
                  <a:tcPr marL="47673" marR="476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0,312</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0,340</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0,374</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0,379</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内衬板,</a:t>
                      </a: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立</a:t>
                      </a: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a:t>
                      </a:r>
                      <a:endParaRPr kumimoji="0" lang="ru-RU" altLang="en-US" sz="1200" b="0" i="0" u="none" strike="noStrike" cap="none" normalizeH="0" baseline="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47673" marR="476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3 159</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5 416</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5 416</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5 416</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    计划收入</a:t>
                      </a: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  千美元</a:t>
                      </a:r>
                    </a:p>
                  </a:txBody>
                  <a:tcPr marL="47673" marR="476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1 820</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3 364</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3 626</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3 626</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    </a:t>
                      </a: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合同价格</a:t>
                      </a: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 </a:t>
                      </a: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千美元</a:t>
                      </a: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 </a:t>
                      </a: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/立</a:t>
                      </a:r>
                    </a:p>
                  </a:txBody>
                  <a:tcPr marL="47673" marR="476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0,576</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0,621</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0,670</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0,670</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地板</a:t>
                      </a: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 </a:t>
                      </a: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立</a:t>
                      </a: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a:t>
                      </a:r>
                      <a:endParaRPr kumimoji="0" lang="ru-RU" altLang="en-US" sz="1200" b="0" i="0" u="none" strike="noStrike" cap="none" normalizeH="0" baseline="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47673" marR="476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5 627</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9 647</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9 647</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9 647</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    计划收入</a:t>
                      </a: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  千美元</a:t>
                      </a:r>
                    </a:p>
                  </a:txBody>
                  <a:tcPr marL="47673" marR="476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3 783</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6 990</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7 536</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7 536</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   </a:t>
                      </a: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合同价格</a:t>
                      </a: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 </a:t>
                      </a: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千美元</a:t>
                      </a: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 </a:t>
                      </a: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/立</a:t>
                      </a: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a:t>
                      </a:r>
                      <a:endParaRPr kumimoji="0" lang="ru-RU" altLang="en-US" sz="1200" b="0" i="0" u="none" strike="noStrike" cap="none" normalizeH="0" baseline="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47673" marR="476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0,672</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0,725</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0,781</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0,781</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桦木家具板, </a:t>
                      </a: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立</a:t>
                      </a:r>
                    </a:p>
                  </a:txBody>
                  <a:tcPr marL="47673" marR="476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4 800</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8 229</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8 229</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8 229</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    计划收入</a:t>
                      </a: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  千美元</a:t>
                      </a:r>
                    </a:p>
                  </a:txBody>
                  <a:tcPr marL="47673" marR="476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3 368</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6 225</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6 710</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6 710</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    </a:t>
                      </a: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合同价格</a:t>
                      </a: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 </a:t>
                      </a: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千美元</a:t>
                      </a: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 </a:t>
                      </a: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/立</a:t>
                      </a:r>
                    </a:p>
                  </a:txBody>
                  <a:tcPr marL="47673" marR="476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0,702</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0,756</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0,815</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0,815</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木质燃料颗粒,</a:t>
                      </a: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立</a:t>
                      </a: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a:t>
                      </a:r>
                      <a:endParaRPr kumimoji="0" lang="ru-RU" altLang="en-US" sz="1200" b="0" i="0" u="none" strike="noStrike" cap="none" normalizeH="0" baseline="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47673" marR="476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147 881</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392 237</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536 660</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439 607</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    </a:t>
                      </a:r>
                      <a:r>
                        <a:rPr kumimoji="0" lang="zh-CN" altLang="ru-RU"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计划收入  千美元</a:t>
                      </a:r>
                    </a:p>
                  </a:txBody>
                  <a:tcPr marL="47673" marR="476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10 466</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29 926</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44 139</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36 156</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   </a:t>
                      </a:r>
                      <a:r>
                        <a:rPr kumimoji="0" lang="zh-CN" altLang="ru-RU"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合同价格 千美元 </a:t>
                      </a: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a:t>
                      </a:r>
                      <a:r>
                        <a:rPr kumimoji="0" lang="zh-CN" altLang="ru-RU"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立</a:t>
                      </a: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a:t>
                      </a:r>
                    </a:p>
                  </a:txBody>
                  <a:tcPr marL="47673" marR="476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000000"/>
                          </a:solidFill>
                          <a:effectLst/>
                          <a:latin typeface="Times New Roman" pitchFamily="18" charset="0"/>
                          <a:ea typeface="SimSun" pitchFamily="2" charset="-122"/>
                          <a:sym typeface="Times New Roman" pitchFamily="18" charset="0"/>
                        </a:rPr>
                        <a:t> </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0,071</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0,076</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0,082</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0" i="0" u="none" strike="noStrike" cap="none" normalizeH="0" baseline="0" smtClean="0">
                          <a:ln>
                            <a:noFill/>
                          </a:ln>
                          <a:solidFill>
                            <a:srgbClr val="FFCC66"/>
                          </a:solidFill>
                          <a:effectLst/>
                          <a:latin typeface="Times New Roman" pitchFamily="18" charset="0"/>
                          <a:ea typeface="SimSun" pitchFamily="2" charset="-122"/>
                          <a:sym typeface="Arial" charset="0"/>
                        </a:rPr>
                        <a:t>0,082</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zh-CN" altLang="en-US" sz="12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共 销售总额</a:t>
                      </a:r>
                      <a:r>
                        <a:rPr kumimoji="0" lang="ru-RU" altLang="en-US" sz="12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 千美元</a:t>
                      </a:r>
                    </a:p>
                  </a:txBody>
                  <a:tcPr marL="47673" marR="476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1" i="0" u="none" strike="noStrike" cap="none" normalizeH="0" baseline="0" smtClean="0">
                          <a:ln>
                            <a:noFill/>
                          </a:ln>
                          <a:solidFill>
                            <a:srgbClr val="FFCC66"/>
                          </a:solidFill>
                          <a:effectLst/>
                          <a:latin typeface="Times New Roman" pitchFamily="18" charset="0"/>
                          <a:ea typeface="SimSun" pitchFamily="2" charset="-122"/>
                          <a:sym typeface="Arial" charset="0"/>
                        </a:rPr>
                        <a:t>9 114</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1" i="0" u="none" strike="noStrike" cap="none" normalizeH="0" baseline="0" smtClean="0">
                          <a:ln>
                            <a:noFill/>
                          </a:ln>
                          <a:solidFill>
                            <a:srgbClr val="FFCC66"/>
                          </a:solidFill>
                          <a:effectLst/>
                          <a:latin typeface="Times New Roman" pitchFamily="18" charset="0"/>
                          <a:ea typeface="SimSun" pitchFamily="2" charset="-122"/>
                          <a:sym typeface="Arial" charset="0"/>
                        </a:rPr>
                        <a:t>16 429</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1" i="0" u="none" strike="noStrike" cap="none" normalizeH="0" baseline="0" smtClean="0">
                          <a:ln>
                            <a:noFill/>
                          </a:ln>
                          <a:solidFill>
                            <a:srgbClr val="FFCC66"/>
                          </a:solidFill>
                          <a:effectLst/>
                          <a:latin typeface="Times New Roman" pitchFamily="18" charset="0"/>
                          <a:ea typeface="SimSun" pitchFamily="2" charset="-122"/>
                          <a:sym typeface="Arial" charset="0"/>
                        </a:rPr>
                        <a:t>57 487</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1" i="0" u="none" strike="noStrike" cap="none" normalizeH="0" baseline="0" smtClean="0">
                          <a:ln>
                            <a:noFill/>
                          </a:ln>
                          <a:solidFill>
                            <a:srgbClr val="FFCC66"/>
                          </a:solidFill>
                          <a:effectLst/>
                          <a:latin typeface="Times New Roman" pitchFamily="18" charset="0"/>
                          <a:ea typeface="SimSun" pitchFamily="2" charset="-122"/>
                          <a:sym typeface="Arial" charset="0"/>
                        </a:rPr>
                        <a:t>125 077</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1" i="0" u="none" strike="noStrike" cap="none" normalizeH="0" baseline="0" smtClean="0">
                          <a:ln>
                            <a:noFill/>
                          </a:ln>
                          <a:solidFill>
                            <a:srgbClr val="FFCC66"/>
                          </a:solidFill>
                          <a:effectLst/>
                          <a:latin typeface="Times New Roman" pitchFamily="18" charset="0"/>
                          <a:ea typeface="SimSun" pitchFamily="2" charset="-122"/>
                          <a:sym typeface="Arial" charset="0"/>
                        </a:rPr>
                        <a:t>170 835</a:t>
                      </a:r>
                      <a:endParaRPr kumimoji="0" lang="ru-RU" altLang="zh-CN" sz="32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1200" b="1" i="0" u="none" strike="noStrike" cap="none" normalizeH="0" baseline="0" dirty="0" smtClean="0">
                          <a:ln>
                            <a:noFill/>
                          </a:ln>
                          <a:solidFill>
                            <a:srgbClr val="FFCC66"/>
                          </a:solidFill>
                          <a:effectLst/>
                          <a:latin typeface="Times New Roman" pitchFamily="18" charset="0"/>
                          <a:ea typeface="SimSun" pitchFamily="2" charset="-122"/>
                          <a:sym typeface="Arial" charset="0"/>
                        </a:rPr>
                        <a:t>175 494</a:t>
                      </a:r>
                      <a:endParaRPr kumimoji="0" lang="ru-RU" altLang="zh-CN" sz="3200" b="0" i="0" u="none" strike="noStrike" cap="none" normalizeH="0" baseline="0" dirty="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Номер слайда 4"/>
          <p:cNvSpPr>
            <a:spLocks noGrp="1" noChangeArrowheads="1"/>
          </p:cNvSpPr>
          <p:nvPr/>
        </p:nvSpPr>
        <p:spPr bwMode="auto">
          <a:xfrm>
            <a:off x="6937375" y="6245225"/>
            <a:ext cx="1901825" cy="476250"/>
          </a:xfrm>
          <a:prstGeom prst="rect">
            <a:avLst/>
          </a:prstGeom>
          <a:noFill/>
          <a:ln w="9525">
            <a:noFill/>
            <a:miter lim="800000"/>
            <a:headEnd/>
            <a:tailEnd/>
          </a:ln>
        </p:spPr>
        <p:txBody>
          <a:bodyPr/>
          <a:lstStyle/>
          <a:p>
            <a:pPr algn="r">
              <a:buFont typeface="Arial" charset="0"/>
              <a:buNone/>
            </a:pPr>
            <a:fld id="{20BB0616-1EC5-4F14-ACCE-2C6CC32C8677}" type="slidenum">
              <a:rPr lang="ru-RU" altLang="zh-CN" sz="1200">
                <a:solidFill>
                  <a:srgbClr val="FFCC66"/>
                </a:solidFill>
                <a:latin typeface="+mn-lt"/>
                <a:cs typeface="Times New Roman" pitchFamily="18" charset="0"/>
              </a:rPr>
              <a:pPr algn="r">
                <a:buFont typeface="Arial" charset="0"/>
                <a:buNone/>
              </a:pPr>
              <a:t>17</a:t>
            </a:fld>
            <a:endParaRPr lang="ru-RU" altLang="zh-CN" sz="1800" dirty="0">
              <a:solidFill>
                <a:srgbClr val="FFCC66"/>
              </a:solidFill>
              <a:latin typeface="+mn-lt"/>
              <a:cs typeface="Times New Roman" pitchFamily="18" charset="0"/>
            </a:endParaRPr>
          </a:p>
        </p:txBody>
      </p:sp>
      <p:sp>
        <p:nvSpPr>
          <p:cNvPr id="5" name="Нижний колонтитул 3"/>
          <p:cNvSpPr>
            <a:spLocks noGrp="1"/>
          </p:cNvSpPr>
          <p:nvPr>
            <p:ph type="ftr" sz="quarter" idx="11"/>
          </p:nvPr>
        </p:nvSpPr>
        <p:spPr>
          <a:xfrm>
            <a:off x="2771800" y="6245225"/>
            <a:ext cx="4104456" cy="352127"/>
          </a:xfrm>
        </p:spPr>
        <p:txBody>
          <a:bodyPr/>
          <a:lstStyle/>
          <a:p>
            <a:pPr>
              <a:defRPr/>
            </a:pPr>
            <a:r>
              <a:rPr lang="de-DE" dirty="0"/>
              <a:t>Firma </a:t>
            </a:r>
            <a:r>
              <a:rPr lang="de-DE" dirty="0" smtClean="0"/>
              <a:t>Master</a:t>
            </a:r>
            <a:r>
              <a:rPr lang="ru-RU" dirty="0" smtClean="0"/>
              <a:t>,</a:t>
            </a:r>
            <a:r>
              <a:rPr lang="en-US" dirty="0" smtClean="0"/>
              <a:t> Ltd</a:t>
            </a:r>
            <a:r>
              <a:rPr lang="ru-RU" dirty="0" smtClean="0"/>
              <a:t>, © </a:t>
            </a:r>
            <a:r>
              <a:rPr lang="en-US" dirty="0" err="1" smtClean="0"/>
              <a:t>Harlov</a:t>
            </a:r>
            <a:r>
              <a:rPr lang="en-US" dirty="0" smtClean="0"/>
              <a:t> Y.P., </a:t>
            </a:r>
            <a:r>
              <a:rPr lang="en-US" dirty="0" err="1" smtClean="0"/>
              <a:t>Masaev</a:t>
            </a:r>
            <a:r>
              <a:rPr lang="en-US" dirty="0" smtClean="0"/>
              <a:t> S.N.</a:t>
            </a:r>
            <a:endParaRPr lang="de-D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6"/>
          <p:cNvSpPr>
            <a:spLocks noGrp="1" noChangeArrowheads="1"/>
          </p:cNvSpPr>
          <p:nvPr/>
        </p:nvSpPr>
        <p:spPr bwMode="auto">
          <a:xfrm>
            <a:off x="6937375" y="6245225"/>
            <a:ext cx="1901825" cy="476250"/>
          </a:xfrm>
          <a:prstGeom prst="rect">
            <a:avLst/>
          </a:prstGeom>
          <a:noFill/>
          <a:ln w="9525">
            <a:noFill/>
            <a:miter lim="800000"/>
            <a:headEnd/>
            <a:tailEnd/>
          </a:ln>
        </p:spPr>
        <p:txBody>
          <a:bodyPr/>
          <a:lstStyle/>
          <a:p>
            <a:pPr>
              <a:buFont typeface="Arial" charset="0"/>
              <a:buNone/>
            </a:pPr>
            <a:endParaRPr lang="ru-RU" altLang="zh-CN" dirty="0">
              <a:solidFill>
                <a:srgbClr val="FFCC66"/>
              </a:solidFill>
            </a:endParaRPr>
          </a:p>
        </p:txBody>
      </p:sp>
      <p:sp>
        <p:nvSpPr>
          <p:cNvPr id="3" name="Rectangle 4"/>
          <p:cNvSpPr txBox="1">
            <a:spLocks noRot="1" noChangeArrowheads="1"/>
          </p:cNvSpPr>
          <p:nvPr/>
        </p:nvSpPr>
        <p:spPr>
          <a:xfrm>
            <a:off x="457200" y="257175"/>
            <a:ext cx="8385175" cy="151288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0" cap="none" spc="0" normalizeH="0" baseline="0" noProof="0" smtClean="0">
                <a:ln>
                  <a:noFill/>
                </a:ln>
                <a:solidFill>
                  <a:srgbClr val="FFFF95"/>
                </a:solidFill>
                <a:effectLst>
                  <a:outerShdw blurRad="38100" dist="38100" dir="2700000" algn="tl">
                    <a:srgbClr val="000000"/>
                  </a:outerShdw>
                </a:effectLst>
                <a:uLnTx/>
                <a:uFillTx/>
                <a:latin typeface="+mj-lt"/>
                <a:ea typeface="SimSun" pitchFamily="2" charset="-122"/>
                <a:cs typeface="+mj-cs"/>
              </a:rPr>
              <a:t>原木采伐</a:t>
            </a:r>
            <a:r>
              <a:rPr kumimoji="0" lang="ru-RU" altLang="en-US" sz="32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
            </a:r>
            <a:br>
              <a:rPr kumimoji="0" lang="ru-RU" altLang="en-US" sz="32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br>
            <a:r>
              <a:rPr kumimoji="0" lang="ru-RU" altLang="en-US" sz="32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   </a:t>
            </a:r>
            <a:r>
              <a:rPr kumimoji="0" lang="zh-CN" altLang="en-US" sz="16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SimSun" pitchFamily="2" charset="-122"/>
                <a:cs typeface="+mj-cs"/>
              </a:rPr>
              <a:t>森林采伐将在俄罗斯自然资源部2007年7月16日签发的184号法令的基础上进行操作。</a:t>
            </a:r>
            <a:r>
              <a:rPr kumimoji="0" lang="en-US" altLang="ru-RU" sz="1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CAT</a:t>
            </a:r>
            <a:r>
              <a:rPr kumimoji="0" lang="zh-CN" altLang="en-US" sz="1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SimSun" pitchFamily="2" charset="-122"/>
                <a:cs typeface="+mj-cs"/>
              </a:rPr>
              <a:t>伐木设备 </a:t>
            </a:r>
            <a:endParaRPr kumimoji="0" lang="ru-RU" altLang="en-US" sz="1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pic>
        <p:nvPicPr>
          <p:cNvPr id="4" name="Picture 7" descr="HarvTimberJack"/>
          <p:cNvPicPr>
            <a:picLocks noRot="1" noChangeAspect="1" noChangeArrowheads="1"/>
          </p:cNvPicPr>
          <p:nvPr/>
        </p:nvPicPr>
        <p:blipFill>
          <a:blip r:embed="rId2" cstate="print"/>
          <a:srcRect/>
          <a:stretch>
            <a:fillRect/>
          </a:stretch>
        </p:blipFill>
        <p:spPr bwMode="auto">
          <a:xfrm>
            <a:off x="467715" y="1988900"/>
            <a:ext cx="4356100" cy="4268787"/>
          </a:xfrm>
          <a:prstGeom prst="rect">
            <a:avLst/>
          </a:prstGeom>
          <a:noFill/>
          <a:ln w="9525">
            <a:noFill/>
            <a:miter lim="800000"/>
            <a:headEnd/>
            <a:tailEnd/>
          </a:ln>
          <a:effectLst/>
        </p:spPr>
      </p:pic>
      <p:pic>
        <p:nvPicPr>
          <p:cNvPr id="5" name="Picture 8" descr="ForvTimberjack"/>
          <p:cNvPicPr>
            <a:picLocks noRot="1" noChangeAspect="1" noChangeArrowheads="1"/>
          </p:cNvPicPr>
          <p:nvPr/>
        </p:nvPicPr>
        <p:blipFill>
          <a:blip r:embed="rId3" cstate="print"/>
          <a:srcRect/>
          <a:stretch>
            <a:fillRect/>
          </a:stretch>
        </p:blipFill>
        <p:spPr bwMode="auto">
          <a:xfrm>
            <a:off x="4932025" y="1988900"/>
            <a:ext cx="4038600" cy="4248150"/>
          </a:xfrm>
          <a:prstGeom prst="rect">
            <a:avLst/>
          </a:prstGeom>
          <a:noFill/>
          <a:ln w="9525">
            <a:noFill/>
            <a:miter lim="800000"/>
            <a:headEnd/>
            <a:tailEnd/>
          </a:ln>
          <a:effectLst/>
        </p:spPr>
      </p:pic>
      <p:sp>
        <p:nvSpPr>
          <p:cNvPr id="6" name="Номер слайда 4"/>
          <p:cNvSpPr>
            <a:spLocks noGrp="1" noChangeArrowheads="1"/>
          </p:cNvSpPr>
          <p:nvPr/>
        </p:nvSpPr>
        <p:spPr bwMode="auto">
          <a:xfrm>
            <a:off x="7089775" y="6397625"/>
            <a:ext cx="1901825" cy="476250"/>
          </a:xfrm>
          <a:prstGeom prst="rect">
            <a:avLst/>
          </a:prstGeom>
          <a:noFill/>
          <a:ln w="9525">
            <a:noFill/>
            <a:miter lim="800000"/>
            <a:headEnd/>
            <a:tailEnd/>
          </a:ln>
        </p:spPr>
        <p:txBody>
          <a:bodyPr/>
          <a:lstStyle/>
          <a:p>
            <a:pPr algn="r">
              <a:buFont typeface="Arial" charset="0"/>
              <a:buNone/>
            </a:pPr>
            <a:fld id="{20BB0616-1EC5-4F14-ACCE-2C6CC32C8677}" type="slidenum">
              <a:rPr lang="ru-RU" altLang="zh-CN" sz="1400">
                <a:solidFill>
                  <a:srgbClr val="FFCC66"/>
                </a:solidFill>
                <a:latin typeface="+mn-lt"/>
                <a:cs typeface="Times New Roman" pitchFamily="18" charset="0"/>
              </a:rPr>
              <a:pPr algn="r">
                <a:buFont typeface="Arial" charset="0"/>
                <a:buNone/>
              </a:pPr>
              <a:t>18</a:t>
            </a:fld>
            <a:endParaRPr lang="ru-RU" altLang="zh-CN" sz="2000" dirty="0">
              <a:solidFill>
                <a:srgbClr val="FFCC66"/>
              </a:solidFill>
              <a:latin typeface="+mn-lt"/>
              <a:cs typeface="Times New Roman" pitchFamily="18" charset="0"/>
            </a:endParaRPr>
          </a:p>
        </p:txBody>
      </p:sp>
      <p:sp>
        <p:nvSpPr>
          <p:cNvPr id="7" name="Нижний колонтитул 3"/>
          <p:cNvSpPr>
            <a:spLocks noGrp="1"/>
          </p:cNvSpPr>
          <p:nvPr>
            <p:ph type="ftr" sz="quarter" idx="11"/>
          </p:nvPr>
        </p:nvSpPr>
        <p:spPr>
          <a:xfrm>
            <a:off x="2771800" y="6309320"/>
            <a:ext cx="4104456" cy="352127"/>
          </a:xfrm>
        </p:spPr>
        <p:txBody>
          <a:bodyPr/>
          <a:lstStyle/>
          <a:p>
            <a:pPr>
              <a:defRPr/>
            </a:pPr>
            <a:r>
              <a:rPr lang="de-DE" dirty="0"/>
              <a:t>Firma </a:t>
            </a:r>
            <a:r>
              <a:rPr lang="de-DE" dirty="0" smtClean="0"/>
              <a:t>Master</a:t>
            </a:r>
            <a:r>
              <a:rPr lang="ru-RU" dirty="0" smtClean="0"/>
              <a:t>,</a:t>
            </a:r>
            <a:r>
              <a:rPr lang="en-US" dirty="0" smtClean="0"/>
              <a:t> Ltd</a:t>
            </a:r>
            <a:r>
              <a:rPr lang="ru-RU" dirty="0" smtClean="0"/>
              <a:t>, © </a:t>
            </a:r>
            <a:r>
              <a:rPr lang="en-US" dirty="0" err="1" smtClean="0"/>
              <a:t>Harlov</a:t>
            </a:r>
            <a:r>
              <a:rPr lang="en-US" dirty="0" smtClean="0"/>
              <a:t> Y.P., </a:t>
            </a:r>
            <a:r>
              <a:rPr lang="en-US" dirty="0" err="1" smtClean="0"/>
              <a:t>Masaev</a:t>
            </a:r>
            <a:r>
              <a:rPr lang="en-US" dirty="0" smtClean="0"/>
              <a:t> S.N.</a:t>
            </a:r>
            <a:endParaRPr lang="de-DE"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457200" y="400050"/>
            <a:ext cx="8385175" cy="101281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0" cap="none" spc="0" normalizeH="0" baseline="0" noProof="0" smtClean="0">
                <a:ln>
                  <a:noFill/>
                </a:ln>
                <a:solidFill>
                  <a:srgbClr val="FFFF95"/>
                </a:solidFill>
                <a:effectLst>
                  <a:outerShdw blurRad="38100" dist="38100" dir="2700000" algn="tl">
                    <a:srgbClr val="000000"/>
                  </a:outerShdw>
                </a:effectLst>
                <a:uLnTx/>
                <a:uFillTx/>
                <a:latin typeface="+mj-lt"/>
                <a:ea typeface="SimSun" pitchFamily="2" charset="-122"/>
                <a:cs typeface="+mj-cs"/>
              </a:rPr>
              <a:t>木材供应</a:t>
            </a:r>
            <a:br>
              <a:rPr kumimoji="0" lang="zh-CN" altLang="en-US" sz="2400" b="1" i="0" u="none" strike="noStrike" kern="0" cap="none" spc="0" normalizeH="0" baseline="0" noProof="0" smtClean="0">
                <a:ln>
                  <a:noFill/>
                </a:ln>
                <a:solidFill>
                  <a:srgbClr val="FFFF95"/>
                </a:solidFill>
                <a:effectLst>
                  <a:outerShdw blurRad="38100" dist="38100" dir="2700000" algn="tl">
                    <a:srgbClr val="000000"/>
                  </a:outerShdw>
                </a:effectLst>
                <a:uLnTx/>
                <a:uFillTx/>
                <a:latin typeface="+mj-lt"/>
                <a:ea typeface="SimSun" pitchFamily="2" charset="-122"/>
                <a:cs typeface="+mj-cs"/>
              </a:rPr>
            </a:br>
            <a:r>
              <a:rPr kumimoji="0" lang="zh-CN" altLang="en-US" sz="2400" b="1" i="0" u="none" strike="noStrike" kern="0" cap="none" spc="0" normalizeH="0" baseline="0" noProof="0" smtClean="0">
                <a:ln>
                  <a:noFill/>
                </a:ln>
                <a:solidFill>
                  <a:srgbClr val="FFFF95"/>
                </a:solidFill>
                <a:effectLst>
                  <a:outerShdw blurRad="38100" dist="38100" dir="2700000" algn="tl">
                    <a:srgbClr val="000000"/>
                  </a:outerShdw>
                </a:effectLst>
                <a:uLnTx/>
                <a:uFillTx/>
                <a:latin typeface="+mj-lt"/>
                <a:ea typeface="SimSun" pitchFamily="2" charset="-122"/>
                <a:cs typeface="+mj-cs"/>
              </a:rPr>
              <a:t>优先投资项目</a:t>
            </a:r>
            <a:endParaRPr kumimoji="0" lang="zh-CN" altLang="en-US" sz="2400" b="1" i="0" u="none" strike="noStrike" kern="0" cap="none" spc="0" normalizeH="0" baseline="0" noProof="0" dirty="0" smtClean="0">
              <a:ln>
                <a:noFill/>
              </a:ln>
              <a:solidFill>
                <a:srgbClr val="FFFF95"/>
              </a:solidFill>
              <a:effectLst>
                <a:outerShdw blurRad="38100" dist="38100" dir="2700000" algn="tl">
                  <a:srgbClr val="000000"/>
                </a:outerShdw>
              </a:effectLst>
              <a:uLnTx/>
              <a:uFillTx/>
              <a:latin typeface="+mj-lt"/>
              <a:ea typeface="SimSun" pitchFamily="2" charset="-122"/>
              <a:cs typeface="+mj-cs"/>
            </a:endParaRPr>
          </a:p>
        </p:txBody>
      </p:sp>
      <p:sp>
        <p:nvSpPr>
          <p:cNvPr id="3" name="Rectangle 3"/>
          <p:cNvSpPr txBox="1">
            <a:spLocks noRot="1" noChangeArrowheads="1"/>
          </p:cNvSpPr>
          <p:nvPr/>
        </p:nvSpPr>
        <p:spPr>
          <a:xfrm>
            <a:off x="539750" y="1490663"/>
            <a:ext cx="8251825" cy="4683125"/>
          </a:xfrm>
          <a:prstGeom prst="rect">
            <a:avLst/>
          </a:prstGeom>
        </p:spPr>
        <p:txBody>
          <a:bodyPr/>
          <a:lstStyle/>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ru-RU" altLang="en-US" sz="1800" b="1"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mn-ea"/>
                <a:cs typeface="+mn-cs"/>
              </a:rPr>
              <a:t>每年要求</a:t>
            </a:r>
            <a:r>
              <a:rPr kumimoji="0" lang="zh-CN" altLang="en-US" sz="1800" b="1"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SimSun" pitchFamily="2" charset="-122"/>
                <a:cs typeface="+mn-cs"/>
              </a:rPr>
              <a:t>加工</a:t>
            </a:r>
            <a:r>
              <a:rPr kumimoji="0" lang="ru-RU" altLang="en-US" sz="1800" b="1"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mn-ea"/>
                <a:cs typeface="+mn-cs"/>
              </a:rPr>
              <a:t>生产量可达804440立方米木材，其中</a:t>
            </a:r>
            <a:r>
              <a:rPr kumimoji="0" lang="zh-CN" altLang="en-US" sz="1800" b="1"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SimSun" pitchFamily="2" charset="-122"/>
                <a:cs typeface="+mn-cs"/>
              </a:rPr>
              <a:t>包括</a:t>
            </a:r>
            <a:endParaRPr kumimoji="0" lang="ru-RU" altLang="en-US" sz="18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ru-RU" altLang="en-US" sz="8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mn-ea"/>
                <a:cs typeface="+mn-cs"/>
              </a:rPr>
              <a:t>   </a:t>
            </a:r>
          </a:p>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zh-CN" altLang="en-US" sz="18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SimSun" pitchFamily="2" charset="-122"/>
                <a:cs typeface="+mn-cs"/>
              </a:rPr>
              <a:t>第一木材区</a:t>
            </a:r>
            <a:r>
              <a:rPr kumimoji="0" lang="ru-RU" altLang="en-US" sz="18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mn-ea"/>
                <a:cs typeface="+mn-cs"/>
              </a:rPr>
              <a:t>. </a:t>
            </a:r>
            <a:r>
              <a:rPr kumimoji="0" lang="zh-CN" altLang="en-US" sz="18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SimSun" pitchFamily="2" charset="-122"/>
                <a:cs typeface="+mn-cs"/>
              </a:rPr>
              <a:t>签订9号合同每年220600立木材开采。</a:t>
            </a:r>
          </a:p>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ru-RU" altLang="en-US" sz="18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mn-ea"/>
                <a:cs typeface="+mn-cs"/>
              </a:rPr>
              <a:t>优先投资项目2个街区的位置，开始生产容量将有契约，2018年1月1日49年没有拍卖1立方米的最小值立木。这与60万立方米容量的年允许采伐森林保护区液体木材是在克拉斯诺亚尔斯克边疆区的Turukhansk区，预留给优先投资项目，直到2018年1月1日的城市，其中又分为四（4）有条件的森林面积</a:t>
            </a:r>
          </a:p>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zh-CN" altLang="en-US" sz="18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SimSun" pitchFamily="2" charset="-122"/>
                <a:cs typeface="+mn-cs"/>
              </a:rPr>
              <a:t>第二木材区</a:t>
            </a:r>
            <a:r>
              <a:rPr kumimoji="0" lang="ru-RU" altLang="en-US" sz="18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mn-ea"/>
                <a:cs typeface="+mn-cs"/>
              </a:rPr>
              <a:t>. </a:t>
            </a:r>
            <a:r>
              <a:rPr kumimoji="0" lang="zh-CN" altLang="en-US" sz="18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SimSun" pitchFamily="2" charset="-122"/>
                <a:cs typeface="+mn-cs"/>
              </a:rPr>
              <a:t>签订合同每年121080立木材开采</a:t>
            </a:r>
          </a:p>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zh-CN" altLang="en-US" sz="18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SimSun" pitchFamily="2" charset="-122"/>
                <a:cs typeface="+mn-cs"/>
              </a:rPr>
              <a:t>第三木材区</a:t>
            </a:r>
            <a:r>
              <a:rPr kumimoji="0" lang="ru-RU" altLang="en-US" sz="18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mn-ea"/>
                <a:cs typeface="+mn-cs"/>
              </a:rPr>
              <a:t>. </a:t>
            </a:r>
            <a:r>
              <a:rPr kumimoji="0" lang="zh-CN" altLang="en-US" sz="18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SimSun" pitchFamily="2" charset="-122"/>
                <a:cs typeface="+mn-cs"/>
              </a:rPr>
              <a:t>签订合同每年220600立木材开采</a:t>
            </a:r>
          </a:p>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zh-CN" altLang="en-US" sz="18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SimSun" pitchFamily="2" charset="-122"/>
                <a:cs typeface="+mn-cs"/>
              </a:rPr>
              <a:t>第四木材区</a:t>
            </a:r>
            <a:r>
              <a:rPr kumimoji="0" lang="ru-RU" altLang="en-US" sz="18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mn-ea"/>
                <a:cs typeface="+mn-cs"/>
              </a:rPr>
              <a:t>. </a:t>
            </a:r>
            <a:r>
              <a:rPr kumimoji="0" lang="zh-CN" altLang="en-US" sz="18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SimSun" pitchFamily="2" charset="-122"/>
                <a:cs typeface="+mn-cs"/>
              </a:rPr>
              <a:t>签订合同每年121080立木材开采</a:t>
            </a:r>
          </a:p>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zh-CN" altLang="en-US" sz="18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SimSun" pitchFamily="2" charset="-122"/>
                <a:cs typeface="+mn-cs"/>
              </a:rPr>
              <a:t>第五木材区</a:t>
            </a:r>
            <a:r>
              <a:rPr kumimoji="0" lang="ru-RU" altLang="en-US" sz="18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mn-ea"/>
                <a:cs typeface="+mn-cs"/>
              </a:rPr>
              <a:t>. </a:t>
            </a:r>
            <a:r>
              <a:rPr kumimoji="0" lang="zh-CN" altLang="en-US" sz="18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SimSun" pitchFamily="2" charset="-122"/>
                <a:cs typeface="+mn-cs"/>
              </a:rPr>
              <a:t>签订合同每年121080立木材开采</a:t>
            </a:r>
          </a:p>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endParaRPr kumimoji="0" lang="ru-RU" altLang="en-US" sz="14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mn-ea"/>
              <a:cs typeface="+mn-cs"/>
            </a:endParaRPr>
          </a:p>
        </p:txBody>
      </p:sp>
      <p:sp>
        <p:nvSpPr>
          <p:cNvPr id="4" name="Номер слайда 4"/>
          <p:cNvSpPr>
            <a:spLocks noGrp="1" noChangeArrowheads="1"/>
          </p:cNvSpPr>
          <p:nvPr/>
        </p:nvSpPr>
        <p:spPr bwMode="auto">
          <a:xfrm>
            <a:off x="6937375" y="6245225"/>
            <a:ext cx="1901825" cy="476250"/>
          </a:xfrm>
          <a:prstGeom prst="rect">
            <a:avLst/>
          </a:prstGeom>
          <a:noFill/>
          <a:ln w="9525">
            <a:noFill/>
            <a:miter lim="800000"/>
            <a:headEnd/>
            <a:tailEnd/>
          </a:ln>
        </p:spPr>
        <p:txBody>
          <a:bodyPr/>
          <a:lstStyle/>
          <a:p>
            <a:pPr algn="r">
              <a:buFont typeface="Arial" charset="0"/>
              <a:buNone/>
            </a:pPr>
            <a:fld id="{20BB0616-1EC5-4F14-ACCE-2C6CC32C8677}" type="slidenum">
              <a:rPr lang="ru-RU" altLang="zh-CN" sz="1400">
                <a:solidFill>
                  <a:srgbClr val="FFCC66"/>
                </a:solidFill>
                <a:latin typeface="+mn-lt"/>
                <a:cs typeface="Times New Roman" pitchFamily="18" charset="0"/>
              </a:rPr>
              <a:pPr algn="r">
                <a:buFont typeface="Arial" charset="0"/>
                <a:buNone/>
              </a:pPr>
              <a:t>19</a:t>
            </a:fld>
            <a:endParaRPr lang="ru-RU" altLang="zh-CN" sz="2000" dirty="0">
              <a:solidFill>
                <a:srgbClr val="FFCC66"/>
              </a:solidFill>
              <a:latin typeface="+mn-lt"/>
              <a:cs typeface="Times New Roman" pitchFamily="18" charset="0"/>
            </a:endParaRPr>
          </a:p>
        </p:txBody>
      </p:sp>
      <p:sp>
        <p:nvSpPr>
          <p:cNvPr id="5" name="Нижний колонтитул 3"/>
          <p:cNvSpPr>
            <a:spLocks noGrp="1"/>
          </p:cNvSpPr>
          <p:nvPr>
            <p:ph type="ftr" sz="quarter" idx="11"/>
          </p:nvPr>
        </p:nvSpPr>
        <p:spPr>
          <a:xfrm>
            <a:off x="2771800" y="6245225"/>
            <a:ext cx="4104456" cy="352127"/>
          </a:xfrm>
        </p:spPr>
        <p:txBody>
          <a:bodyPr/>
          <a:lstStyle/>
          <a:p>
            <a:pPr>
              <a:defRPr/>
            </a:pPr>
            <a:r>
              <a:rPr lang="de-DE" dirty="0"/>
              <a:t>Firma </a:t>
            </a:r>
            <a:r>
              <a:rPr lang="de-DE" dirty="0" smtClean="0"/>
              <a:t>Master</a:t>
            </a:r>
            <a:r>
              <a:rPr lang="ru-RU" dirty="0" smtClean="0"/>
              <a:t>,</a:t>
            </a:r>
            <a:r>
              <a:rPr lang="en-US" dirty="0" smtClean="0"/>
              <a:t> Ltd</a:t>
            </a:r>
            <a:r>
              <a:rPr lang="ru-RU" dirty="0" smtClean="0"/>
              <a:t>, © </a:t>
            </a:r>
            <a:r>
              <a:rPr lang="en-US" dirty="0" err="1" smtClean="0"/>
              <a:t>Harlov</a:t>
            </a:r>
            <a:r>
              <a:rPr lang="en-US" dirty="0" smtClean="0"/>
              <a:t> Y.P., </a:t>
            </a:r>
            <a:r>
              <a:rPr lang="en-US" dirty="0" err="1" smtClean="0"/>
              <a:t>Masaev</a:t>
            </a:r>
            <a:r>
              <a:rPr lang="en-US" dirty="0" smtClean="0"/>
              <a:t> S.N.</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p:cBhvr>
                                        <p:cTn id="22" dur="500"/>
                                        <p:tgtEl>
                                          <p:spTgt spid="3">
                                            <p:txEl>
                                              <p:pRg st="2" end="2"/>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p:cBhvr>
                                        <p:cTn id="35" dur="500"/>
                                        <p:tgtEl>
                                          <p:spTgt spid="3">
                                            <p:txEl>
                                              <p:pRg st="6" end="6"/>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utoUpdateAnimBg="0"/>
      <p:bldP spid="3" grpId="0" build="p" bldLvl="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noRot="1" noChangeArrowheads="1"/>
          </p:cNvSpPr>
          <p:nvPr/>
        </p:nvSpPr>
        <p:spPr>
          <a:xfrm>
            <a:off x="179695" y="260780"/>
            <a:ext cx="8713787" cy="360362"/>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ru-RU" sz="16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SimSun" pitchFamily="2" charset="-122"/>
                <a:cs typeface="+mj-cs"/>
              </a:rPr>
              <a:t>优先投资项目计算模型内容</a:t>
            </a:r>
            <a:endParaRPr kumimoji="0" lang="zh-CN" altLang="ru-RU" sz="16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SimSun" pitchFamily="2" charset="-122"/>
              <a:cs typeface="+mj-cs"/>
            </a:endParaRPr>
          </a:p>
        </p:txBody>
      </p:sp>
      <p:sp>
        <p:nvSpPr>
          <p:cNvPr id="7" name="Номер слайда 4"/>
          <p:cNvSpPr>
            <a:spLocks noGrp="1" noChangeArrowheads="1"/>
          </p:cNvSpPr>
          <p:nvPr/>
        </p:nvSpPr>
        <p:spPr bwMode="auto">
          <a:xfrm>
            <a:off x="6937375" y="6245225"/>
            <a:ext cx="1901825" cy="476250"/>
          </a:xfrm>
          <a:prstGeom prst="rect">
            <a:avLst/>
          </a:prstGeom>
          <a:noFill/>
          <a:ln w="9525">
            <a:noFill/>
            <a:miter lim="800000"/>
            <a:headEnd/>
            <a:tailEnd/>
          </a:ln>
        </p:spPr>
        <p:txBody>
          <a:bodyPr/>
          <a:lstStyle/>
          <a:p>
            <a:pPr algn="r">
              <a:buFont typeface="Arial" charset="0"/>
              <a:buNone/>
            </a:pPr>
            <a:fld id="{20BB0616-1EC5-4F14-ACCE-2C6CC32C8677}" type="slidenum">
              <a:rPr lang="ru-RU" altLang="zh-CN" sz="1400">
                <a:solidFill>
                  <a:srgbClr val="FFCC66"/>
                </a:solidFill>
                <a:latin typeface="+mn-lt"/>
                <a:cs typeface="Times New Roman" pitchFamily="18" charset="0"/>
              </a:rPr>
              <a:pPr algn="r">
                <a:buFont typeface="Arial" charset="0"/>
                <a:buNone/>
              </a:pPr>
              <a:t>2</a:t>
            </a:fld>
            <a:endParaRPr lang="ru-RU" altLang="zh-CN" sz="2000" dirty="0">
              <a:solidFill>
                <a:srgbClr val="FFCC66"/>
              </a:solidFill>
              <a:latin typeface="+mn-lt"/>
              <a:cs typeface="Times New Roman" pitchFamily="18" charset="0"/>
            </a:endParaRPr>
          </a:p>
        </p:txBody>
      </p:sp>
      <p:sp>
        <p:nvSpPr>
          <p:cNvPr id="8" name="Содержимое 2"/>
          <p:cNvSpPr txBox="1">
            <a:spLocks/>
          </p:cNvSpPr>
          <p:nvPr/>
        </p:nvSpPr>
        <p:spPr bwMode="auto">
          <a:xfrm>
            <a:off x="179512" y="836712"/>
            <a:ext cx="8784976" cy="5259288"/>
          </a:xfrm>
          <a:prstGeom prst="rect">
            <a:avLst/>
          </a:prstGeom>
          <a:noFill/>
          <a:ln w="9525">
            <a:noFill/>
            <a:miter lim="800000"/>
            <a:headEnd/>
            <a:tailEnd/>
          </a:ln>
        </p:spPr>
        <p:txBody>
          <a:bodyPr vert="horz" wrap="square" lIns="91440" tIns="45720" rIns="91440" bIns="45720" numCol="2" anchor="t" anchorCtr="0" compatLnSpc="1">
            <a:prstTxWarp prst="textNoShape">
              <a:avLst/>
            </a:prstTxWarp>
          </a:bodyPr>
          <a:lstStyle/>
          <a:p>
            <a:pPr marL="108000" marR="0" lvl="0" indent="0" defTabSz="0" rtl="0" eaLnBrk="0" fontAlgn="base" latinLnBrk="0" hangingPunct="0">
              <a:lnSpc>
                <a:spcPct val="100000"/>
              </a:lnSpc>
              <a:spcBef>
                <a:spcPts val="200"/>
              </a:spcBef>
              <a:spcAft>
                <a:spcPts val="300"/>
              </a:spcAft>
              <a:buClr>
                <a:schemeClr val="hlink"/>
              </a:buClr>
              <a:buSzTx/>
              <a:buFont typeface="Wingdings" pitchFamily="2" charset="2"/>
              <a:buNone/>
              <a:tabLst/>
              <a:defRPr/>
            </a:pP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符合俄罗斯联邦利益的投资项目 			</a:t>
            </a:r>
            <a:r>
              <a:rPr kumimoji="0" lang="ru-RU"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en-US"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3</a:t>
            </a:r>
          </a:p>
          <a:p>
            <a:pPr marL="108000" marR="0" lvl="0" indent="0" defTabSz="0" rtl="0" eaLnBrk="0" fontAlgn="base" latinLnBrk="0" hangingPunct="0">
              <a:lnSpc>
                <a:spcPct val="100000"/>
              </a:lnSpc>
              <a:spcBef>
                <a:spcPts val="200"/>
              </a:spcBef>
              <a:spcAft>
                <a:spcPts val="300"/>
              </a:spcAft>
              <a:buClr>
                <a:schemeClr val="hlink"/>
              </a:buClr>
              <a:buSzTx/>
              <a:buFont typeface="Wingdings" pitchFamily="2" charset="2"/>
              <a:buNone/>
              <a:tabLst/>
              <a:defRPr/>
            </a:pP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俄罗斯联邦工贸部法令</a:t>
            </a:r>
            <a:r>
              <a:rPr kumimoji="0" lang="ru-RU"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en-US"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4</a:t>
            </a:r>
          </a:p>
          <a:p>
            <a:pPr marL="108000" marR="0" lvl="0" indent="0" defTabSz="0" rtl="0" eaLnBrk="0" fontAlgn="base" latinLnBrk="0" hangingPunct="0">
              <a:lnSpc>
                <a:spcPct val="100000"/>
              </a:lnSpc>
              <a:spcBef>
                <a:spcPts val="200"/>
              </a:spcBef>
              <a:spcAft>
                <a:spcPts val="300"/>
              </a:spcAft>
              <a:buClr>
                <a:schemeClr val="hlink"/>
              </a:buClr>
              <a:buSzTx/>
              <a:buFont typeface="Wingdings" pitchFamily="2" charset="2"/>
              <a:buNone/>
              <a:tabLst/>
              <a:defRPr/>
            </a:pP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投资项目实质		</a:t>
            </a:r>
            <a:r>
              <a:rPr kumimoji="0" lang="ru-RU"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en-US"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5</a:t>
            </a:r>
          </a:p>
          <a:p>
            <a:pPr marL="108000" marR="0" lvl="0" indent="0" defTabSz="0" rtl="0" eaLnBrk="0" fontAlgn="base" latinLnBrk="0" hangingPunct="0">
              <a:lnSpc>
                <a:spcPct val="100000"/>
              </a:lnSpc>
              <a:spcBef>
                <a:spcPts val="200"/>
              </a:spcBef>
              <a:spcAft>
                <a:spcPts val="300"/>
              </a:spcAft>
              <a:buClr>
                <a:schemeClr val="hlink"/>
              </a:buClr>
              <a:buSzTx/>
              <a:buFont typeface="Wingdings" pitchFamily="2" charset="2"/>
              <a:buNone/>
              <a:tabLst/>
              <a:defRPr/>
            </a:pP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俄罗斯联邦政府支持 		</a:t>
            </a:r>
            <a:r>
              <a:rPr kumimoji="0" lang="ru-RU"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en-US"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6</a:t>
            </a:r>
          </a:p>
          <a:p>
            <a:pPr marL="108000" marR="0" lvl="0" indent="0" defTabSz="0" rtl="0" eaLnBrk="0" fontAlgn="base" latinLnBrk="0" hangingPunct="0">
              <a:lnSpc>
                <a:spcPct val="100000"/>
              </a:lnSpc>
              <a:spcBef>
                <a:spcPts val="200"/>
              </a:spcBef>
              <a:spcAft>
                <a:spcPts val="300"/>
              </a:spcAft>
              <a:buClr>
                <a:schemeClr val="hlink"/>
              </a:buClr>
              <a:buSzTx/>
              <a:buFont typeface="Wingdings" pitchFamily="2" charset="2"/>
              <a:buNone/>
              <a:tabLst/>
              <a:defRPr/>
            </a:pP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产品说明	                   </a:t>
            </a:r>
            <a:r>
              <a:rPr kumimoji="0" lang="ru-RU"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en-US"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7</a:t>
            </a:r>
          </a:p>
          <a:p>
            <a:pPr marL="108000" marR="0" lvl="0" indent="0" defTabSz="0" rtl="0" eaLnBrk="0" fontAlgn="base" latinLnBrk="0" hangingPunct="0">
              <a:lnSpc>
                <a:spcPct val="100000"/>
              </a:lnSpc>
              <a:spcBef>
                <a:spcPts val="200"/>
              </a:spcBef>
              <a:spcAft>
                <a:spcPts val="300"/>
              </a:spcAft>
              <a:buClr>
                <a:schemeClr val="hlink"/>
              </a:buClr>
              <a:buSzTx/>
              <a:buFont typeface="Wingdings" pitchFamily="2" charset="2"/>
              <a:buNone/>
              <a:tabLst/>
              <a:defRPr/>
            </a:pP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生产计划                   </a:t>
            </a:r>
            <a:r>
              <a:rPr kumimoji="0" lang="ru-RU"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en-US"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8</a:t>
            </a:r>
          </a:p>
          <a:p>
            <a:pPr marL="108000" marR="0" lvl="0" indent="0" defTabSz="0" rtl="0" eaLnBrk="0" fontAlgn="base" latinLnBrk="0" hangingPunct="0">
              <a:lnSpc>
                <a:spcPct val="100000"/>
              </a:lnSpc>
              <a:spcBef>
                <a:spcPts val="200"/>
              </a:spcBef>
              <a:spcAft>
                <a:spcPts val="300"/>
              </a:spcAft>
              <a:buClr>
                <a:schemeClr val="hlink"/>
              </a:buClr>
              <a:buSzTx/>
              <a:buFont typeface="Wingdings" pitchFamily="2" charset="2"/>
              <a:buNone/>
              <a:tabLst/>
              <a:defRPr/>
            </a:pP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主要财务指标  	</a:t>
            </a:r>
            <a:r>
              <a:rPr kumimoji="0" lang="ru-RU"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en-US"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9</a:t>
            </a:r>
          </a:p>
          <a:p>
            <a:pPr marL="108000" marR="0" lvl="0" indent="0" defTabSz="0" rtl="0" eaLnBrk="0" fontAlgn="base" latinLnBrk="0" hangingPunct="0">
              <a:lnSpc>
                <a:spcPct val="100000"/>
              </a:lnSpc>
              <a:spcBef>
                <a:spcPts val="200"/>
              </a:spcBef>
              <a:spcAft>
                <a:spcPts val="300"/>
              </a:spcAft>
              <a:buClr>
                <a:schemeClr val="hlink"/>
              </a:buClr>
              <a:buSzTx/>
              <a:buFont typeface="Wingdings" pitchFamily="2" charset="2"/>
              <a:buNone/>
              <a:tabLst/>
              <a:defRPr/>
            </a:pP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资源保障              	</a:t>
            </a:r>
            <a:r>
              <a:rPr kumimoji="0" lang="ru-RU"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en-US"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10</a:t>
            </a:r>
          </a:p>
          <a:p>
            <a:pPr marL="108000" marR="0" lvl="0" indent="0" defTabSz="0" rtl="0" eaLnBrk="0" fontAlgn="base" latinLnBrk="0" hangingPunct="0">
              <a:lnSpc>
                <a:spcPct val="100000"/>
              </a:lnSpc>
              <a:spcBef>
                <a:spcPts val="200"/>
              </a:spcBef>
              <a:spcAft>
                <a:spcPts val="300"/>
              </a:spcAft>
              <a:buClr>
                <a:schemeClr val="hlink"/>
              </a:buClr>
              <a:buSzTx/>
              <a:buFont typeface="Wingdings" pitchFamily="2" charset="2"/>
              <a:buNone/>
              <a:tabLst/>
              <a:defRPr/>
            </a:pP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项目总成本                	</a:t>
            </a:r>
            <a:r>
              <a:rPr kumimoji="0" lang="ru-RU"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en-US"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11</a:t>
            </a:r>
          </a:p>
          <a:p>
            <a:pPr marL="108000" marR="0" lvl="0" indent="0" defTabSz="0" rtl="0" eaLnBrk="0" fontAlgn="base" latinLnBrk="0" hangingPunct="0">
              <a:lnSpc>
                <a:spcPct val="100000"/>
              </a:lnSpc>
              <a:spcBef>
                <a:spcPts val="200"/>
              </a:spcBef>
              <a:spcAft>
                <a:spcPts val="300"/>
              </a:spcAft>
              <a:buClr>
                <a:schemeClr val="hlink"/>
              </a:buClr>
              <a:buSzTx/>
              <a:buFont typeface="Wingdings" pitchFamily="2" charset="2"/>
              <a:buNone/>
              <a:tabLst/>
              <a:defRPr/>
            </a:pP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项目资金来源            	</a:t>
            </a:r>
            <a:r>
              <a:rPr kumimoji="0" lang="ru-RU"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en-US"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12</a:t>
            </a:r>
          </a:p>
          <a:p>
            <a:pPr marL="108000" marR="0" lvl="0" indent="0" defTabSz="0" rtl="0" eaLnBrk="0" fontAlgn="base" latinLnBrk="0" hangingPunct="0">
              <a:lnSpc>
                <a:spcPct val="100000"/>
              </a:lnSpc>
              <a:spcBef>
                <a:spcPts val="200"/>
              </a:spcBef>
              <a:spcAft>
                <a:spcPts val="300"/>
              </a:spcAft>
              <a:buClr>
                <a:schemeClr val="hlink"/>
              </a:buClr>
              <a:buSzTx/>
              <a:buFont typeface="Wingdings" pitchFamily="2" charset="2"/>
              <a:buNone/>
              <a:tabLst/>
              <a:defRPr/>
            </a:pP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项目发起人	                  </a:t>
            </a:r>
            <a:r>
              <a:rPr kumimoji="0" lang="ru-RU"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en-US"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13</a:t>
            </a:r>
          </a:p>
          <a:p>
            <a:pPr marL="108000" marR="0" lvl="0" indent="0" defTabSz="0" rtl="0" eaLnBrk="0" fontAlgn="base" latinLnBrk="0" hangingPunct="0">
              <a:lnSpc>
                <a:spcPct val="100000"/>
              </a:lnSpc>
              <a:spcBef>
                <a:spcPts val="200"/>
              </a:spcBef>
              <a:spcAft>
                <a:spcPts val="300"/>
              </a:spcAft>
              <a:buClr>
                <a:schemeClr val="hlink"/>
              </a:buClr>
              <a:buSzTx/>
              <a:buFont typeface="Wingdings" pitchFamily="2" charset="2"/>
              <a:buNone/>
              <a:tabLst/>
              <a:defRPr/>
            </a:pP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股份的出售 </a:t>
            </a:r>
            <a:r>
              <a:rPr kumimoji="0" lang="ru-RU"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en-US"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14</a:t>
            </a:r>
          </a:p>
          <a:p>
            <a:pPr marL="108000" marR="0" lvl="0" indent="0" defTabSz="0" rtl="0" eaLnBrk="0" fontAlgn="base" latinLnBrk="0" hangingPunct="0">
              <a:lnSpc>
                <a:spcPct val="100000"/>
              </a:lnSpc>
              <a:spcBef>
                <a:spcPts val="200"/>
              </a:spcBef>
              <a:spcAft>
                <a:spcPts val="300"/>
              </a:spcAft>
              <a:buClr>
                <a:schemeClr val="hlink"/>
              </a:buClr>
              <a:buSzTx/>
              <a:buFont typeface="Wingdings" pitchFamily="2" charset="2"/>
              <a:buNone/>
              <a:tabLst/>
              <a:defRPr/>
            </a:pP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项目参与者	            </a:t>
            </a:r>
            <a:r>
              <a:rPr kumimoji="0" lang="ru-RU"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en-US"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15</a:t>
            </a:r>
          </a:p>
          <a:p>
            <a:pPr marL="108000" marR="0" lvl="0" indent="0" defTabSz="0" rtl="0" eaLnBrk="0" fontAlgn="base" latinLnBrk="0" hangingPunct="0">
              <a:lnSpc>
                <a:spcPct val="100000"/>
              </a:lnSpc>
              <a:spcBef>
                <a:spcPts val="200"/>
              </a:spcBef>
              <a:spcAft>
                <a:spcPts val="300"/>
              </a:spcAft>
              <a:buClr>
                <a:schemeClr val="hlink"/>
              </a:buClr>
              <a:buSzTx/>
              <a:buFont typeface="Wingdings" pitchFamily="2" charset="2"/>
              <a:buNone/>
              <a:tabLst/>
              <a:defRPr/>
            </a:pP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该项目战略       </a:t>
            </a:r>
            <a:r>
              <a:rPr kumimoji="0" lang="ru-RU"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en-US"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16</a:t>
            </a:r>
          </a:p>
          <a:p>
            <a:pPr marL="108000" marR="0" lvl="0" indent="0" defTabSz="0" rtl="0" eaLnBrk="0" fontAlgn="base" latinLnBrk="0" hangingPunct="0">
              <a:lnSpc>
                <a:spcPct val="100000"/>
              </a:lnSpc>
              <a:spcBef>
                <a:spcPts val="200"/>
              </a:spcBef>
              <a:spcAft>
                <a:spcPts val="300"/>
              </a:spcAft>
              <a:buClr>
                <a:schemeClr val="hlink"/>
              </a:buClr>
              <a:buSzTx/>
              <a:buFont typeface="Wingdings" pitchFamily="2" charset="2"/>
              <a:buNone/>
              <a:tabLst/>
              <a:defRPr/>
            </a:pP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产品输出计划           </a:t>
            </a:r>
            <a:r>
              <a:rPr kumimoji="0" lang="ru-RU"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en-US"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17</a:t>
            </a:r>
          </a:p>
          <a:p>
            <a:pPr marL="108000" marR="0" lvl="0" indent="0" defTabSz="0" rtl="0" eaLnBrk="0" fontAlgn="base" latinLnBrk="0" hangingPunct="0">
              <a:lnSpc>
                <a:spcPct val="100000"/>
              </a:lnSpc>
              <a:spcBef>
                <a:spcPts val="200"/>
              </a:spcBef>
              <a:spcAft>
                <a:spcPts val="300"/>
              </a:spcAft>
              <a:buClr>
                <a:schemeClr val="hlink"/>
              </a:buClr>
              <a:buSzTx/>
              <a:buFont typeface="Wingdings" pitchFamily="2" charset="2"/>
              <a:buNone/>
              <a:tabLst/>
              <a:defRPr/>
            </a:pP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采购木材 	             </a:t>
            </a:r>
            <a:r>
              <a:rPr kumimoji="0" lang="ru-RU"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en-US"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18</a:t>
            </a:r>
          </a:p>
          <a:p>
            <a:pPr marL="108000" marR="0" lvl="0" indent="0" defTabSz="0" rtl="0" eaLnBrk="0" fontAlgn="base" latinLnBrk="0" hangingPunct="0">
              <a:lnSpc>
                <a:spcPct val="100000"/>
              </a:lnSpc>
              <a:spcBef>
                <a:spcPts val="200"/>
              </a:spcBef>
              <a:spcAft>
                <a:spcPts val="300"/>
              </a:spcAft>
              <a:buClr>
                <a:schemeClr val="hlink"/>
              </a:buClr>
              <a:buSzTx/>
              <a:buFont typeface="Wingdings" pitchFamily="2" charset="2"/>
              <a:buNone/>
              <a:tabLst/>
              <a:defRPr/>
            </a:pP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木材的供应                             </a:t>
            </a:r>
            <a:r>
              <a:rPr kumimoji="0" lang="ru-RU"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en-US"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19</a:t>
            </a:r>
          </a:p>
          <a:p>
            <a:pPr marL="108000" marR="0" lvl="0" indent="0" defTabSz="0" rtl="0" eaLnBrk="0" fontAlgn="base" latinLnBrk="0" hangingPunct="0">
              <a:lnSpc>
                <a:spcPct val="100000"/>
              </a:lnSpc>
              <a:spcBef>
                <a:spcPts val="200"/>
              </a:spcBef>
              <a:spcAft>
                <a:spcPts val="300"/>
              </a:spcAft>
              <a:buClr>
                <a:schemeClr val="hlink"/>
              </a:buClr>
              <a:buSzTx/>
              <a:buFont typeface="Wingdings" pitchFamily="2" charset="2"/>
              <a:buNone/>
              <a:tabLst/>
              <a:defRPr/>
            </a:pP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森林资源分析                   	</a:t>
            </a:r>
            <a:r>
              <a:rPr kumimoji="0" lang="ru-RU"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en-US"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20</a:t>
            </a:r>
          </a:p>
          <a:p>
            <a:pPr marL="108000" marR="0" lvl="0" indent="0" defTabSz="0" rtl="0" eaLnBrk="0" fontAlgn="base" latinLnBrk="0" hangingPunct="0">
              <a:lnSpc>
                <a:spcPct val="100000"/>
              </a:lnSpc>
              <a:spcBef>
                <a:spcPts val="200"/>
              </a:spcBef>
              <a:spcAft>
                <a:spcPts val="300"/>
              </a:spcAft>
              <a:buClr>
                <a:schemeClr val="hlink"/>
              </a:buClr>
              <a:buSzTx/>
              <a:buFont typeface="Wingdings" pitchFamily="2" charset="2"/>
              <a:buNone/>
              <a:tabLst/>
              <a:defRPr/>
            </a:pP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废物管理计划   </a:t>
            </a:r>
            <a:r>
              <a:rPr kumimoji="0" lang="ru-RU"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en-US"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21</a:t>
            </a:r>
          </a:p>
          <a:p>
            <a:pPr marL="108000" marR="0" lvl="0" indent="0" defTabSz="0" rtl="0" eaLnBrk="0" fontAlgn="base" latinLnBrk="0" hangingPunct="0">
              <a:lnSpc>
                <a:spcPct val="100000"/>
              </a:lnSpc>
              <a:spcBef>
                <a:spcPts val="200"/>
              </a:spcBef>
              <a:spcAft>
                <a:spcPts val="300"/>
              </a:spcAft>
              <a:buClr>
                <a:schemeClr val="hlink"/>
              </a:buClr>
              <a:buSzTx/>
              <a:buFont typeface="Wingdings" pitchFamily="2" charset="2"/>
              <a:buNone/>
              <a:tabLst/>
              <a:defRPr/>
            </a:pP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废弃物管理</a:t>
            </a:r>
            <a:r>
              <a:rPr kumimoji="0" lang="en-US"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p>
          <a:p>
            <a:pPr marL="108000" marR="0" lvl="0" indent="0" defTabSz="0" rtl="0" eaLnBrk="0" fontAlgn="base" latinLnBrk="0" hangingPunct="0">
              <a:lnSpc>
                <a:spcPct val="100000"/>
              </a:lnSpc>
              <a:spcBef>
                <a:spcPts val="200"/>
              </a:spcBef>
              <a:spcAft>
                <a:spcPts val="300"/>
              </a:spcAft>
              <a:buClr>
                <a:schemeClr val="hlink"/>
              </a:buClr>
              <a:buSzTx/>
              <a:buFont typeface="Wingdings" pitchFamily="2" charset="2"/>
              <a:buNone/>
              <a:tabLst/>
              <a:defRPr/>
            </a:pP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说明                                   </a:t>
            </a:r>
            <a:r>
              <a:rPr kumimoji="0" lang="ru-RU"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ru-RU"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en-US"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22</a:t>
            </a:r>
          </a:p>
          <a:p>
            <a:pPr marL="108000" marR="0" lvl="0" indent="0" defTabSz="0" rtl="0" eaLnBrk="0" fontAlgn="base" latinLnBrk="0" hangingPunct="0">
              <a:lnSpc>
                <a:spcPct val="100000"/>
              </a:lnSpc>
              <a:spcBef>
                <a:spcPts val="200"/>
              </a:spcBef>
              <a:spcAft>
                <a:spcPts val="300"/>
              </a:spcAft>
              <a:buClr>
                <a:schemeClr val="hlink"/>
              </a:buClr>
              <a:buSzTx/>
              <a:buFont typeface="Wingdings" pitchFamily="2" charset="2"/>
              <a:buNone/>
              <a:tabLst/>
              <a:defRPr/>
            </a:pP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营销计划</a:t>
            </a:r>
            <a:r>
              <a:rPr kumimoji="0" lang="en-US"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产品优势                                  </a:t>
            </a:r>
            <a:r>
              <a:rPr kumimoji="0" lang="ru-RU"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en-US"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23</a:t>
            </a:r>
          </a:p>
          <a:p>
            <a:pPr marL="108000" marR="0" lvl="0" indent="0" defTabSz="0" rtl="0" eaLnBrk="0" fontAlgn="base" latinLnBrk="0" hangingPunct="0">
              <a:lnSpc>
                <a:spcPct val="100000"/>
              </a:lnSpc>
              <a:spcBef>
                <a:spcPts val="200"/>
              </a:spcBef>
              <a:spcAft>
                <a:spcPts val="300"/>
              </a:spcAft>
              <a:buClr>
                <a:schemeClr val="hlink"/>
              </a:buClr>
              <a:buSzTx/>
              <a:buFont typeface="Wingdings" pitchFamily="2" charset="2"/>
              <a:buNone/>
              <a:tabLst/>
              <a:defRPr/>
            </a:pP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初步协议 </a:t>
            </a:r>
          </a:p>
          <a:p>
            <a:pPr marL="108000" marR="0" lvl="0" indent="0" defTabSz="0" rtl="0" eaLnBrk="0" fontAlgn="base" latinLnBrk="0" hangingPunct="0">
              <a:lnSpc>
                <a:spcPct val="100000"/>
              </a:lnSpc>
              <a:spcBef>
                <a:spcPts val="200"/>
              </a:spcBef>
              <a:spcAft>
                <a:spcPts val="300"/>
              </a:spcAft>
              <a:buClr>
                <a:schemeClr val="hlink"/>
              </a:buClr>
              <a:buSzTx/>
              <a:buFont typeface="Wingdings" pitchFamily="2" charset="2"/>
              <a:buNone/>
              <a:tabLst/>
              <a:defRPr/>
            </a:pP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供货		                    </a:t>
            </a:r>
            <a:r>
              <a:rPr kumimoji="0" lang="ru-RU"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en-US"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24</a:t>
            </a:r>
          </a:p>
          <a:p>
            <a:pPr marL="108000" marR="0" lvl="0" indent="0" defTabSz="0" rtl="0" eaLnBrk="0" fontAlgn="base" latinLnBrk="0" hangingPunct="0">
              <a:lnSpc>
                <a:spcPct val="100000"/>
              </a:lnSpc>
              <a:spcBef>
                <a:spcPts val="200"/>
              </a:spcBef>
              <a:spcAft>
                <a:spcPts val="300"/>
              </a:spcAft>
              <a:buClr>
                <a:schemeClr val="hlink"/>
              </a:buClr>
              <a:buSzTx/>
              <a:buFont typeface="Wingdings" pitchFamily="2" charset="2"/>
              <a:buNone/>
              <a:tabLst/>
              <a:defRPr/>
            </a:pP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人力资源分析            </a:t>
            </a:r>
            <a:r>
              <a:rPr kumimoji="0" lang="ru-RU"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en-US"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25</a:t>
            </a:r>
          </a:p>
          <a:p>
            <a:pPr marL="108000" marR="0" lvl="0" indent="0" defTabSz="0" rtl="0" eaLnBrk="0" fontAlgn="base" latinLnBrk="0" hangingPunct="0">
              <a:lnSpc>
                <a:spcPct val="100000"/>
              </a:lnSpc>
              <a:spcBef>
                <a:spcPts val="200"/>
              </a:spcBef>
              <a:spcAft>
                <a:spcPts val="300"/>
              </a:spcAft>
              <a:buClr>
                <a:schemeClr val="hlink"/>
              </a:buClr>
              <a:buSzTx/>
              <a:buFont typeface="Wingdings" pitchFamily="2" charset="2"/>
              <a:buNone/>
              <a:tabLst/>
              <a:defRPr/>
            </a:pP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项目生态评估 	</a:t>
            </a:r>
            <a:r>
              <a:rPr kumimoji="0" lang="ru-RU"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en-US"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26</a:t>
            </a:r>
          </a:p>
          <a:p>
            <a:pPr marL="108000" marR="0" lvl="0" indent="0" defTabSz="0" rtl="0" eaLnBrk="0" fontAlgn="base" latinLnBrk="0" hangingPunct="0">
              <a:lnSpc>
                <a:spcPct val="100000"/>
              </a:lnSpc>
              <a:spcBef>
                <a:spcPts val="200"/>
              </a:spcBef>
              <a:spcAft>
                <a:spcPts val="300"/>
              </a:spcAft>
              <a:buClr>
                <a:schemeClr val="hlink"/>
              </a:buClr>
              <a:buSzTx/>
              <a:buFont typeface="Wingdings" pitchFamily="2" charset="2"/>
              <a:buNone/>
              <a:tabLst/>
              <a:defRPr/>
            </a:pP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财务模拟说明        	</a:t>
            </a:r>
            <a:r>
              <a:rPr kumimoji="0" lang="ru-RU"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en-US"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27</a:t>
            </a:r>
          </a:p>
          <a:p>
            <a:pPr marL="108000" marR="0" lvl="0" indent="0" defTabSz="0" rtl="0" eaLnBrk="0" fontAlgn="base" latinLnBrk="0" hangingPunct="0">
              <a:lnSpc>
                <a:spcPct val="100000"/>
              </a:lnSpc>
              <a:spcBef>
                <a:spcPts val="200"/>
              </a:spcBef>
              <a:spcAft>
                <a:spcPts val="300"/>
              </a:spcAft>
              <a:buClr>
                <a:schemeClr val="hlink"/>
              </a:buClr>
              <a:buSzTx/>
              <a:buFont typeface="Wingdings" pitchFamily="2" charset="2"/>
              <a:buNone/>
              <a:tabLst/>
              <a:defRPr/>
            </a:pP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盈亏报告         	</a:t>
            </a:r>
            <a:r>
              <a:rPr kumimoji="0" lang="ru-RU"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en-US"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28</a:t>
            </a:r>
          </a:p>
          <a:p>
            <a:pPr marL="108000" marR="0" lvl="0" indent="0" defTabSz="0" rtl="0" eaLnBrk="0" fontAlgn="base" latinLnBrk="0" hangingPunct="0">
              <a:lnSpc>
                <a:spcPct val="100000"/>
              </a:lnSpc>
              <a:spcBef>
                <a:spcPts val="200"/>
              </a:spcBef>
              <a:spcAft>
                <a:spcPts val="300"/>
              </a:spcAft>
              <a:buClr>
                <a:schemeClr val="hlink"/>
              </a:buClr>
              <a:buSzTx/>
              <a:buFont typeface="Wingdings" pitchFamily="2" charset="2"/>
              <a:buNone/>
              <a:tabLst/>
              <a:defRPr/>
            </a:pP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现金流报告		                  </a:t>
            </a:r>
            <a:r>
              <a:rPr kumimoji="0" lang="ru-RU"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en-US"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29</a:t>
            </a:r>
          </a:p>
          <a:p>
            <a:pPr marL="108000" marR="0" lvl="0" indent="0" defTabSz="0" rtl="0" eaLnBrk="0" fontAlgn="base" latinLnBrk="0" hangingPunct="0">
              <a:lnSpc>
                <a:spcPct val="100000"/>
              </a:lnSpc>
              <a:spcBef>
                <a:spcPts val="200"/>
              </a:spcBef>
              <a:spcAft>
                <a:spcPts val="300"/>
              </a:spcAft>
              <a:buClr>
                <a:schemeClr val="hlink"/>
              </a:buClr>
              <a:buSzTx/>
              <a:buFont typeface="Wingdings" pitchFamily="2" charset="2"/>
              <a:buNone/>
              <a:tabLst/>
              <a:defRPr/>
            </a:pP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资产负债表                   </a:t>
            </a:r>
            <a:r>
              <a:rPr kumimoji="0" lang="ru-RU"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en-US"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30</a:t>
            </a:r>
          </a:p>
          <a:p>
            <a:pPr marL="108000" marR="0" lvl="0" indent="0" defTabSz="0" rtl="0" eaLnBrk="0" fontAlgn="base" latinLnBrk="0" hangingPunct="0">
              <a:lnSpc>
                <a:spcPct val="100000"/>
              </a:lnSpc>
              <a:spcBef>
                <a:spcPts val="200"/>
              </a:spcBef>
              <a:spcAft>
                <a:spcPts val="300"/>
              </a:spcAft>
              <a:buClr>
                <a:schemeClr val="hlink"/>
              </a:buClr>
              <a:buSzTx/>
              <a:buFont typeface="Wingdings" pitchFamily="2" charset="2"/>
              <a:buNone/>
              <a:tabLst/>
              <a:defRPr/>
            </a:pP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项目风险                            </a:t>
            </a:r>
            <a:r>
              <a:rPr kumimoji="0" lang="ru-RU"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en-US"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31</a:t>
            </a:r>
          </a:p>
          <a:p>
            <a:pPr marL="108000" marR="0" lvl="0" indent="0" defTabSz="0" rtl="0" eaLnBrk="0" fontAlgn="base" latinLnBrk="0" hangingPunct="0">
              <a:lnSpc>
                <a:spcPct val="100000"/>
              </a:lnSpc>
              <a:spcBef>
                <a:spcPts val="200"/>
              </a:spcBef>
              <a:spcAft>
                <a:spcPts val="300"/>
              </a:spcAft>
              <a:buClr>
                <a:schemeClr val="hlink"/>
              </a:buClr>
              <a:buSzTx/>
              <a:buFont typeface="Wingdings" pitchFamily="2" charset="2"/>
              <a:buNone/>
              <a:tabLst/>
              <a:defRPr/>
            </a:pP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联系方式		              </a:t>
            </a:r>
            <a:r>
              <a:rPr kumimoji="0" lang="ru-RU"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zh-CN" altLang="en-US" sz="15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kumimoji="0" lang="en-US" altLang="zh-CN" sz="1500" b="0" i="0" u="none" strike="noStrike" kern="1200" cap="none" spc="0" normalizeH="0" baseline="0" noProof="0" dirty="0" smtClean="0">
                <a:ln>
                  <a:noFill/>
                </a:ln>
                <a:solidFill>
                  <a:schemeClr val="tx1"/>
                </a:solidFill>
                <a:effectLst/>
                <a:uLnTx/>
                <a:uFillTx/>
                <a:latin typeface="+mn-lt"/>
                <a:ea typeface="+mn-ea"/>
                <a:cs typeface="+mn-cs"/>
                <a:sym typeface="Arial" charset="0"/>
              </a:rPr>
              <a:t>32</a:t>
            </a:r>
          </a:p>
        </p:txBody>
      </p:sp>
      <p:sp>
        <p:nvSpPr>
          <p:cNvPr id="5" name="Нижний колонтитул 3"/>
          <p:cNvSpPr>
            <a:spLocks noGrp="1"/>
          </p:cNvSpPr>
          <p:nvPr>
            <p:ph type="ftr" sz="quarter" idx="11"/>
          </p:nvPr>
        </p:nvSpPr>
        <p:spPr>
          <a:xfrm>
            <a:off x="2771800" y="6245225"/>
            <a:ext cx="4104456" cy="352127"/>
          </a:xfrm>
        </p:spPr>
        <p:txBody>
          <a:bodyPr/>
          <a:lstStyle/>
          <a:p>
            <a:pPr>
              <a:defRPr/>
            </a:pPr>
            <a:r>
              <a:rPr lang="de-DE" dirty="0"/>
              <a:t>Firma </a:t>
            </a:r>
            <a:r>
              <a:rPr lang="de-DE" dirty="0" smtClean="0"/>
              <a:t>Master</a:t>
            </a:r>
            <a:r>
              <a:rPr lang="ru-RU" dirty="0" smtClean="0"/>
              <a:t>,</a:t>
            </a:r>
            <a:r>
              <a:rPr lang="en-US" dirty="0" smtClean="0"/>
              <a:t> Ltd</a:t>
            </a:r>
            <a:r>
              <a:rPr lang="ru-RU" dirty="0" smtClean="0"/>
              <a:t>, © </a:t>
            </a:r>
            <a:r>
              <a:rPr lang="en-US" dirty="0" err="1" smtClean="0"/>
              <a:t>Harlov</a:t>
            </a:r>
            <a:r>
              <a:rPr lang="en-US" dirty="0" smtClean="0"/>
              <a:t> Y.P., </a:t>
            </a:r>
            <a:r>
              <a:rPr lang="en-US" dirty="0" err="1" smtClean="0"/>
              <a:t>Masaev</a:t>
            </a:r>
            <a:r>
              <a:rPr lang="en-US" dirty="0" smtClean="0"/>
              <a:t> S.N.</a:t>
            </a:r>
            <a:endParaRPr lang="de-D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Rot="1" noChangeArrowheads="1"/>
          </p:cNvSpPr>
          <p:nvPr/>
        </p:nvSpPr>
        <p:spPr>
          <a:xfrm>
            <a:off x="466725" y="117475"/>
            <a:ext cx="8385175" cy="519113"/>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en-US" sz="1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资源分析。生产计划的</a:t>
            </a:r>
            <a:r>
              <a:rPr kumimoji="0" lang="zh-CN" altLang="en-US" sz="1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SimSun" pitchFamily="2" charset="-122"/>
                <a:cs typeface="+mj-cs"/>
              </a:rPr>
              <a:t>木材供应</a:t>
            </a:r>
            <a:r>
              <a:rPr kumimoji="0" lang="ru-RU" altLang="en-US" sz="1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方框图</a:t>
            </a:r>
          </a:p>
        </p:txBody>
      </p:sp>
      <p:sp>
        <p:nvSpPr>
          <p:cNvPr id="3" name="Rectangle 66"/>
          <p:cNvSpPr>
            <a:spLocks noChangeArrowheads="1"/>
          </p:cNvSpPr>
          <p:nvPr/>
        </p:nvSpPr>
        <p:spPr bwMode="auto">
          <a:xfrm>
            <a:off x="488950" y="796925"/>
            <a:ext cx="8485188" cy="5440363"/>
          </a:xfrm>
          <a:prstGeom prst="rect">
            <a:avLst/>
          </a:prstGeom>
          <a:solidFill>
            <a:srgbClr val="92D050"/>
          </a:solidFill>
          <a:ln w="9525">
            <a:solidFill>
              <a:srgbClr val="000000"/>
            </a:solidFill>
            <a:miter lim="800000"/>
            <a:headEnd/>
            <a:tailEnd/>
          </a:ln>
        </p:spPr>
        <p:txBody>
          <a:bodyPr/>
          <a:lstStyle/>
          <a:p>
            <a:pPr>
              <a:buFont typeface="Arial" charset="0"/>
              <a:buNone/>
            </a:pPr>
            <a:endParaRPr lang="ru-RU" altLang="ru-RU">
              <a:solidFill>
                <a:srgbClr val="FFFFFF"/>
              </a:solidFill>
            </a:endParaRPr>
          </a:p>
        </p:txBody>
      </p:sp>
      <p:grpSp>
        <p:nvGrpSpPr>
          <p:cNvPr id="4" name="Group 679"/>
          <p:cNvGrpSpPr>
            <a:grpSpLocks/>
          </p:cNvGrpSpPr>
          <p:nvPr/>
        </p:nvGrpSpPr>
        <p:grpSpPr bwMode="auto">
          <a:xfrm>
            <a:off x="3619500" y="830263"/>
            <a:ext cx="2036448" cy="1662672"/>
            <a:chOff x="0" y="0"/>
            <a:chExt cx="3206" cy="1682"/>
          </a:xfrm>
        </p:grpSpPr>
        <p:sp>
          <p:nvSpPr>
            <p:cNvPr id="5" name="Rectangle 680"/>
            <p:cNvSpPr>
              <a:spLocks noChangeArrowheads="1"/>
            </p:cNvSpPr>
            <p:nvPr/>
          </p:nvSpPr>
          <p:spPr bwMode="auto">
            <a:xfrm>
              <a:off x="0" y="0"/>
              <a:ext cx="3180" cy="1682"/>
            </a:xfrm>
            <a:prstGeom prst="rect">
              <a:avLst/>
            </a:prstGeom>
            <a:solidFill>
              <a:srgbClr val="FFFFFF"/>
            </a:solidFill>
            <a:ln w="9525">
              <a:solidFill>
                <a:srgbClr val="000000"/>
              </a:solidFill>
              <a:miter lim="800000"/>
              <a:headEnd/>
              <a:tailEnd/>
            </a:ln>
          </p:spPr>
          <p:txBody>
            <a:bodyPr/>
            <a:lstStyle/>
            <a:p>
              <a:pPr eaLnBrk="1" hangingPunct="1">
                <a:buFont typeface="Arial" charset="0"/>
                <a:buNone/>
              </a:pPr>
              <a:r>
                <a:rPr lang="zh-CN" altLang="en-US" sz="1100" dirty="0">
                  <a:solidFill>
                    <a:srgbClr val="151515"/>
                  </a:solidFill>
                  <a:latin typeface="Times New Roman" pitchFamily="18" charset="0"/>
                </a:rPr>
                <a:t>圆木运输</a:t>
              </a:r>
            </a:p>
            <a:p>
              <a:pPr eaLnBrk="1" hangingPunct="1">
                <a:buFont typeface="Arial" charset="0"/>
                <a:buNone/>
              </a:pPr>
              <a:r>
                <a:rPr lang="zh-CN" altLang="en-US" sz="1100" dirty="0">
                  <a:solidFill>
                    <a:srgbClr val="151515"/>
                  </a:solidFill>
                  <a:latin typeface="Times New Roman" pitchFamily="18" charset="0"/>
                  <a:sym typeface="Times New Roman" pitchFamily="18" charset="0"/>
                </a:rPr>
                <a:t>第一区</a:t>
              </a:r>
              <a:r>
                <a:rPr lang="ru-RU" altLang="en-US" sz="1100" dirty="0">
                  <a:solidFill>
                    <a:srgbClr val="151515"/>
                  </a:solidFill>
                  <a:latin typeface="Times New Roman" pitchFamily="18" charset="0"/>
                  <a:sym typeface="Times New Roman" pitchFamily="18" charset="0"/>
                </a:rPr>
                <a:t> – 22060</a:t>
              </a:r>
              <a:r>
                <a:rPr lang="zh-CN" altLang="en-US" sz="1100" dirty="0">
                  <a:solidFill>
                    <a:srgbClr val="151515"/>
                  </a:solidFill>
                  <a:latin typeface="Times New Roman" pitchFamily="18" charset="0"/>
                  <a:sym typeface="Times New Roman" pitchFamily="18" charset="0"/>
                </a:rPr>
                <a:t>0</a:t>
              </a:r>
              <a:r>
                <a:rPr lang="ru-RU" altLang="en-US" sz="1100" dirty="0">
                  <a:solidFill>
                    <a:srgbClr val="151515"/>
                  </a:solidFill>
                  <a:latin typeface="Times New Roman" pitchFamily="18" charset="0"/>
                  <a:sym typeface="Times New Roman" pitchFamily="18" charset="0"/>
                </a:rPr>
                <a:t>. м</a:t>
              </a:r>
              <a:r>
                <a:rPr lang="ru-RU" altLang="en-US" sz="1100" baseline="30000" dirty="0">
                  <a:solidFill>
                    <a:srgbClr val="151515"/>
                  </a:solidFill>
                  <a:latin typeface="Times New Roman" pitchFamily="18" charset="0"/>
                  <a:sym typeface="Times New Roman" pitchFamily="18" charset="0"/>
                </a:rPr>
                <a:t>3</a:t>
              </a:r>
              <a:endParaRPr lang="ru-RU" altLang="en-US" sz="1100" dirty="0">
                <a:solidFill>
                  <a:srgbClr val="151515"/>
                </a:solidFill>
                <a:latin typeface="Times New Roman" pitchFamily="18" charset="0"/>
                <a:sym typeface="Times New Roman" pitchFamily="18" charset="0"/>
              </a:endParaRPr>
            </a:p>
            <a:p>
              <a:pPr eaLnBrk="1" hangingPunct="1">
                <a:buFont typeface="Arial" charset="0"/>
                <a:buNone/>
              </a:pPr>
              <a:r>
                <a:rPr lang="zh-CN" altLang="en-US" sz="1100" dirty="0">
                  <a:solidFill>
                    <a:srgbClr val="151515"/>
                  </a:solidFill>
                  <a:latin typeface="Times New Roman" pitchFamily="18" charset="0"/>
                  <a:sym typeface="Times New Roman" pitchFamily="18" charset="0"/>
                </a:rPr>
                <a:t>第二区</a:t>
              </a:r>
              <a:r>
                <a:rPr lang="ru-RU" altLang="en-US" sz="1100" dirty="0">
                  <a:solidFill>
                    <a:srgbClr val="151515"/>
                  </a:solidFill>
                  <a:latin typeface="Times New Roman" pitchFamily="18" charset="0"/>
                  <a:sym typeface="Times New Roman" pitchFamily="18" charset="0"/>
                </a:rPr>
                <a:t>– 12108</a:t>
              </a:r>
              <a:r>
                <a:rPr lang="zh-CN" altLang="en-US" sz="1100" dirty="0">
                  <a:solidFill>
                    <a:srgbClr val="151515"/>
                  </a:solidFill>
                  <a:latin typeface="Times New Roman" pitchFamily="18" charset="0"/>
                  <a:sym typeface="Times New Roman" pitchFamily="18" charset="0"/>
                </a:rPr>
                <a:t>0</a:t>
              </a:r>
              <a:r>
                <a:rPr lang="ru-RU" altLang="en-US" sz="1100" dirty="0">
                  <a:solidFill>
                    <a:srgbClr val="151515"/>
                  </a:solidFill>
                  <a:latin typeface="Times New Roman" pitchFamily="18" charset="0"/>
                  <a:sym typeface="Times New Roman" pitchFamily="18" charset="0"/>
                </a:rPr>
                <a:t> . м</a:t>
              </a:r>
              <a:r>
                <a:rPr lang="ru-RU" altLang="en-US" sz="1100" baseline="30000" dirty="0">
                  <a:solidFill>
                    <a:srgbClr val="151515"/>
                  </a:solidFill>
                  <a:latin typeface="Times New Roman" pitchFamily="18" charset="0"/>
                  <a:sym typeface="Times New Roman" pitchFamily="18" charset="0"/>
                </a:rPr>
                <a:t>3</a:t>
              </a:r>
              <a:endParaRPr lang="ru-RU" altLang="en-US" sz="1100" dirty="0">
                <a:solidFill>
                  <a:srgbClr val="151515"/>
                </a:solidFill>
                <a:latin typeface="Times New Roman" pitchFamily="18" charset="0"/>
                <a:sym typeface="Times New Roman" pitchFamily="18" charset="0"/>
              </a:endParaRPr>
            </a:p>
            <a:p>
              <a:pPr eaLnBrk="1" hangingPunct="1">
                <a:buFont typeface="Arial" charset="0"/>
                <a:buNone/>
              </a:pPr>
              <a:r>
                <a:rPr lang="zh-CN" altLang="en-US" sz="1100" dirty="0">
                  <a:solidFill>
                    <a:srgbClr val="151515"/>
                  </a:solidFill>
                  <a:latin typeface="Times New Roman" pitchFamily="18" charset="0"/>
                  <a:sym typeface="Times New Roman" pitchFamily="18" charset="0"/>
                </a:rPr>
                <a:t>第三区</a:t>
              </a:r>
              <a:r>
                <a:rPr lang="ru-RU" altLang="en-US" sz="1100" dirty="0">
                  <a:solidFill>
                    <a:srgbClr val="151515"/>
                  </a:solidFill>
                  <a:latin typeface="Times New Roman" pitchFamily="18" charset="0"/>
                  <a:sym typeface="Times New Roman" pitchFamily="18" charset="0"/>
                </a:rPr>
                <a:t> – 22060</a:t>
              </a:r>
              <a:r>
                <a:rPr lang="zh-CN" altLang="en-US" sz="1100" dirty="0">
                  <a:solidFill>
                    <a:srgbClr val="151515"/>
                  </a:solidFill>
                  <a:latin typeface="Times New Roman" pitchFamily="18" charset="0"/>
                  <a:sym typeface="Times New Roman" pitchFamily="18" charset="0"/>
                </a:rPr>
                <a:t>0</a:t>
              </a:r>
              <a:r>
                <a:rPr lang="ru-RU" altLang="en-US" sz="1100" dirty="0">
                  <a:solidFill>
                    <a:srgbClr val="151515"/>
                  </a:solidFill>
                  <a:latin typeface="Times New Roman" pitchFamily="18" charset="0"/>
                  <a:sym typeface="Times New Roman" pitchFamily="18" charset="0"/>
                </a:rPr>
                <a:t>. м</a:t>
              </a:r>
              <a:r>
                <a:rPr lang="ru-RU" altLang="en-US" sz="1100" baseline="30000" dirty="0">
                  <a:solidFill>
                    <a:srgbClr val="151515"/>
                  </a:solidFill>
                  <a:latin typeface="Times New Roman" pitchFamily="18" charset="0"/>
                  <a:sym typeface="Times New Roman" pitchFamily="18" charset="0"/>
                </a:rPr>
                <a:t>3</a:t>
              </a:r>
              <a:endParaRPr lang="ru-RU" altLang="en-US" sz="1100" dirty="0">
                <a:solidFill>
                  <a:srgbClr val="151515"/>
                </a:solidFill>
                <a:latin typeface="Times New Roman" pitchFamily="18" charset="0"/>
                <a:sym typeface="Times New Roman" pitchFamily="18" charset="0"/>
              </a:endParaRPr>
            </a:p>
            <a:p>
              <a:pPr eaLnBrk="1" hangingPunct="1">
                <a:buFont typeface="Arial" charset="0"/>
                <a:buNone/>
              </a:pPr>
              <a:r>
                <a:rPr lang="zh-CN" altLang="en-US" sz="1100" dirty="0">
                  <a:solidFill>
                    <a:srgbClr val="151515"/>
                  </a:solidFill>
                  <a:latin typeface="Times New Roman" pitchFamily="18" charset="0"/>
                  <a:sym typeface="Times New Roman" pitchFamily="18" charset="0"/>
                </a:rPr>
                <a:t>第四区</a:t>
              </a:r>
              <a:r>
                <a:rPr lang="ru-RU" altLang="en-US" sz="1100" dirty="0">
                  <a:solidFill>
                    <a:srgbClr val="151515"/>
                  </a:solidFill>
                  <a:latin typeface="Times New Roman" pitchFamily="18" charset="0"/>
                  <a:sym typeface="Times New Roman" pitchFamily="18" charset="0"/>
                </a:rPr>
                <a:t>– 12108</a:t>
              </a:r>
              <a:r>
                <a:rPr lang="zh-CN" altLang="en-US" sz="1100" dirty="0">
                  <a:solidFill>
                    <a:srgbClr val="151515"/>
                  </a:solidFill>
                  <a:latin typeface="Times New Roman" pitchFamily="18" charset="0"/>
                  <a:sym typeface="Times New Roman" pitchFamily="18" charset="0"/>
                </a:rPr>
                <a:t>0 </a:t>
              </a:r>
              <a:r>
                <a:rPr lang="ru-RU" altLang="en-US" sz="1100" dirty="0">
                  <a:solidFill>
                    <a:srgbClr val="151515"/>
                  </a:solidFill>
                  <a:latin typeface="Times New Roman" pitchFamily="18" charset="0"/>
                  <a:sym typeface="Times New Roman" pitchFamily="18" charset="0"/>
                </a:rPr>
                <a:t>м</a:t>
              </a:r>
              <a:r>
                <a:rPr lang="ru-RU" altLang="en-US" sz="1100" baseline="30000" dirty="0">
                  <a:solidFill>
                    <a:srgbClr val="151515"/>
                  </a:solidFill>
                  <a:latin typeface="Times New Roman" pitchFamily="18" charset="0"/>
                  <a:sym typeface="Times New Roman" pitchFamily="18" charset="0"/>
                </a:rPr>
                <a:t>3</a:t>
              </a:r>
            </a:p>
            <a:p>
              <a:pPr eaLnBrk="1" hangingPunct="1">
                <a:buFont typeface="Arial" charset="0"/>
                <a:buNone/>
              </a:pPr>
              <a:r>
                <a:rPr lang="zh-CN" altLang="en-US" sz="1100" dirty="0">
                  <a:solidFill>
                    <a:srgbClr val="151515"/>
                  </a:solidFill>
                  <a:latin typeface="Times New Roman" pitchFamily="18" charset="0"/>
                  <a:sym typeface="Times New Roman" pitchFamily="18" charset="0"/>
                </a:rPr>
                <a:t>第五区</a:t>
              </a:r>
              <a:r>
                <a:rPr lang="ru-RU" altLang="en-US" sz="1100" dirty="0">
                  <a:solidFill>
                    <a:srgbClr val="151515"/>
                  </a:solidFill>
                  <a:latin typeface="Times New Roman" pitchFamily="18" charset="0"/>
                  <a:sym typeface="Times New Roman" pitchFamily="18" charset="0"/>
                </a:rPr>
                <a:t> – 12108</a:t>
              </a:r>
              <a:r>
                <a:rPr lang="zh-CN" altLang="en-US" sz="1100" dirty="0">
                  <a:solidFill>
                    <a:srgbClr val="151515"/>
                  </a:solidFill>
                  <a:latin typeface="Times New Roman" pitchFamily="18" charset="0"/>
                  <a:sym typeface="Times New Roman" pitchFamily="18" charset="0"/>
                </a:rPr>
                <a:t>0</a:t>
              </a:r>
              <a:r>
                <a:rPr lang="ru-RU" altLang="en-US" sz="1100" dirty="0">
                  <a:solidFill>
                    <a:srgbClr val="151515"/>
                  </a:solidFill>
                  <a:latin typeface="Times New Roman" pitchFamily="18" charset="0"/>
                  <a:sym typeface="Times New Roman" pitchFamily="18" charset="0"/>
                </a:rPr>
                <a:t> м</a:t>
              </a:r>
              <a:r>
                <a:rPr lang="ru-RU" altLang="en-US" sz="1100" baseline="30000" dirty="0">
                  <a:solidFill>
                    <a:srgbClr val="151515"/>
                  </a:solidFill>
                  <a:latin typeface="Times New Roman" pitchFamily="18" charset="0"/>
                  <a:sym typeface="Times New Roman" pitchFamily="18" charset="0"/>
                </a:rPr>
                <a:t>3</a:t>
              </a:r>
              <a:endParaRPr lang="ru-RU" altLang="en-US" sz="1100" dirty="0">
                <a:solidFill>
                  <a:srgbClr val="151515"/>
                </a:solidFill>
                <a:latin typeface="Times New Roman" pitchFamily="18" charset="0"/>
                <a:sym typeface="Times New Roman" pitchFamily="18" charset="0"/>
              </a:endParaRPr>
            </a:p>
            <a:p>
              <a:pPr eaLnBrk="1" hangingPunct="1">
                <a:buFont typeface="Arial" charset="0"/>
                <a:buNone/>
              </a:pPr>
              <a:r>
                <a:rPr lang="zh-CN" altLang="en-US" sz="1100" dirty="0">
                  <a:solidFill>
                    <a:srgbClr val="151515"/>
                  </a:solidFill>
                  <a:latin typeface="Times New Roman" pitchFamily="18" charset="0"/>
                  <a:sym typeface="Times New Roman" pitchFamily="18" charset="0"/>
                </a:rPr>
                <a:t>共</a:t>
              </a:r>
              <a:r>
                <a:rPr lang="ru-RU" altLang="en-US" sz="1100" dirty="0">
                  <a:solidFill>
                    <a:srgbClr val="151515"/>
                  </a:solidFill>
                  <a:latin typeface="Times New Roman" pitchFamily="18" charset="0"/>
                  <a:sym typeface="Times New Roman" pitchFamily="18" charset="0"/>
                </a:rPr>
                <a:t> 80444</a:t>
              </a:r>
              <a:r>
                <a:rPr lang="zh-CN" altLang="en-US" sz="1100" dirty="0">
                  <a:solidFill>
                    <a:srgbClr val="151515"/>
                  </a:solidFill>
                  <a:latin typeface="Times New Roman" pitchFamily="18" charset="0"/>
                  <a:sym typeface="Times New Roman" pitchFamily="18" charset="0"/>
                </a:rPr>
                <a:t>0</a:t>
              </a:r>
              <a:r>
                <a:rPr lang="ru-RU" altLang="en-US" sz="1100" dirty="0">
                  <a:solidFill>
                    <a:srgbClr val="151515"/>
                  </a:solidFill>
                  <a:latin typeface="Times New Roman" pitchFamily="18" charset="0"/>
                  <a:sym typeface="Times New Roman" pitchFamily="18" charset="0"/>
                </a:rPr>
                <a:t>м</a:t>
              </a:r>
              <a:r>
                <a:rPr lang="ru-RU" altLang="en-US" sz="1100" baseline="30000" dirty="0">
                  <a:solidFill>
                    <a:srgbClr val="151515"/>
                  </a:solidFill>
                  <a:latin typeface="Times New Roman" pitchFamily="18" charset="0"/>
                  <a:sym typeface="Times New Roman" pitchFamily="18" charset="0"/>
                </a:rPr>
                <a:t>3</a:t>
              </a:r>
              <a:endParaRPr lang="ru-RU" altLang="en-US" sz="1100" dirty="0">
                <a:solidFill>
                  <a:srgbClr val="151515"/>
                </a:solidFill>
                <a:latin typeface="Times New Roman" pitchFamily="18" charset="0"/>
                <a:sym typeface="Times New Roman" pitchFamily="18" charset="0"/>
              </a:endParaRPr>
            </a:p>
            <a:p>
              <a:pPr algn="ctr" eaLnBrk="1" hangingPunct="1">
                <a:spcBef>
                  <a:spcPts val="300"/>
                </a:spcBef>
                <a:buFont typeface="Arial" charset="0"/>
                <a:buNone/>
              </a:pPr>
              <a:r>
                <a:rPr lang="zh-CN" altLang="en-US" sz="1100" b="1" dirty="0" smtClean="0">
                  <a:solidFill>
                    <a:srgbClr val="151515"/>
                  </a:solidFill>
                  <a:latin typeface="Times New Roman" pitchFamily="18" charset="0"/>
                </a:rPr>
                <a:t>中</a:t>
              </a:r>
              <a:r>
                <a:rPr lang="zh-CN" altLang="en-US" sz="1100" b="1" dirty="0">
                  <a:solidFill>
                    <a:srgbClr val="151515"/>
                  </a:solidFill>
                  <a:latin typeface="Times New Roman" pitchFamily="18" charset="0"/>
                </a:rPr>
                <a:t>仓</a:t>
              </a:r>
            </a:p>
            <a:p>
              <a:pPr algn="ctr" eaLnBrk="1" hangingPunct="1">
                <a:buFont typeface="Arial" charset="0"/>
                <a:buNone/>
              </a:pPr>
              <a:r>
                <a:rPr lang="zh-CN" altLang="en-US" sz="1100" b="1" dirty="0">
                  <a:solidFill>
                    <a:srgbClr val="151515"/>
                  </a:solidFill>
                  <a:latin typeface="Times New Roman" pitchFamily="18" charset="0"/>
                </a:rPr>
                <a:t>也比是诺 村</a:t>
              </a:r>
            </a:p>
          </p:txBody>
        </p:sp>
        <p:cxnSp>
          <p:nvCxnSpPr>
            <p:cNvPr id="6" name="AutoShape 681"/>
            <p:cNvCxnSpPr>
              <a:cxnSpLocks noChangeShapeType="1"/>
            </p:cNvCxnSpPr>
            <p:nvPr/>
          </p:nvCxnSpPr>
          <p:spPr bwMode="auto">
            <a:xfrm>
              <a:off x="26" y="1245"/>
              <a:ext cx="3180" cy="1"/>
            </a:xfrm>
            <a:prstGeom prst="straightConnector1">
              <a:avLst/>
            </a:prstGeom>
            <a:noFill/>
            <a:ln w="9525">
              <a:solidFill>
                <a:srgbClr val="000000"/>
              </a:solidFill>
              <a:round/>
              <a:headEnd/>
              <a:tailEnd/>
            </a:ln>
          </p:spPr>
        </p:cxnSp>
      </p:grpSp>
      <p:grpSp>
        <p:nvGrpSpPr>
          <p:cNvPr id="7" name="Group 682"/>
          <p:cNvGrpSpPr>
            <a:grpSpLocks/>
          </p:cNvGrpSpPr>
          <p:nvPr/>
        </p:nvGrpSpPr>
        <p:grpSpPr bwMode="auto">
          <a:xfrm>
            <a:off x="6219825" y="946150"/>
            <a:ext cx="2457450" cy="1152525"/>
            <a:chOff x="0" y="0"/>
            <a:chExt cx="3870" cy="1815"/>
          </a:xfrm>
        </p:grpSpPr>
        <p:sp>
          <p:nvSpPr>
            <p:cNvPr id="8" name="Rectangle 683"/>
            <p:cNvSpPr>
              <a:spLocks noChangeArrowheads="1"/>
            </p:cNvSpPr>
            <p:nvPr/>
          </p:nvSpPr>
          <p:spPr bwMode="auto">
            <a:xfrm>
              <a:off x="0" y="0"/>
              <a:ext cx="3870" cy="1815"/>
            </a:xfrm>
            <a:prstGeom prst="rect">
              <a:avLst/>
            </a:prstGeom>
            <a:solidFill>
              <a:srgbClr val="FFFFFF"/>
            </a:solidFill>
            <a:ln w="9525">
              <a:solidFill>
                <a:srgbClr val="000000"/>
              </a:solidFill>
              <a:miter lim="800000"/>
              <a:headEnd/>
              <a:tailEnd/>
            </a:ln>
          </p:spPr>
          <p:txBody>
            <a:bodyPr/>
            <a:lstStyle/>
            <a:p>
              <a:pPr algn="ctr" eaLnBrk="1" hangingPunct="1">
                <a:buFont typeface="Arial" charset="0"/>
                <a:buNone/>
              </a:pPr>
              <a:endParaRPr lang="ru-RU" altLang="zh-CN" sz="1100" dirty="0" smtClean="0">
                <a:solidFill>
                  <a:srgbClr val="151515"/>
                </a:solidFill>
                <a:latin typeface="Times New Roman" pitchFamily="18" charset="0"/>
              </a:endParaRPr>
            </a:p>
            <a:p>
              <a:pPr algn="ctr" eaLnBrk="1" hangingPunct="1">
                <a:buFont typeface="Arial" charset="0"/>
                <a:buNone/>
              </a:pPr>
              <a:r>
                <a:rPr lang="zh-CN" altLang="en-US" sz="1100" dirty="0" smtClean="0">
                  <a:solidFill>
                    <a:srgbClr val="151515"/>
                  </a:solidFill>
                  <a:latin typeface="Times New Roman" pitchFamily="18" charset="0"/>
                </a:rPr>
                <a:t>水</a:t>
              </a:r>
              <a:r>
                <a:rPr lang="zh-CN" altLang="en-US" sz="1100" dirty="0">
                  <a:solidFill>
                    <a:srgbClr val="151515"/>
                  </a:solidFill>
                  <a:latin typeface="Times New Roman" pitchFamily="18" charset="0"/>
                </a:rPr>
                <a:t>路运输</a:t>
              </a:r>
              <a:r>
                <a:rPr lang="ru-RU" altLang="en-US" sz="1100" baseline="30000" dirty="0">
                  <a:solidFill>
                    <a:srgbClr val="151515"/>
                  </a:solidFill>
                  <a:latin typeface="Times New Roman" pitchFamily="18" charset="0"/>
                </a:rPr>
                <a:t> </a:t>
              </a:r>
            </a:p>
            <a:p>
              <a:pPr algn="ctr" eaLnBrk="1" hangingPunct="1">
                <a:buFont typeface="Arial" charset="0"/>
                <a:buNone/>
              </a:pPr>
              <a:r>
                <a:rPr lang="ru-RU" altLang="en-US" sz="1100" dirty="0" err="1">
                  <a:solidFill>
                    <a:srgbClr val="151515"/>
                  </a:solidFill>
                  <a:latin typeface="Times New Roman" pitchFamily="18" charset="0"/>
                </a:rPr>
                <a:t>з航运周期</a:t>
              </a:r>
              <a:r>
                <a:rPr lang="zh-CN" altLang="en-US" sz="1100" dirty="0">
                  <a:solidFill>
                    <a:srgbClr val="151515"/>
                  </a:solidFill>
                  <a:latin typeface="Times New Roman" pitchFamily="18" charset="0"/>
                </a:rPr>
                <a:t>：6789月</a:t>
              </a:r>
            </a:p>
            <a:p>
              <a:pPr algn="ctr" eaLnBrk="1" hangingPunct="1">
                <a:buFont typeface="Arial" charset="0"/>
                <a:buNone/>
              </a:pPr>
              <a:endParaRPr lang="ru-RU" altLang="en-US" sz="1100" b="1" dirty="0">
                <a:solidFill>
                  <a:srgbClr val="151515"/>
                </a:solidFill>
                <a:latin typeface="Times New Roman" pitchFamily="18" charset="0"/>
              </a:endParaRPr>
            </a:p>
            <a:p>
              <a:pPr algn="ctr" eaLnBrk="1" hangingPunct="1">
                <a:buFont typeface="Arial" charset="0"/>
                <a:buNone/>
              </a:pPr>
              <a:endParaRPr lang="ru-RU" altLang="zh-CN" sz="1100" b="1" dirty="0" smtClean="0">
                <a:solidFill>
                  <a:srgbClr val="151515"/>
                </a:solidFill>
                <a:latin typeface="Times New Roman" pitchFamily="18" charset="0"/>
              </a:endParaRPr>
            </a:p>
            <a:p>
              <a:pPr algn="ctr" eaLnBrk="1" hangingPunct="1">
                <a:buFont typeface="Arial" charset="0"/>
                <a:buNone/>
              </a:pPr>
              <a:r>
                <a:rPr lang="zh-CN" altLang="en-US" sz="1100" b="1" dirty="0" smtClean="0">
                  <a:solidFill>
                    <a:srgbClr val="151515"/>
                  </a:solidFill>
                  <a:latin typeface="Times New Roman" pitchFamily="18" charset="0"/>
                </a:rPr>
                <a:t>下</a:t>
              </a:r>
              <a:r>
                <a:rPr lang="zh-CN" altLang="en-US" sz="1100" b="1" dirty="0">
                  <a:solidFill>
                    <a:srgbClr val="151515"/>
                  </a:solidFill>
                  <a:latin typeface="Times New Roman" pitchFamily="18" charset="0"/>
                </a:rPr>
                <a:t>仓到克拉斯诺亚尔斯克航线</a:t>
              </a:r>
              <a:endParaRPr lang="ru-RU" altLang="en-US" sz="1100" b="1" dirty="0">
                <a:solidFill>
                  <a:srgbClr val="151515"/>
                </a:solidFill>
                <a:latin typeface="Times New Roman" pitchFamily="18" charset="0"/>
              </a:endParaRPr>
            </a:p>
          </p:txBody>
        </p:sp>
        <p:cxnSp>
          <p:nvCxnSpPr>
            <p:cNvPr id="9" name="AutoShape 684"/>
            <p:cNvCxnSpPr>
              <a:cxnSpLocks noChangeShapeType="1"/>
            </p:cNvCxnSpPr>
            <p:nvPr/>
          </p:nvCxnSpPr>
          <p:spPr bwMode="auto">
            <a:xfrm>
              <a:off x="0" y="1169"/>
              <a:ext cx="3870" cy="1"/>
            </a:xfrm>
            <a:prstGeom prst="straightConnector1">
              <a:avLst/>
            </a:prstGeom>
            <a:noFill/>
            <a:ln w="9525">
              <a:solidFill>
                <a:srgbClr val="000000"/>
              </a:solidFill>
              <a:round/>
              <a:headEnd/>
              <a:tailEnd/>
            </a:ln>
          </p:spPr>
        </p:cxnSp>
      </p:grpSp>
      <p:grpSp>
        <p:nvGrpSpPr>
          <p:cNvPr id="10" name="Group 76"/>
          <p:cNvGrpSpPr>
            <a:grpSpLocks/>
          </p:cNvGrpSpPr>
          <p:nvPr/>
        </p:nvGrpSpPr>
        <p:grpSpPr bwMode="auto">
          <a:xfrm>
            <a:off x="3130550" y="2597150"/>
            <a:ext cx="5572125" cy="1990725"/>
            <a:chOff x="0" y="0"/>
            <a:chExt cx="8775" cy="3135"/>
          </a:xfrm>
        </p:grpSpPr>
        <p:sp>
          <p:nvSpPr>
            <p:cNvPr id="11" name="Rectangle 748"/>
            <p:cNvSpPr>
              <a:spLocks noChangeArrowheads="1"/>
            </p:cNvSpPr>
            <p:nvPr/>
          </p:nvSpPr>
          <p:spPr bwMode="auto">
            <a:xfrm>
              <a:off x="0" y="0"/>
              <a:ext cx="2775" cy="2730"/>
            </a:xfrm>
            <a:prstGeom prst="rect">
              <a:avLst/>
            </a:prstGeom>
            <a:solidFill>
              <a:srgbClr val="FFFFFF"/>
            </a:solidFill>
            <a:ln w="9525">
              <a:solidFill>
                <a:srgbClr val="000000"/>
              </a:solidFill>
              <a:miter lim="800000"/>
              <a:headEnd/>
              <a:tailEnd/>
            </a:ln>
          </p:spPr>
          <p:txBody>
            <a:bodyPr/>
            <a:lstStyle/>
            <a:p>
              <a:pPr algn="ctr" eaLnBrk="1" hangingPunct="1">
                <a:buFont typeface="Arial" charset="0"/>
                <a:buNone/>
              </a:pPr>
              <a:endParaRPr lang="ru-RU" altLang="en-US" sz="1100">
                <a:solidFill>
                  <a:srgbClr val="151515"/>
                </a:solidFill>
                <a:latin typeface="Times New Roman" pitchFamily="18" charset="0"/>
              </a:endParaRPr>
            </a:p>
            <a:p>
              <a:pPr algn="ctr" eaLnBrk="1" hangingPunct="1">
                <a:buFont typeface="Arial" charset="0"/>
                <a:buNone/>
              </a:pPr>
              <a:endParaRPr lang="ru-RU" altLang="en-US" sz="1100">
                <a:solidFill>
                  <a:srgbClr val="151515"/>
                </a:solidFill>
                <a:latin typeface="Times New Roman" pitchFamily="18" charset="0"/>
              </a:endParaRPr>
            </a:p>
            <a:p>
              <a:pPr algn="ctr" eaLnBrk="1" hangingPunct="1">
                <a:buFont typeface="Arial" charset="0"/>
                <a:buNone/>
              </a:pPr>
              <a:endParaRPr lang="ru-RU" altLang="en-US" sz="1100">
                <a:solidFill>
                  <a:srgbClr val="151515"/>
                </a:solidFill>
                <a:latin typeface="Times New Roman" pitchFamily="18" charset="0"/>
              </a:endParaRPr>
            </a:p>
            <a:p>
              <a:pPr algn="ctr" eaLnBrk="1" hangingPunct="1">
                <a:buFont typeface="Arial" charset="0"/>
                <a:buNone/>
              </a:pPr>
              <a:r>
                <a:rPr lang="zh-CN" altLang="en-US" sz="1100">
                  <a:solidFill>
                    <a:srgbClr val="151515"/>
                  </a:solidFill>
                  <a:latin typeface="Times New Roman" pitchFamily="18" charset="0"/>
                </a:rPr>
                <a:t>剥皮</a:t>
              </a:r>
              <a:r>
                <a:rPr lang="ru-RU" altLang="en-US" sz="1100">
                  <a:solidFill>
                    <a:srgbClr val="151515"/>
                  </a:solidFill>
                  <a:latin typeface="Times New Roman" pitchFamily="18" charset="0"/>
                </a:rPr>
                <a:t>: </a:t>
              </a:r>
              <a:r>
                <a:rPr lang="zh-CN" altLang="en-US" sz="1100">
                  <a:solidFill>
                    <a:srgbClr val="151515"/>
                  </a:solidFill>
                  <a:latin typeface="Times New Roman" pitchFamily="18" charset="0"/>
                </a:rPr>
                <a:t>树皮</a:t>
              </a:r>
              <a:r>
                <a:rPr lang="ru-RU" altLang="en-US" sz="1100">
                  <a:solidFill>
                    <a:srgbClr val="151515"/>
                  </a:solidFill>
                  <a:latin typeface="Times New Roman" pitchFamily="18" charset="0"/>
                </a:rPr>
                <a:t> 6999</a:t>
              </a:r>
              <a:r>
                <a:rPr lang="zh-CN" altLang="en-US" sz="1100">
                  <a:solidFill>
                    <a:srgbClr val="151515"/>
                  </a:solidFill>
                  <a:latin typeface="Times New Roman" pitchFamily="18" charset="0"/>
                </a:rPr>
                <a:t>0</a:t>
              </a:r>
              <a:r>
                <a:rPr lang="ru-RU" altLang="en-US" sz="1100">
                  <a:solidFill>
                    <a:srgbClr val="151515"/>
                  </a:solidFill>
                  <a:latin typeface="Times New Roman" pitchFamily="18" charset="0"/>
                </a:rPr>
                <a:t> м</a:t>
              </a:r>
              <a:r>
                <a:rPr lang="ru-RU" altLang="en-US" sz="1100" baseline="30000">
                  <a:solidFill>
                    <a:srgbClr val="151515"/>
                  </a:solidFill>
                  <a:latin typeface="Times New Roman" pitchFamily="18" charset="0"/>
                </a:rPr>
                <a:t>3</a:t>
              </a:r>
              <a:r>
                <a:rPr lang="ru-RU" altLang="en-US" sz="1100">
                  <a:solidFill>
                    <a:srgbClr val="151515"/>
                  </a:solidFill>
                  <a:latin typeface="Times New Roman" pitchFamily="18" charset="0"/>
                </a:rPr>
                <a:t> – 80444</a:t>
              </a:r>
              <a:r>
                <a:rPr lang="zh-CN" altLang="en-US" sz="1100">
                  <a:solidFill>
                    <a:srgbClr val="151515"/>
                  </a:solidFill>
                  <a:latin typeface="Times New Roman" pitchFamily="18" charset="0"/>
                </a:rPr>
                <a:t>0</a:t>
              </a:r>
              <a:r>
                <a:rPr lang="zh-CN" altLang="en-US" sz="1000">
                  <a:solidFill>
                    <a:srgbClr val="151515"/>
                  </a:solidFill>
                  <a:latin typeface="Times New Roman" pitchFamily="18" charset="0"/>
                </a:rPr>
                <a:t>的</a:t>
              </a:r>
              <a:r>
                <a:rPr lang="ru-RU" altLang="en-US" sz="1100">
                  <a:solidFill>
                    <a:srgbClr val="151515"/>
                  </a:solidFill>
                  <a:latin typeface="Times New Roman" pitchFamily="18" charset="0"/>
                </a:rPr>
                <a:t>8,7% </a:t>
              </a:r>
              <a:endParaRPr lang="zh-CN" altLang="en-US" sz="1100">
                <a:solidFill>
                  <a:srgbClr val="151515"/>
                </a:solidFill>
                <a:latin typeface="Times New Roman" pitchFamily="18" charset="0"/>
              </a:endParaRPr>
            </a:p>
            <a:p>
              <a:pPr algn="ctr" eaLnBrk="1" hangingPunct="1">
                <a:buFont typeface="Arial" charset="0"/>
                <a:buNone/>
              </a:pPr>
              <a:r>
                <a:rPr lang="zh-CN" altLang="en-US" sz="1100">
                  <a:solidFill>
                    <a:srgbClr val="151515"/>
                  </a:solidFill>
                  <a:latin typeface="Times New Roman" pitchFamily="18" charset="0"/>
                </a:rPr>
                <a:t>木屑</a:t>
              </a:r>
              <a:r>
                <a:rPr lang="ru-RU" altLang="en-US" sz="1100">
                  <a:solidFill>
                    <a:srgbClr val="151515"/>
                  </a:solidFill>
                  <a:latin typeface="Times New Roman" pitchFamily="18" charset="0"/>
                </a:rPr>
                <a:t> </a:t>
              </a:r>
              <a:r>
                <a:rPr lang="en-US" altLang="ru-RU" sz="1100">
                  <a:solidFill>
                    <a:srgbClr val="151515"/>
                  </a:solidFill>
                  <a:latin typeface="Times New Roman" pitchFamily="18" charset="0"/>
                </a:rPr>
                <a:t>110</a:t>
              </a:r>
              <a:r>
                <a:rPr lang="ru-RU" altLang="en-US" sz="1100">
                  <a:solidFill>
                    <a:srgbClr val="151515"/>
                  </a:solidFill>
                  <a:latin typeface="Times New Roman" pitchFamily="18" charset="0"/>
                </a:rPr>
                <a:t>17</a:t>
              </a:r>
              <a:r>
                <a:rPr lang="zh-CN" altLang="en-US" sz="1100">
                  <a:solidFill>
                    <a:srgbClr val="151515"/>
                  </a:solidFill>
                  <a:latin typeface="Times New Roman" pitchFamily="18" charset="0"/>
                </a:rPr>
                <a:t>0 </a:t>
              </a:r>
              <a:r>
                <a:rPr lang="ru-RU" altLang="en-US" sz="1100">
                  <a:solidFill>
                    <a:srgbClr val="151515"/>
                  </a:solidFill>
                  <a:latin typeface="Times New Roman" pitchFamily="18" charset="0"/>
                  <a:sym typeface="Times New Roman" pitchFamily="18" charset="0"/>
                </a:rPr>
                <a:t>м</a:t>
              </a:r>
              <a:r>
                <a:rPr lang="ru-RU" altLang="en-US" sz="1100" baseline="30000">
                  <a:solidFill>
                    <a:srgbClr val="151515"/>
                  </a:solidFill>
                  <a:latin typeface="Times New Roman" pitchFamily="18" charset="0"/>
                  <a:sym typeface="Times New Roman" pitchFamily="18" charset="0"/>
                </a:rPr>
                <a:t>3 </a:t>
              </a:r>
              <a:r>
                <a:rPr lang="ru-RU" altLang="en-US" sz="1100">
                  <a:solidFill>
                    <a:srgbClr val="151515"/>
                  </a:solidFill>
                  <a:latin typeface="Times New Roman" pitchFamily="18" charset="0"/>
                </a:rPr>
                <a:t>= 73445</a:t>
              </a:r>
              <a:r>
                <a:rPr lang="zh-CN" altLang="en-US" sz="1100">
                  <a:solidFill>
                    <a:srgbClr val="151515"/>
                  </a:solidFill>
                  <a:latin typeface="Times New Roman" pitchFamily="18" charset="0"/>
                </a:rPr>
                <a:t>0</a:t>
              </a:r>
              <a:r>
                <a:rPr lang="ru-RU" altLang="en-US" sz="1100">
                  <a:solidFill>
                    <a:srgbClr val="151515"/>
                  </a:solidFill>
                  <a:latin typeface="Times New Roman" pitchFamily="18" charset="0"/>
                </a:rPr>
                <a:t> </a:t>
              </a:r>
              <a:r>
                <a:rPr lang="ru-RU" altLang="en-US" sz="1100">
                  <a:solidFill>
                    <a:srgbClr val="151515"/>
                  </a:solidFill>
                  <a:latin typeface="Times New Roman" pitchFamily="18" charset="0"/>
                  <a:sym typeface="Times New Roman" pitchFamily="18" charset="0"/>
                </a:rPr>
                <a:t>м</a:t>
              </a:r>
              <a:r>
                <a:rPr lang="ru-RU" altLang="en-US" sz="1100" baseline="30000">
                  <a:solidFill>
                    <a:srgbClr val="151515"/>
                  </a:solidFill>
                  <a:latin typeface="Times New Roman" pitchFamily="18" charset="0"/>
                  <a:sym typeface="Times New Roman" pitchFamily="18" charset="0"/>
                </a:rPr>
                <a:t>3 </a:t>
              </a:r>
              <a:r>
                <a:rPr lang="ru-RU" altLang="en-US" sz="1100">
                  <a:solidFill>
                    <a:srgbClr val="151515"/>
                  </a:solidFill>
                  <a:latin typeface="Times New Roman" pitchFamily="18" charset="0"/>
                </a:rPr>
                <a:t>*15%</a:t>
              </a:r>
              <a:endParaRPr lang="ru-RU" altLang="en-US" sz="1800">
                <a:solidFill>
                  <a:srgbClr val="151515"/>
                </a:solidFill>
                <a:latin typeface="Arial" charset="0"/>
              </a:endParaRPr>
            </a:p>
          </p:txBody>
        </p:sp>
        <p:sp>
          <p:nvSpPr>
            <p:cNvPr id="12" name="Rectangle 749"/>
            <p:cNvSpPr>
              <a:spLocks noChangeArrowheads="1"/>
            </p:cNvSpPr>
            <p:nvPr/>
          </p:nvSpPr>
          <p:spPr bwMode="auto">
            <a:xfrm>
              <a:off x="6315" y="0"/>
              <a:ext cx="2460" cy="2730"/>
            </a:xfrm>
            <a:prstGeom prst="rect">
              <a:avLst/>
            </a:prstGeom>
            <a:solidFill>
              <a:schemeClr val="tx1"/>
            </a:solidFill>
            <a:ln w="9525">
              <a:solidFill>
                <a:srgbClr val="00AF00"/>
              </a:solidFill>
              <a:miter lim="800000"/>
              <a:headEnd/>
              <a:tailEnd/>
            </a:ln>
          </p:spPr>
          <p:txBody>
            <a:bodyPr/>
            <a:lstStyle/>
            <a:p>
              <a:pPr algn="ctr" eaLnBrk="1" hangingPunct="1">
                <a:buFont typeface="Arial" charset="0"/>
                <a:buNone/>
              </a:pPr>
              <a:endParaRPr lang="ru-RU" altLang="en-US" sz="1000">
                <a:solidFill>
                  <a:srgbClr val="151515"/>
                </a:solidFill>
                <a:latin typeface="Times New Roman" pitchFamily="18" charset="0"/>
              </a:endParaRPr>
            </a:p>
            <a:p>
              <a:pPr algn="ctr" eaLnBrk="1" hangingPunct="1">
                <a:buFont typeface="Arial" charset="0"/>
                <a:buNone/>
              </a:pPr>
              <a:r>
                <a:rPr lang="zh-CN" altLang="en-US" sz="1000">
                  <a:solidFill>
                    <a:srgbClr val="151515"/>
                  </a:solidFill>
                  <a:latin typeface="Times New Roman" pitchFamily="18" charset="0"/>
                </a:rPr>
                <a:t>板材和木方</a:t>
              </a:r>
              <a:r>
                <a:rPr lang="ru-RU" altLang="en-US" sz="1000">
                  <a:solidFill>
                    <a:srgbClr val="151515"/>
                  </a:solidFill>
                  <a:latin typeface="Times New Roman" pitchFamily="18" charset="0"/>
                </a:rPr>
                <a:t/>
              </a:r>
              <a:br>
                <a:rPr lang="ru-RU" altLang="en-US" sz="1000">
                  <a:solidFill>
                    <a:srgbClr val="151515"/>
                  </a:solidFill>
                  <a:latin typeface="Times New Roman" pitchFamily="18" charset="0"/>
                </a:rPr>
              </a:br>
              <a:r>
                <a:rPr lang="ru-RU" altLang="en-US" sz="1000">
                  <a:solidFill>
                    <a:srgbClr val="151515"/>
                  </a:solidFill>
                  <a:latin typeface="Times New Roman" pitchFamily="18" charset="0"/>
                </a:rPr>
                <a:t>30940</a:t>
              </a:r>
              <a:r>
                <a:rPr lang="zh-CN" altLang="en-US" sz="1000">
                  <a:solidFill>
                    <a:srgbClr val="151515"/>
                  </a:solidFill>
                  <a:latin typeface="Times New Roman" pitchFamily="18" charset="0"/>
                </a:rPr>
                <a:t>0</a:t>
              </a:r>
              <a:r>
                <a:rPr lang="ru-RU" altLang="en-US" sz="1000">
                  <a:solidFill>
                    <a:srgbClr val="151515"/>
                  </a:solidFill>
                  <a:latin typeface="Times New Roman" pitchFamily="18" charset="0"/>
                </a:rPr>
                <a:t> м</a:t>
              </a:r>
              <a:r>
                <a:rPr lang="ru-RU" altLang="en-US" sz="1000" baseline="30000">
                  <a:solidFill>
                    <a:srgbClr val="151515"/>
                  </a:solidFill>
                  <a:latin typeface="Times New Roman" pitchFamily="18" charset="0"/>
                </a:rPr>
                <a:t>3</a:t>
              </a:r>
              <a:r>
                <a:rPr lang="ru-RU" altLang="en-US" sz="1000">
                  <a:solidFill>
                    <a:srgbClr val="151515"/>
                  </a:solidFill>
                  <a:latin typeface="Times New Roman" pitchFamily="18" charset="0"/>
                </a:rPr>
                <a:t>: 1,0284 </a:t>
              </a:r>
            </a:p>
            <a:p>
              <a:pPr algn="ctr" eaLnBrk="1" hangingPunct="1">
                <a:buFont typeface="Arial" charset="0"/>
                <a:buNone/>
              </a:pPr>
              <a:r>
                <a:rPr lang="ru-RU" altLang="en-US" sz="1000">
                  <a:solidFill>
                    <a:srgbClr val="151515"/>
                  </a:solidFill>
                  <a:latin typeface="Times New Roman" pitchFamily="18" charset="0"/>
                </a:rPr>
                <a:t>标准板材, </a:t>
              </a:r>
              <a:r>
                <a:rPr lang="zh-CN" altLang="en-US" sz="1000">
                  <a:solidFill>
                    <a:srgbClr val="151515"/>
                  </a:solidFill>
                  <a:latin typeface="Times New Roman" pitchFamily="18" charset="0"/>
                </a:rPr>
                <a:t>木方</a:t>
              </a:r>
              <a:r>
                <a:rPr lang="ru-RU" altLang="en-US" sz="1000">
                  <a:solidFill>
                    <a:srgbClr val="151515"/>
                  </a:solidFill>
                  <a:latin typeface="Times New Roman" pitchFamily="18" charset="0"/>
                </a:rPr>
                <a:t/>
              </a:r>
              <a:br>
                <a:rPr lang="ru-RU" altLang="en-US" sz="1000">
                  <a:solidFill>
                    <a:srgbClr val="151515"/>
                  </a:solidFill>
                  <a:latin typeface="Times New Roman" pitchFamily="18" charset="0"/>
                </a:rPr>
              </a:br>
              <a:r>
                <a:rPr lang="ru-RU" altLang="en-US" sz="1000">
                  <a:solidFill>
                    <a:srgbClr val="151515"/>
                  </a:solidFill>
                  <a:latin typeface="Times New Roman" pitchFamily="18" charset="0"/>
                </a:rPr>
                <a:t> 30085</a:t>
              </a:r>
              <a:r>
                <a:rPr lang="zh-CN" altLang="en-US" sz="1000">
                  <a:solidFill>
                    <a:srgbClr val="151515"/>
                  </a:solidFill>
                  <a:latin typeface="Times New Roman" pitchFamily="18" charset="0"/>
                </a:rPr>
                <a:t>0</a:t>
              </a:r>
              <a:r>
                <a:rPr lang="ru-RU" altLang="en-US" sz="1000">
                  <a:solidFill>
                    <a:srgbClr val="151515"/>
                  </a:solidFill>
                  <a:latin typeface="Times New Roman" pitchFamily="18" charset="0"/>
                </a:rPr>
                <a:t> м</a:t>
              </a:r>
              <a:r>
                <a:rPr lang="ru-RU" altLang="en-US" sz="1000" baseline="30000">
                  <a:solidFill>
                    <a:srgbClr val="151515"/>
                  </a:solidFill>
                  <a:latin typeface="Times New Roman" pitchFamily="18" charset="0"/>
                </a:rPr>
                <a:t>3</a:t>
              </a:r>
              <a:r>
                <a:rPr lang="ru-RU" altLang="en-US" sz="1000">
                  <a:solidFill>
                    <a:srgbClr val="151515"/>
                  </a:solidFill>
                  <a:latin typeface="Times New Roman" pitchFamily="18" charset="0"/>
                </a:rPr>
                <a:t> </a:t>
              </a:r>
              <a:br>
                <a:rPr lang="ru-RU" altLang="en-US" sz="1000">
                  <a:solidFill>
                    <a:srgbClr val="151515"/>
                  </a:solidFill>
                  <a:latin typeface="Times New Roman" pitchFamily="18" charset="0"/>
                </a:rPr>
              </a:br>
              <a:r>
                <a:rPr lang="zh-CN" altLang="en-US" sz="1000">
                  <a:solidFill>
                    <a:srgbClr val="151515"/>
                  </a:solidFill>
                  <a:latin typeface="Times New Roman" pitchFamily="18" charset="0"/>
                </a:rPr>
                <a:t>木屑</a:t>
              </a:r>
              <a:r>
                <a:rPr lang="ru-RU" altLang="en-US" sz="1000">
                  <a:solidFill>
                    <a:srgbClr val="151515"/>
                  </a:solidFill>
                  <a:latin typeface="Times New Roman" pitchFamily="18" charset="0"/>
                </a:rPr>
                <a:t>854</a:t>
              </a:r>
              <a:r>
                <a:rPr lang="zh-CN" altLang="en-US" sz="1000">
                  <a:solidFill>
                    <a:srgbClr val="151515"/>
                  </a:solidFill>
                  <a:latin typeface="Times New Roman" pitchFamily="18" charset="0"/>
                </a:rPr>
                <a:t>0</a:t>
              </a:r>
              <a:r>
                <a:rPr lang="ru-RU" altLang="en-US" sz="1000">
                  <a:solidFill>
                    <a:srgbClr val="151515"/>
                  </a:solidFill>
                  <a:latin typeface="Times New Roman" pitchFamily="18" charset="0"/>
                </a:rPr>
                <a:t>  м</a:t>
              </a:r>
              <a:r>
                <a:rPr lang="ru-RU" altLang="en-US" sz="1000" baseline="30000">
                  <a:solidFill>
                    <a:srgbClr val="151515"/>
                  </a:solidFill>
                  <a:latin typeface="Times New Roman" pitchFamily="18" charset="0"/>
                </a:rPr>
                <a:t>3</a:t>
              </a:r>
              <a:endParaRPr lang="ru-RU" altLang="en-US" sz="1000">
                <a:solidFill>
                  <a:srgbClr val="151515"/>
                </a:solidFill>
                <a:latin typeface="Times New Roman" pitchFamily="18" charset="0"/>
              </a:endParaRPr>
            </a:p>
            <a:p>
              <a:pPr algn="ctr" eaLnBrk="1" hangingPunct="1">
                <a:buFont typeface="Arial" charset="0"/>
                <a:buNone/>
              </a:pPr>
              <a:r>
                <a:rPr lang="zh-CN" altLang="en-US" sz="1000">
                  <a:solidFill>
                    <a:srgbClr val="151515"/>
                  </a:solidFill>
                  <a:latin typeface="Times New Roman" pitchFamily="18" charset="0"/>
                </a:rPr>
                <a:t>木片</a:t>
              </a:r>
              <a:r>
                <a:rPr lang="ru-RU" altLang="en-US" sz="1000">
                  <a:solidFill>
                    <a:srgbClr val="151515"/>
                  </a:solidFill>
                  <a:latin typeface="Times New Roman" pitchFamily="18" charset="0"/>
                </a:rPr>
                <a:t>18361</a:t>
              </a:r>
              <a:r>
                <a:rPr lang="zh-CN" altLang="en-US" sz="1000">
                  <a:solidFill>
                    <a:srgbClr val="151515"/>
                  </a:solidFill>
                  <a:latin typeface="Times New Roman" pitchFamily="18" charset="0"/>
                </a:rPr>
                <a:t>0</a:t>
              </a:r>
              <a:r>
                <a:rPr lang="ru-RU" altLang="en-US" sz="1000">
                  <a:solidFill>
                    <a:srgbClr val="151515"/>
                  </a:solidFill>
                  <a:latin typeface="Times New Roman" pitchFamily="18" charset="0"/>
                </a:rPr>
                <a:t> м</a:t>
              </a:r>
              <a:r>
                <a:rPr lang="ru-RU" altLang="en-US" sz="1000" baseline="30000">
                  <a:solidFill>
                    <a:srgbClr val="151515"/>
                  </a:solidFill>
                  <a:latin typeface="Times New Roman" pitchFamily="18" charset="0"/>
                </a:rPr>
                <a:t>3 </a:t>
              </a:r>
              <a:r>
                <a:rPr lang="ru-RU" altLang="en-US" sz="1000">
                  <a:solidFill>
                    <a:srgbClr val="151515"/>
                  </a:solidFill>
                  <a:latin typeface="Times New Roman" pitchFamily="18" charset="0"/>
                </a:rPr>
                <a:t> </a:t>
              </a:r>
              <a:br>
                <a:rPr lang="ru-RU" altLang="en-US" sz="1000">
                  <a:solidFill>
                    <a:srgbClr val="151515"/>
                  </a:solidFill>
                  <a:latin typeface="Times New Roman" pitchFamily="18" charset="0"/>
                </a:rPr>
              </a:br>
              <a:r>
                <a:rPr lang="ru-RU" altLang="en-US" sz="1000">
                  <a:solidFill>
                    <a:srgbClr val="151515"/>
                  </a:solidFill>
                  <a:latin typeface="Times New Roman" pitchFamily="18" charset="0"/>
                </a:rPr>
                <a:t>(от 73445</a:t>
              </a:r>
              <a:r>
                <a:rPr lang="zh-CN" altLang="en-US" sz="1000">
                  <a:solidFill>
                    <a:srgbClr val="151515"/>
                  </a:solidFill>
                  <a:latin typeface="Times New Roman" pitchFamily="18" charset="0"/>
                </a:rPr>
                <a:t>0</a:t>
              </a:r>
              <a:r>
                <a:rPr lang="ru-RU" altLang="en-US" sz="1000">
                  <a:solidFill>
                    <a:srgbClr val="151515"/>
                  </a:solidFill>
                  <a:latin typeface="Times New Roman" pitchFamily="18" charset="0"/>
                </a:rPr>
                <a:t>.м</a:t>
              </a:r>
              <a:r>
                <a:rPr lang="ru-RU" altLang="en-US" sz="1000" baseline="30000">
                  <a:solidFill>
                    <a:srgbClr val="151515"/>
                  </a:solidFill>
                  <a:latin typeface="Times New Roman" pitchFamily="18" charset="0"/>
                </a:rPr>
                <a:t>3</a:t>
              </a:r>
              <a:r>
                <a:rPr lang="zh-CN" altLang="en-US" sz="1000" baseline="30000">
                  <a:solidFill>
                    <a:srgbClr val="151515"/>
                  </a:solidFill>
                  <a:latin typeface="Times New Roman" pitchFamily="18" charset="0"/>
                </a:rPr>
                <a:t>的</a:t>
              </a:r>
              <a:r>
                <a:rPr lang="ru-RU" altLang="en-US" sz="1000">
                  <a:solidFill>
                    <a:srgbClr val="151515"/>
                  </a:solidFill>
                  <a:latin typeface="Times New Roman" pitchFamily="18" charset="0"/>
                </a:rPr>
                <a:t>25% )</a:t>
              </a:r>
            </a:p>
            <a:p>
              <a:pPr algn="ctr" eaLnBrk="1" hangingPunct="1">
                <a:buFont typeface="Arial" charset="0"/>
                <a:buNone/>
              </a:pPr>
              <a:endParaRPr lang="ru-RU" altLang="en-US" sz="1800">
                <a:solidFill>
                  <a:srgbClr val="151515"/>
                </a:solidFill>
                <a:latin typeface="Arial" charset="0"/>
              </a:endParaRPr>
            </a:p>
          </p:txBody>
        </p:sp>
        <p:sp>
          <p:nvSpPr>
            <p:cNvPr id="13" name="Rectangle 750"/>
            <p:cNvSpPr>
              <a:spLocks noChangeArrowheads="1"/>
            </p:cNvSpPr>
            <p:nvPr/>
          </p:nvSpPr>
          <p:spPr bwMode="auto">
            <a:xfrm>
              <a:off x="2625" y="0"/>
              <a:ext cx="3795" cy="2730"/>
            </a:xfrm>
            <a:prstGeom prst="rect">
              <a:avLst/>
            </a:prstGeom>
            <a:solidFill>
              <a:srgbClr val="FFFFFF"/>
            </a:solidFill>
            <a:ln w="9525">
              <a:solidFill>
                <a:srgbClr val="000000"/>
              </a:solidFill>
              <a:miter lim="800000"/>
              <a:headEnd/>
              <a:tailEnd/>
            </a:ln>
          </p:spPr>
          <p:txBody>
            <a:bodyPr/>
            <a:lstStyle/>
            <a:p>
              <a:pPr algn="ctr" eaLnBrk="1" hangingPunct="1">
                <a:spcBef>
                  <a:spcPts val="600"/>
                </a:spcBef>
                <a:buFont typeface="Arial" charset="0"/>
                <a:buNone/>
              </a:pPr>
              <a:r>
                <a:rPr lang="zh-CN" altLang="en-US" sz="1000">
                  <a:solidFill>
                    <a:srgbClr val="151515"/>
                  </a:solidFill>
                  <a:latin typeface="Times New Roman" pitchFamily="18" charset="0"/>
                </a:rPr>
                <a:t>原木</a:t>
              </a:r>
              <a:r>
                <a:rPr lang="ru-RU" altLang="en-US" sz="1100">
                  <a:solidFill>
                    <a:srgbClr val="151515"/>
                  </a:solidFill>
                  <a:latin typeface="Times New Roman" pitchFamily="18" charset="0"/>
                  <a:sym typeface="Times New Roman" pitchFamily="18" charset="0"/>
                </a:rPr>
                <a:t>80444</a:t>
              </a:r>
              <a:r>
                <a:rPr lang="zh-CN" altLang="en-US" sz="1100">
                  <a:solidFill>
                    <a:srgbClr val="151515"/>
                  </a:solidFill>
                  <a:latin typeface="Times New Roman" pitchFamily="18" charset="0"/>
                  <a:sym typeface="Times New Roman" pitchFamily="18" charset="0"/>
                </a:rPr>
                <a:t>0</a:t>
              </a:r>
              <a:r>
                <a:rPr lang="ru-RU" altLang="en-US" sz="1100">
                  <a:solidFill>
                    <a:srgbClr val="151515"/>
                  </a:solidFill>
                  <a:latin typeface="Times New Roman" pitchFamily="18" charset="0"/>
                  <a:sym typeface="Times New Roman" pitchFamily="18" charset="0"/>
                </a:rPr>
                <a:t> м</a:t>
              </a:r>
              <a:r>
                <a:rPr lang="ru-RU" altLang="en-US" sz="1100" baseline="30000">
                  <a:solidFill>
                    <a:srgbClr val="151515"/>
                  </a:solidFill>
                  <a:latin typeface="Times New Roman" pitchFamily="18" charset="0"/>
                  <a:sym typeface="Times New Roman" pitchFamily="18" charset="0"/>
                </a:rPr>
                <a:t>3</a:t>
              </a:r>
            </a:p>
            <a:p>
              <a:pPr algn="ctr" eaLnBrk="1" hangingPunct="1">
                <a:spcBef>
                  <a:spcPts val="600"/>
                </a:spcBef>
                <a:buFont typeface="Arial" charset="0"/>
                <a:buNone/>
              </a:pPr>
              <a:r>
                <a:rPr lang="zh-CN" altLang="en-US" sz="1000">
                  <a:solidFill>
                    <a:srgbClr val="151515"/>
                  </a:solidFill>
                  <a:latin typeface="Times New Roman" pitchFamily="18" charset="0"/>
                  <a:sym typeface="Times New Roman" pitchFamily="18" charset="0"/>
                </a:rPr>
                <a:t>剥皮后</a:t>
              </a:r>
              <a:r>
                <a:rPr lang="ru-RU" altLang="en-US" sz="1000">
                  <a:solidFill>
                    <a:srgbClr val="151515"/>
                  </a:solidFill>
                  <a:latin typeface="Times New Roman" pitchFamily="18" charset="0"/>
                </a:rPr>
                <a:t> 73445</a:t>
              </a:r>
              <a:r>
                <a:rPr lang="zh-CN" altLang="en-US" sz="1000">
                  <a:solidFill>
                    <a:srgbClr val="151515"/>
                  </a:solidFill>
                  <a:latin typeface="Times New Roman" pitchFamily="18" charset="0"/>
                </a:rPr>
                <a:t>0</a:t>
              </a:r>
              <a:r>
                <a:rPr lang="ru-RU" altLang="en-US" sz="1000">
                  <a:solidFill>
                    <a:srgbClr val="151515"/>
                  </a:solidFill>
                  <a:latin typeface="Times New Roman" pitchFamily="18" charset="0"/>
                </a:rPr>
                <a:t>  м</a:t>
              </a:r>
              <a:r>
                <a:rPr lang="ru-RU" altLang="en-US" sz="1000" baseline="30000">
                  <a:solidFill>
                    <a:srgbClr val="151515"/>
                  </a:solidFill>
                  <a:latin typeface="Times New Roman" pitchFamily="18" charset="0"/>
                </a:rPr>
                <a:t>3</a:t>
              </a:r>
              <a:endParaRPr lang="ru-RU" altLang="en-US" sz="1000">
                <a:solidFill>
                  <a:srgbClr val="151515"/>
                </a:solidFill>
                <a:latin typeface="Times New Roman" pitchFamily="18" charset="0"/>
              </a:endParaRPr>
            </a:p>
            <a:p>
              <a:pPr algn="ctr" eaLnBrk="1" hangingPunct="1">
                <a:buFont typeface="Arial" charset="0"/>
                <a:buNone/>
              </a:pPr>
              <a:r>
                <a:rPr lang="zh-CN" altLang="en-US" sz="1000">
                  <a:solidFill>
                    <a:srgbClr val="151515"/>
                  </a:solidFill>
                  <a:latin typeface="Times New Roman" pitchFamily="18" charset="0"/>
                </a:rPr>
                <a:t>树皮</a:t>
              </a:r>
              <a:r>
                <a:rPr lang="ru-RU" altLang="en-US" sz="1000">
                  <a:solidFill>
                    <a:srgbClr val="151515"/>
                  </a:solidFill>
                  <a:latin typeface="Times New Roman" pitchFamily="18" charset="0"/>
                </a:rPr>
                <a:t> 7000</a:t>
              </a:r>
              <a:r>
                <a:rPr lang="zh-CN" altLang="en-US" sz="1000">
                  <a:solidFill>
                    <a:srgbClr val="151515"/>
                  </a:solidFill>
                  <a:latin typeface="Times New Roman" pitchFamily="18" charset="0"/>
                </a:rPr>
                <a:t>0</a:t>
              </a:r>
              <a:r>
                <a:rPr lang="ru-RU" altLang="en-US" sz="1000">
                  <a:solidFill>
                    <a:srgbClr val="151515"/>
                  </a:solidFill>
                  <a:latin typeface="Times New Roman" pitchFamily="18" charset="0"/>
                </a:rPr>
                <a:t> м3: </a:t>
              </a:r>
              <a:r>
                <a:rPr lang="ru-RU" altLang="en-US" sz="1100">
                  <a:solidFill>
                    <a:srgbClr val="151515"/>
                  </a:solidFill>
                  <a:latin typeface="Times New Roman" pitchFamily="18" charset="0"/>
                </a:rPr>
                <a:t>80444</a:t>
              </a:r>
              <a:r>
                <a:rPr lang="zh-CN" altLang="en-US" sz="1100">
                  <a:solidFill>
                    <a:srgbClr val="151515"/>
                  </a:solidFill>
                  <a:latin typeface="Times New Roman" pitchFamily="18" charset="0"/>
                </a:rPr>
                <a:t>0</a:t>
              </a:r>
              <a:r>
                <a:rPr lang="zh-CN" altLang="en-US" sz="1000">
                  <a:solidFill>
                    <a:srgbClr val="151515"/>
                  </a:solidFill>
                  <a:latin typeface="Times New Roman" pitchFamily="18" charset="0"/>
                </a:rPr>
                <a:t>的</a:t>
              </a:r>
              <a:r>
                <a:rPr lang="ru-RU" altLang="en-US" sz="1100">
                  <a:solidFill>
                    <a:srgbClr val="151515"/>
                  </a:solidFill>
                  <a:latin typeface="Times New Roman" pitchFamily="18" charset="0"/>
                </a:rPr>
                <a:t>8,7%</a:t>
              </a:r>
            </a:p>
            <a:p>
              <a:pPr algn="ctr">
                <a:buFont typeface="Arial" charset="0"/>
                <a:buNone/>
              </a:pPr>
              <a:r>
                <a:rPr lang="zh-CN" altLang="en-US" sz="1000">
                  <a:solidFill>
                    <a:srgbClr val="151515"/>
                  </a:solidFill>
                  <a:latin typeface="Times New Roman" pitchFamily="18" charset="0"/>
                </a:rPr>
                <a:t>潮湿板材</a:t>
              </a:r>
              <a:r>
                <a:rPr lang="ru-RU" altLang="en-US" sz="1000">
                  <a:solidFill>
                    <a:srgbClr val="151515"/>
                  </a:solidFill>
                  <a:latin typeface="Times New Roman" pitchFamily="18" charset="0"/>
                </a:rPr>
                <a:t> </a:t>
              </a:r>
              <a:br>
                <a:rPr lang="ru-RU" altLang="en-US" sz="1000">
                  <a:solidFill>
                    <a:srgbClr val="151515"/>
                  </a:solidFill>
                  <a:latin typeface="Times New Roman" pitchFamily="18" charset="0"/>
                </a:rPr>
              </a:br>
              <a:r>
                <a:rPr lang="ru-RU" altLang="en-US" sz="1000">
                  <a:solidFill>
                    <a:srgbClr val="151515"/>
                  </a:solidFill>
                  <a:latin typeface="Times New Roman" pitchFamily="18" charset="0"/>
                </a:rPr>
                <a:t>38190</a:t>
              </a:r>
              <a:r>
                <a:rPr lang="zh-CN" altLang="en-US" sz="1000">
                  <a:solidFill>
                    <a:srgbClr val="151515"/>
                  </a:solidFill>
                  <a:latin typeface="Times New Roman" pitchFamily="18" charset="0"/>
                </a:rPr>
                <a:t>0</a:t>
              </a:r>
              <a:r>
                <a:rPr lang="ru-RU" altLang="en-US" sz="1000">
                  <a:solidFill>
                    <a:srgbClr val="151515"/>
                  </a:solidFill>
                  <a:latin typeface="Times New Roman" pitchFamily="18" charset="0"/>
                </a:rPr>
                <a:t>  м3 (73445</a:t>
              </a:r>
              <a:r>
                <a:rPr lang="zh-CN" altLang="en-US" sz="1000">
                  <a:solidFill>
                    <a:srgbClr val="151515"/>
                  </a:solidFill>
                  <a:latin typeface="Times New Roman" pitchFamily="18" charset="0"/>
                </a:rPr>
                <a:t>0</a:t>
              </a:r>
              <a:r>
                <a:rPr lang="ru-RU" altLang="en-US" sz="1000">
                  <a:solidFill>
                    <a:srgbClr val="151515"/>
                  </a:solidFill>
                  <a:latin typeface="Times New Roman" pitchFamily="18" charset="0"/>
                  <a:sym typeface="Times New Roman" pitchFamily="18" charset="0"/>
                </a:rPr>
                <a:t>м</a:t>
              </a:r>
              <a:r>
                <a:rPr lang="ru-RU" altLang="en-US" sz="1000" baseline="30000">
                  <a:solidFill>
                    <a:srgbClr val="151515"/>
                  </a:solidFill>
                  <a:latin typeface="Times New Roman" pitchFamily="18" charset="0"/>
                  <a:sym typeface="Times New Roman" pitchFamily="18" charset="0"/>
                </a:rPr>
                <a:t>3 </a:t>
              </a:r>
              <a:r>
                <a:rPr lang="ru-RU" altLang="en-US" sz="1000">
                  <a:solidFill>
                    <a:srgbClr val="151515"/>
                  </a:solidFill>
                  <a:latin typeface="Times New Roman" pitchFamily="18" charset="0"/>
                </a:rPr>
                <a:t>*52% </a:t>
              </a:r>
              <a:r>
                <a:rPr lang="zh-CN" altLang="en-US" sz="1000">
                  <a:solidFill>
                    <a:srgbClr val="151515"/>
                  </a:solidFill>
                  <a:latin typeface="Times New Roman" pitchFamily="18" charset="0"/>
                </a:rPr>
                <a:t>其中含运输垫板</a:t>
              </a:r>
              <a:r>
                <a:rPr lang="ru-RU" altLang="en-US" sz="1000">
                  <a:solidFill>
                    <a:srgbClr val="151515"/>
                  </a:solidFill>
                  <a:latin typeface="Times New Roman" pitchFamily="18" charset="0"/>
                </a:rPr>
                <a:t>573</a:t>
              </a:r>
              <a:r>
                <a:rPr lang="zh-CN" altLang="en-US" sz="1000">
                  <a:solidFill>
                    <a:srgbClr val="151515"/>
                  </a:solidFill>
                  <a:latin typeface="Times New Roman" pitchFamily="18" charset="0"/>
                </a:rPr>
                <a:t>0</a:t>
              </a:r>
              <a:r>
                <a:rPr lang="ru-RU" altLang="en-US" sz="1000">
                  <a:solidFill>
                    <a:srgbClr val="151515"/>
                  </a:solidFill>
                  <a:latin typeface="Times New Roman" pitchFamily="18" charset="0"/>
                </a:rPr>
                <a:t> . м</a:t>
              </a:r>
              <a:r>
                <a:rPr lang="ru-RU" altLang="en-US" sz="1000" baseline="30000">
                  <a:solidFill>
                    <a:srgbClr val="151515"/>
                  </a:solidFill>
                  <a:latin typeface="Times New Roman" pitchFamily="18" charset="0"/>
                </a:rPr>
                <a:t>3</a:t>
              </a:r>
              <a:r>
                <a:rPr lang="ru-RU" altLang="en-US" sz="1000">
                  <a:solidFill>
                    <a:srgbClr val="151515"/>
                  </a:solidFill>
                  <a:latin typeface="Times New Roman" pitchFamily="18" charset="0"/>
                </a:rPr>
                <a:t> ( 38190</a:t>
              </a:r>
              <a:r>
                <a:rPr lang="zh-CN" altLang="en-US" sz="1000">
                  <a:solidFill>
                    <a:srgbClr val="151515"/>
                  </a:solidFill>
                  <a:latin typeface="Times New Roman" pitchFamily="18" charset="0"/>
                </a:rPr>
                <a:t>0</a:t>
              </a:r>
              <a:r>
                <a:rPr lang="ru-RU" altLang="en-US" sz="1000">
                  <a:solidFill>
                    <a:srgbClr val="151515"/>
                  </a:solidFill>
                  <a:latin typeface="Times New Roman" pitchFamily="18" charset="0"/>
                </a:rPr>
                <a:t> м</a:t>
              </a:r>
              <a:r>
                <a:rPr lang="ru-RU" altLang="en-US" sz="1000" baseline="30000">
                  <a:solidFill>
                    <a:srgbClr val="151515"/>
                  </a:solidFill>
                  <a:latin typeface="Times New Roman" pitchFamily="18" charset="0"/>
                </a:rPr>
                <a:t>3</a:t>
              </a:r>
              <a:r>
                <a:rPr lang="zh-CN" altLang="en-US" sz="1000" baseline="30000">
                  <a:solidFill>
                    <a:srgbClr val="151515"/>
                  </a:solidFill>
                  <a:latin typeface="Times New Roman" pitchFamily="18" charset="0"/>
                </a:rPr>
                <a:t>的</a:t>
              </a:r>
              <a:r>
                <a:rPr lang="ru-RU" altLang="en-US" sz="1000">
                  <a:solidFill>
                    <a:srgbClr val="151515"/>
                  </a:solidFill>
                  <a:latin typeface="Times New Roman" pitchFamily="18" charset="0"/>
                </a:rPr>
                <a:t>1,5%)</a:t>
              </a:r>
            </a:p>
            <a:p>
              <a:pPr algn="ctr" eaLnBrk="1" hangingPunct="1">
                <a:buFont typeface="Arial" charset="0"/>
                <a:buNone/>
              </a:pPr>
              <a:r>
                <a:rPr lang="zh-CN" altLang="en-US" sz="1000">
                  <a:solidFill>
                    <a:srgbClr val="151515"/>
                  </a:solidFill>
                  <a:latin typeface="Times New Roman" pitchFamily="18" charset="0"/>
                </a:rPr>
                <a:t>收缩</a:t>
              </a:r>
              <a:r>
                <a:rPr lang="ru-RU" altLang="en-US" sz="1000">
                  <a:solidFill>
                    <a:srgbClr val="151515"/>
                  </a:solidFill>
                  <a:latin typeface="Times New Roman" pitchFamily="18" charset="0"/>
                </a:rPr>
                <a:t> – 1337</a:t>
              </a:r>
              <a:r>
                <a:rPr lang="zh-CN" altLang="en-US" sz="1000">
                  <a:solidFill>
                    <a:srgbClr val="151515"/>
                  </a:solidFill>
                  <a:latin typeface="Times New Roman" pitchFamily="18" charset="0"/>
                </a:rPr>
                <a:t>0</a:t>
              </a:r>
              <a:r>
                <a:rPr lang="ru-RU" altLang="en-US" sz="1000">
                  <a:solidFill>
                    <a:srgbClr val="151515"/>
                  </a:solidFill>
                  <a:latin typeface="Times New Roman" pitchFamily="18" charset="0"/>
                </a:rPr>
                <a:t> </a:t>
              </a:r>
              <a:r>
                <a:rPr lang="ru-RU" altLang="en-US" sz="1100">
                  <a:solidFill>
                    <a:srgbClr val="151515"/>
                  </a:solidFill>
                  <a:latin typeface="Times New Roman" pitchFamily="18" charset="0"/>
                </a:rPr>
                <a:t> м</a:t>
              </a:r>
              <a:r>
                <a:rPr lang="ru-RU" altLang="en-US" sz="1100" baseline="30000">
                  <a:solidFill>
                    <a:srgbClr val="151515"/>
                  </a:solidFill>
                  <a:latin typeface="Times New Roman" pitchFamily="18" charset="0"/>
                </a:rPr>
                <a:t>3</a:t>
              </a:r>
              <a:r>
                <a:rPr lang="ru-RU" altLang="en-US" sz="1100">
                  <a:solidFill>
                    <a:srgbClr val="151515"/>
                  </a:solidFill>
                  <a:latin typeface="Times New Roman" pitchFamily="18" charset="0"/>
                </a:rPr>
                <a:t> </a:t>
              </a:r>
              <a:r>
                <a:rPr lang="ru-RU" altLang="en-US" sz="1000">
                  <a:solidFill>
                    <a:srgbClr val="151515"/>
                  </a:solidFill>
                  <a:latin typeface="Times New Roman" pitchFamily="18" charset="0"/>
                </a:rPr>
                <a:t>(38190</a:t>
              </a:r>
              <a:r>
                <a:rPr lang="zh-CN" altLang="en-US" sz="1000">
                  <a:solidFill>
                    <a:srgbClr val="151515"/>
                  </a:solidFill>
                  <a:latin typeface="Times New Roman" pitchFamily="18" charset="0"/>
                </a:rPr>
                <a:t>0的</a:t>
              </a:r>
              <a:r>
                <a:rPr lang="ru-RU" altLang="en-US" sz="1000">
                  <a:solidFill>
                    <a:srgbClr val="151515"/>
                  </a:solidFill>
                  <a:latin typeface="Times New Roman" pitchFamily="18" charset="0"/>
                </a:rPr>
                <a:t>3,5%)</a:t>
              </a:r>
            </a:p>
            <a:p>
              <a:pPr algn="ctr" eaLnBrk="1" hangingPunct="1">
                <a:spcBef>
                  <a:spcPts val="300"/>
                </a:spcBef>
                <a:buFont typeface="Arial" charset="0"/>
                <a:buNone/>
              </a:pPr>
              <a:r>
                <a:rPr lang="zh-CN" altLang="en-US" sz="1000">
                  <a:solidFill>
                    <a:srgbClr val="151515"/>
                  </a:solidFill>
                  <a:latin typeface="Times New Roman" pitchFamily="18" charset="0"/>
                </a:rPr>
                <a:t>干边板</a:t>
              </a:r>
              <a:r>
                <a:rPr lang="ru-RU" altLang="en-US" sz="1000">
                  <a:solidFill>
                    <a:srgbClr val="151515"/>
                  </a:solidFill>
                  <a:latin typeface="Times New Roman" pitchFamily="18" charset="0"/>
                </a:rPr>
                <a:t> 36280</a:t>
              </a:r>
              <a:r>
                <a:rPr lang="en-US" altLang="ru-RU" sz="1000">
                  <a:solidFill>
                    <a:srgbClr val="151515"/>
                  </a:solidFill>
                  <a:latin typeface="Times New Roman" pitchFamily="18" charset="0"/>
                </a:rPr>
                <a:t>0</a:t>
              </a:r>
              <a:r>
                <a:rPr lang="ru-RU" altLang="en-US" sz="1000">
                  <a:solidFill>
                    <a:srgbClr val="151515"/>
                  </a:solidFill>
                  <a:latin typeface="Times New Roman" pitchFamily="18" charset="0"/>
                </a:rPr>
                <a:t> м</a:t>
              </a:r>
              <a:r>
                <a:rPr lang="ru-RU" altLang="en-US" sz="1000" baseline="30000">
                  <a:solidFill>
                    <a:srgbClr val="151515"/>
                  </a:solidFill>
                  <a:latin typeface="Times New Roman" pitchFamily="18" charset="0"/>
                </a:rPr>
                <a:t>3</a:t>
              </a:r>
              <a:endParaRPr lang="ru-RU" altLang="en-US" sz="1800">
                <a:solidFill>
                  <a:srgbClr val="151515"/>
                </a:solidFill>
                <a:latin typeface="Arial" charset="0"/>
              </a:endParaRPr>
            </a:p>
          </p:txBody>
        </p:sp>
        <p:cxnSp>
          <p:nvCxnSpPr>
            <p:cNvPr id="14" name="AutoShape 751"/>
            <p:cNvCxnSpPr>
              <a:cxnSpLocks noChangeShapeType="1"/>
            </p:cNvCxnSpPr>
            <p:nvPr/>
          </p:nvCxnSpPr>
          <p:spPr bwMode="auto">
            <a:xfrm>
              <a:off x="6420" y="1035"/>
              <a:ext cx="2355" cy="2"/>
            </a:xfrm>
            <a:prstGeom prst="straightConnector1">
              <a:avLst/>
            </a:prstGeom>
            <a:noFill/>
            <a:ln w="9525">
              <a:solidFill>
                <a:srgbClr val="000000"/>
              </a:solidFill>
              <a:round/>
              <a:headEnd/>
              <a:tailEnd/>
            </a:ln>
          </p:spPr>
        </p:cxnSp>
        <p:cxnSp>
          <p:nvCxnSpPr>
            <p:cNvPr id="15" name="AutoShape 752"/>
            <p:cNvCxnSpPr>
              <a:cxnSpLocks noChangeShapeType="1"/>
            </p:cNvCxnSpPr>
            <p:nvPr/>
          </p:nvCxnSpPr>
          <p:spPr bwMode="auto">
            <a:xfrm>
              <a:off x="6420" y="1979"/>
              <a:ext cx="2355" cy="1"/>
            </a:xfrm>
            <a:prstGeom prst="straightConnector1">
              <a:avLst/>
            </a:prstGeom>
            <a:noFill/>
            <a:ln w="9525">
              <a:solidFill>
                <a:srgbClr val="000000"/>
              </a:solidFill>
              <a:round/>
              <a:headEnd/>
              <a:tailEnd/>
            </a:ln>
          </p:spPr>
        </p:cxnSp>
        <p:cxnSp>
          <p:nvCxnSpPr>
            <p:cNvPr id="16" name="AutoShape 753"/>
            <p:cNvCxnSpPr>
              <a:cxnSpLocks noChangeShapeType="1"/>
            </p:cNvCxnSpPr>
            <p:nvPr/>
          </p:nvCxnSpPr>
          <p:spPr bwMode="auto">
            <a:xfrm>
              <a:off x="0" y="1377"/>
              <a:ext cx="2625" cy="1"/>
            </a:xfrm>
            <a:prstGeom prst="straightConnector1">
              <a:avLst/>
            </a:prstGeom>
            <a:noFill/>
            <a:ln w="9525">
              <a:solidFill>
                <a:srgbClr val="000000"/>
              </a:solidFill>
              <a:round/>
              <a:headEnd/>
              <a:tailEnd/>
            </a:ln>
          </p:spPr>
        </p:cxnSp>
        <p:cxnSp>
          <p:nvCxnSpPr>
            <p:cNvPr id="17" name="AutoShape 754"/>
            <p:cNvCxnSpPr>
              <a:cxnSpLocks noChangeShapeType="1"/>
            </p:cNvCxnSpPr>
            <p:nvPr/>
          </p:nvCxnSpPr>
          <p:spPr bwMode="auto">
            <a:xfrm>
              <a:off x="0" y="846"/>
              <a:ext cx="2625" cy="1"/>
            </a:xfrm>
            <a:prstGeom prst="straightConnector1">
              <a:avLst/>
            </a:prstGeom>
            <a:noFill/>
            <a:ln w="9525">
              <a:solidFill>
                <a:srgbClr val="000000"/>
              </a:solidFill>
              <a:round/>
              <a:headEnd/>
              <a:tailEnd/>
            </a:ln>
          </p:spPr>
        </p:cxnSp>
        <p:cxnSp>
          <p:nvCxnSpPr>
            <p:cNvPr id="18" name="AutoShape 755"/>
            <p:cNvCxnSpPr>
              <a:cxnSpLocks noChangeShapeType="1"/>
            </p:cNvCxnSpPr>
            <p:nvPr/>
          </p:nvCxnSpPr>
          <p:spPr bwMode="auto">
            <a:xfrm>
              <a:off x="0" y="1912"/>
              <a:ext cx="2625" cy="1"/>
            </a:xfrm>
            <a:prstGeom prst="straightConnector1">
              <a:avLst/>
            </a:prstGeom>
            <a:noFill/>
            <a:ln w="9525">
              <a:solidFill>
                <a:srgbClr val="000000"/>
              </a:solidFill>
              <a:round/>
              <a:headEnd/>
              <a:tailEnd/>
            </a:ln>
          </p:spPr>
        </p:cxnSp>
        <p:cxnSp>
          <p:nvCxnSpPr>
            <p:cNvPr id="19" name="AutoShape 756"/>
            <p:cNvCxnSpPr>
              <a:cxnSpLocks noChangeShapeType="1"/>
            </p:cNvCxnSpPr>
            <p:nvPr/>
          </p:nvCxnSpPr>
          <p:spPr bwMode="auto">
            <a:xfrm>
              <a:off x="2625" y="374"/>
              <a:ext cx="3795" cy="1"/>
            </a:xfrm>
            <a:prstGeom prst="straightConnector1">
              <a:avLst/>
            </a:prstGeom>
            <a:noFill/>
            <a:ln w="9525">
              <a:solidFill>
                <a:srgbClr val="000000"/>
              </a:solidFill>
              <a:round/>
              <a:headEnd/>
              <a:tailEnd/>
            </a:ln>
          </p:spPr>
        </p:cxnSp>
        <p:cxnSp>
          <p:nvCxnSpPr>
            <p:cNvPr id="20" name="AutoShape 757"/>
            <p:cNvCxnSpPr>
              <a:cxnSpLocks noChangeShapeType="1"/>
            </p:cNvCxnSpPr>
            <p:nvPr/>
          </p:nvCxnSpPr>
          <p:spPr bwMode="auto">
            <a:xfrm>
              <a:off x="2625" y="908"/>
              <a:ext cx="3795" cy="1"/>
            </a:xfrm>
            <a:prstGeom prst="straightConnector1">
              <a:avLst/>
            </a:prstGeom>
            <a:noFill/>
            <a:ln w="9525">
              <a:solidFill>
                <a:srgbClr val="000000"/>
              </a:solidFill>
              <a:round/>
              <a:headEnd/>
              <a:tailEnd/>
            </a:ln>
          </p:spPr>
        </p:cxnSp>
        <p:sp>
          <p:nvSpPr>
            <p:cNvPr id="21" name="Rectangle 759"/>
            <p:cNvSpPr>
              <a:spLocks noChangeArrowheads="1"/>
            </p:cNvSpPr>
            <p:nvPr/>
          </p:nvSpPr>
          <p:spPr bwMode="auto">
            <a:xfrm>
              <a:off x="0" y="2730"/>
              <a:ext cx="8775" cy="405"/>
            </a:xfrm>
            <a:prstGeom prst="rect">
              <a:avLst/>
            </a:prstGeom>
            <a:solidFill>
              <a:srgbClr val="FFFFFF"/>
            </a:solidFill>
            <a:ln w="9525">
              <a:solidFill>
                <a:srgbClr val="000000"/>
              </a:solidFill>
              <a:miter lim="800000"/>
              <a:headEnd/>
              <a:tailEnd/>
            </a:ln>
          </p:spPr>
          <p:txBody>
            <a:bodyPr/>
            <a:lstStyle/>
            <a:p>
              <a:pPr algn="ctr" eaLnBrk="1" hangingPunct="1">
                <a:spcAft>
                  <a:spcPts val="1000"/>
                </a:spcAft>
                <a:buFont typeface="Arial" charset="0"/>
                <a:buNone/>
              </a:pPr>
              <a:r>
                <a:rPr lang="zh-CN" altLang="en-US" sz="1100" b="1">
                  <a:solidFill>
                    <a:srgbClr val="151515"/>
                  </a:solidFill>
                  <a:latin typeface="Times New Roman" pitchFamily="18" charset="0"/>
                </a:rPr>
                <a:t>锯木厂</a:t>
              </a:r>
            </a:p>
          </p:txBody>
        </p:sp>
      </p:grpSp>
      <p:grpSp>
        <p:nvGrpSpPr>
          <p:cNvPr id="22" name="Group 850"/>
          <p:cNvGrpSpPr>
            <a:grpSpLocks/>
          </p:cNvGrpSpPr>
          <p:nvPr/>
        </p:nvGrpSpPr>
        <p:grpSpPr bwMode="auto">
          <a:xfrm>
            <a:off x="654050" y="930275"/>
            <a:ext cx="2019300" cy="1584325"/>
            <a:chOff x="0" y="0"/>
            <a:chExt cx="3180" cy="1191"/>
          </a:xfrm>
        </p:grpSpPr>
        <p:sp>
          <p:nvSpPr>
            <p:cNvPr id="23" name="Rectangle 851"/>
            <p:cNvSpPr>
              <a:spLocks noChangeArrowheads="1"/>
            </p:cNvSpPr>
            <p:nvPr/>
          </p:nvSpPr>
          <p:spPr bwMode="auto">
            <a:xfrm>
              <a:off x="0" y="0"/>
              <a:ext cx="3180" cy="1191"/>
            </a:xfrm>
            <a:prstGeom prst="rect">
              <a:avLst/>
            </a:prstGeom>
            <a:solidFill>
              <a:srgbClr val="FFFFFF"/>
            </a:solidFill>
            <a:ln w="9525">
              <a:solidFill>
                <a:srgbClr val="000000"/>
              </a:solidFill>
              <a:miter lim="800000"/>
              <a:headEnd/>
              <a:tailEnd/>
            </a:ln>
          </p:spPr>
          <p:txBody>
            <a:bodyPr/>
            <a:lstStyle/>
            <a:p>
              <a:pPr algn="ctr" eaLnBrk="1" hangingPunct="1">
                <a:buFont typeface="Arial" charset="0"/>
                <a:buNone/>
              </a:pPr>
              <a:r>
                <a:rPr lang="zh-CN" altLang="en-US" sz="1100">
                  <a:solidFill>
                    <a:srgbClr val="151515"/>
                  </a:solidFill>
                  <a:latin typeface="Times New Roman" pitchFamily="18" charset="0"/>
                  <a:sym typeface="Times New Roman" pitchFamily="18" charset="0"/>
                </a:rPr>
                <a:t>采伐原木</a:t>
              </a:r>
            </a:p>
            <a:p>
              <a:pPr algn="ctr" eaLnBrk="1" hangingPunct="1">
                <a:buFont typeface="Arial" charset="0"/>
                <a:buNone/>
              </a:pPr>
              <a:r>
                <a:rPr lang="zh-CN" altLang="en-US" sz="1100">
                  <a:solidFill>
                    <a:srgbClr val="151515"/>
                  </a:solidFill>
                  <a:latin typeface="Times New Roman" pitchFamily="18" charset="0"/>
                  <a:sym typeface="Times New Roman" pitchFamily="18" charset="0"/>
                </a:rPr>
                <a:t>第一区</a:t>
              </a:r>
              <a:r>
                <a:rPr lang="ru-RU" altLang="en-US" sz="1100">
                  <a:solidFill>
                    <a:srgbClr val="151515"/>
                  </a:solidFill>
                  <a:latin typeface="Times New Roman" pitchFamily="18" charset="0"/>
                  <a:sym typeface="Times New Roman" pitchFamily="18" charset="0"/>
                </a:rPr>
                <a:t> – 22060</a:t>
              </a:r>
              <a:r>
                <a:rPr lang="zh-CN" altLang="en-US" sz="1100">
                  <a:solidFill>
                    <a:srgbClr val="151515"/>
                  </a:solidFill>
                  <a:latin typeface="Times New Roman" pitchFamily="18" charset="0"/>
                  <a:sym typeface="Times New Roman" pitchFamily="18" charset="0"/>
                </a:rPr>
                <a:t>0</a:t>
              </a:r>
              <a:r>
                <a:rPr lang="ru-RU" altLang="en-US" sz="1100">
                  <a:solidFill>
                    <a:srgbClr val="151515"/>
                  </a:solidFill>
                  <a:latin typeface="Times New Roman" pitchFamily="18" charset="0"/>
                  <a:sym typeface="Times New Roman" pitchFamily="18" charset="0"/>
                </a:rPr>
                <a:t>. м</a:t>
              </a:r>
              <a:r>
                <a:rPr lang="ru-RU" altLang="en-US" sz="1100" baseline="30000">
                  <a:solidFill>
                    <a:srgbClr val="151515"/>
                  </a:solidFill>
                  <a:latin typeface="Times New Roman" pitchFamily="18" charset="0"/>
                  <a:sym typeface="Times New Roman" pitchFamily="18" charset="0"/>
                </a:rPr>
                <a:t>3</a:t>
              </a:r>
              <a:endParaRPr lang="ru-RU" altLang="en-US" sz="1100">
                <a:solidFill>
                  <a:srgbClr val="151515"/>
                </a:solidFill>
                <a:latin typeface="Times New Roman" pitchFamily="18" charset="0"/>
                <a:sym typeface="Times New Roman" pitchFamily="18" charset="0"/>
              </a:endParaRPr>
            </a:p>
            <a:p>
              <a:pPr>
                <a:buFont typeface="Arial" charset="0"/>
                <a:buNone/>
              </a:pPr>
              <a:r>
                <a:rPr lang="zh-CN" altLang="en-US" sz="1100">
                  <a:solidFill>
                    <a:srgbClr val="151515"/>
                  </a:solidFill>
                  <a:latin typeface="Times New Roman" pitchFamily="18" charset="0"/>
                  <a:sym typeface="Times New Roman" pitchFamily="18" charset="0"/>
                </a:rPr>
                <a:t>第二区</a:t>
              </a:r>
              <a:r>
                <a:rPr lang="ru-RU" altLang="en-US" sz="1100">
                  <a:solidFill>
                    <a:srgbClr val="151515"/>
                  </a:solidFill>
                  <a:latin typeface="Times New Roman" pitchFamily="18" charset="0"/>
                  <a:sym typeface="Times New Roman" pitchFamily="18" charset="0"/>
                </a:rPr>
                <a:t>– 12108</a:t>
              </a:r>
              <a:r>
                <a:rPr lang="zh-CN" altLang="en-US" sz="1100">
                  <a:solidFill>
                    <a:srgbClr val="151515"/>
                  </a:solidFill>
                  <a:latin typeface="Times New Roman" pitchFamily="18" charset="0"/>
                  <a:sym typeface="Times New Roman" pitchFamily="18" charset="0"/>
                </a:rPr>
                <a:t>0</a:t>
              </a:r>
              <a:r>
                <a:rPr lang="ru-RU" altLang="en-US" sz="1100">
                  <a:solidFill>
                    <a:srgbClr val="151515"/>
                  </a:solidFill>
                  <a:latin typeface="Times New Roman" pitchFamily="18" charset="0"/>
                  <a:sym typeface="Times New Roman" pitchFamily="18" charset="0"/>
                </a:rPr>
                <a:t> . м</a:t>
              </a:r>
              <a:r>
                <a:rPr lang="ru-RU" altLang="en-US" sz="1100" baseline="30000">
                  <a:solidFill>
                    <a:srgbClr val="151515"/>
                  </a:solidFill>
                  <a:latin typeface="Times New Roman" pitchFamily="18" charset="0"/>
                  <a:sym typeface="Times New Roman" pitchFamily="18" charset="0"/>
                </a:rPr>
                <a:t>3</a:t>
              </a:r>
              <a:endParaRPr lang="ru-RU" altLang="en-US" sz="1100">
                <a:solidFill>
                  <a:srgbClr val="151515"/>
                </a:solidFill>
                <a:latin typeface="Times New Roman" pitchFamily="18" charset="0"/>
                <a:sym typeface="Times New Roman" pitchFamily="18" charset="0"/>
              </a:endParaRPr>
            </a:p>
            <a:p>
              <a:pPr>
                <a:buFont typeface="Arial" charset="0"/>
                <a:buNone/>
              </a:pPr>
              <a:r>
                <a:rPr lang="zh-CN" altLang="en-US" sz="1100">
                  <a:solidFill>
                    <a:srgbClr val="151515"/>
                  </a:solidFill>
                  <a:latin typeface="Times New Roman" pitchFamily="18" charset="0"/>
                  <a:sym typeface="Times New Roman" pitchFamily="18" charset="0"/>
                </a:rPr>
                <a:t>第三区</a:t>
              </a:r>
              <a:r>
                <a:rPr lang="ru-RU" altLang="en-US" sz="1100">
                  <a:solidFill>
                    <a:srgbClr val="151515"/>
                  </a:solidFill>
                  <a:latin typeface="Times New Roman" pitchFamily="18" charset="0"/>
                  <a:sym typeface="Times New Roman" pitchFamily="18" charset="0"/>
                </a:rPr>
                <a:t> – 22060</a:t>
              </a:r>
              <a:r>
                <a:rPr lang="zh-CN" altLang="en-US" sz="1100">
                  <a:solidFill>
                    <a:srgbClr val="151515"/>
                  </a:solidFill>
                  <a:latin typeface="Times New Roman" pitchFamily="18" charset="0"/>
                  <a:sym typeface="Times New Roman" pitchFamily="18" charset="0"/>
                </a:rPr>
                <a:t>0</a:t>
              </a:r>
              <a:r>
                <a:rPr lang="ru-RU" altLang="en-US" sz="1100">
                  <a:solidFill>
                    <a:srgbClr val="151515"/>
                  </a:solidFill>
                  <a:latin typeface="Times New Roman" pitchFamily="18" charset="0"/>
                  <a:sym typeface="Times New Roman" pitchFamily="18" charset="0"/>
                </a:rPr>
                <a:t>. м</a:t>
              </a:r>
              <a:r>
                <a:rPr lang="ru-RU" altLang="en-US" sz="1100" baseline="30000">
                  <a:solidFill>
                    <a:srgbClr val="151515"/>
                  </a:solidFill>
                  <a:latin typeface="Times New Roman" pitchFamily="18" charset="0"/>
                  <a:sym typeface="Times New Roman" pitchFamily="18" charset="0"/>
                </a:rPr>
                <a:t>3</a:t>
              </a:r>
              <a:endParaRPr lang="ru-RU" altLang="en-US" sz="1100">
                <a:solidFill>
                  <a:srgbClr val="151515"/>
                </a:solidFill>
                <a:latin typeface="Times New Roman" pitchFamily="18" charset="0"/>
                <a:sym typeface="Times New Roman" pitchFamily="18" charset="0"/>
              </a:endParaRPr>
            </a:p>
            <a:p>
              <a:pPr>
                <a:buFont typeface="Arial" charset="0"/>
                <a:buNone/>
              </a:pPr>
              <a:r>
                <a:rPr lang="zh-CN" altLang="en-US" sz="1100">
                  <a:solidFill>
                    <a:srgbClr val="151515"/>
                  </a:solidFill>
                  <a:latin typeface="Times New Roman" pitchFamily="18" charset="0"/>
                  <a:sym typeface="Times New Roman" pitchFamily="18" charset="0"/>
                </a:rPr>
                <a:t>第四区</a:t>
              </a:r>
              <a:r>
                <a:rPr lang="ru-RU" altLang="en-US" sz="1100">
                  <a:solidFill>
                    <a:srgbClr val="151515"/>
                  </a:solidFill>
                  <a:latin typeface="Times New Roman" pitchFamily="18" charset="0"/>
                  <a:sym typeface="Times New Roman" pitchFamily="18" charset="0"/>
                </a:rPr>
                <a:t>– 12108</a:t>
              </a:r>
              <a:r>
                <a:rPr lang="zh-CN" altLang="en-US" sz="1100">
                  <a:solidFill>
                    <a:srgbClr val="151515"/>
                  </a:solidFill>
                  <a:latin typeface="Times New Roman" pitchFamily="18" charset="0"/>
                  <a:sym typeface="Times New Roman" pitchFamily="18" charset="0"/>
                </a:rPr>
                <a:t>0 </a:t>
              </a:r>
              <a:r>
                <a:rPr lang="ru-RU" altLang="en-US" sz="1100">
                  <a:solidFill>
                    <a:srgbClr val="151515"/>
                  </a:solidFill>
                  <a:latin typeface="Times New Roman" pitchFamily="18" charset="0"/>
                  <a:sym typeface="Times New Roman" pitchFamily="18" charset="0"/>
                </a:rPr>
                <a:t>м</a:t>
              </a:r>
              <a:r>
                <a:rPr lang="ru-RU" altLang="en-US" sz="1100" baseline="30000">
                  <a:solidFill>
                    <a:srgbClr val="151515"/>
                  </a:solidFill>
                  <a:latin typeface="Times New Roman" pitchFamily="18" charset="0"/>
                  <a:sym typeface="Times New Roman" pitchFamily="18" charset="0"/>
                </a:rPr>
                <a:t>3</a:t>
              </a:r>
            </a:p>
            <a:p>
              <a:pPr>
                <a:buFont typeface="Arial" charset="0"/>
                <a:buNone/>
              </a:pPr>
              <a:r>
                <a:rPr lang="zh-CN" altLang="en-US" sz="1100">
                  <a:solidFill>
                    <a:srgbClr val="151515"/>
                  </a:solidFill>
                  <a:latin typeface="Times New Roman" pitchFamily="18" charset="0"/>
                  <a:sym typeface="Times New Roman" pitchFamily="18" charset="0"/>
                </a:rPr>
                <a:t>第五区</a:t>
              </a:r>
              <a:r>
                <a:rPr lang="ru-RU" altLang="en-US" sz="1100">
                  <a:solidFill>
                    <a:srgbClr val="151515"/>
                  </a:solidFill>
                  <a:latin typeface="Times New Roman" pitchFamily="18" charset="0"/>
                  <a:sym typeface="Times New Roman" pitchFamily="18" charset="0"/>
                </a:rPr>
                <a:t> – 12108</a:t>
              </a:r>
              <a:r>
                <a:rPr lang="zh-CN" altLang="en-US" sz="1100">
                  <a:solidFill>
                    <a:srgbClr val="151515"/>
                  </a:solidFill>
                  <a:latin typeface="Times New Roman" pitchFamily="18" charset="0"/>
                  <a:sym typeface="Times New Roman" pitchFamily="18" charset="0"/>
                </a:rPr>
                <a:t>0</a:t>
              </a:r>
              <a:r>
                <a:rPr lang="ru-RU" altLang="en-US" sz="1100">
                  <a:solidFill>
                    <a:srgbClr val="151515"/>
                  </a:solidFill>
                  <a:latin typeface="Times New Roman" pitchFamily="18" charset="0"/>
                  <a:sym typeface="Times New Roman" pitchFamily="18" charset="0"/>
                </a:rPr>
                <a:t> м</a:t>
              </a:r>
              <a:r>
                <a:rPr lang="ru-RU" altLang="en-US" sz="1100" baseline="30000">
                  <a:solidFill>
                    <a:srgbClr val="151515"/>
                  </a:solidFill>
                  <a:latin typeface="Times New Roman" pitchFamily="18" charset="0"/>
                  <a:sym typeface="Times New Roman" pitchFamily="18" charset="0"/>
                </a:rPr>
                <a:t>3</a:t>
              </a:r>
              <a:endParaRPr lang="ru-RU" altLang="en-US" sz="1100">
                <a:solidFill>
                  <a:srgbClr val="151515"/>
                </a:solidFill>
                <a:latin typeface="Times New Roman" pitchFamily="18" charset="0"/>
                <a:sym typeface="Times New Roman" pitchFamily="18" charset="0"/>
              </a:endParaRPr>
            </a:p>
            <a:p>
              <a:pPr algn="r">
                <a:buFont typeface="Arial" charset="0"/>
                <a:buNone/>
              </a:pPr>
              <a:r>
                <a:rPr lang="zh-CN" altLang="en-US" sz="1100">
                  <a:solidFill>
                    <a:srgbClr val="151515"/>
                  </a:solidFill>
                  <a:latin typeface="Times New Roman" pitchFamily="18" charset="0"/>
                  <a:sym typeface="Times New Roman" pitchFamily="18" charset="0"/>
                </a:rPr>
                <a:t>共</a:t>
              </a:r>
              <a:r>
                <a:rPr lang="ru-RU" altLang="en-US" sz="1100">
                  <a:solidFill>
                    <a:srgbClr val="151515"/>
                  </a:solidFill>
                  <a:latin typeface="Times New Roman" pitchFamily="18" charset="0"/>
                  <a:sym typeface="Times New Roman" pitchFamily="18" charset="0"/>
                </a:rPr>
                <a:t> 80444</a:t>
              </a:r>
              <a:r>
                <a:rPr lang="zh-CN" altLang="en-US" sz="1100">
                  <a:solidFill>
                    <a:srgbClr val="151515"/>
                  </a:solidFill>
                  <a:latin typeface="Times New Roman" pitchFamily="18" charset="0"/>
                  <a:sym typeface="Times New Roman" pitchFamily="18" charset="0"/>
                </a:rPr>
                <a:t>0</a:t>
              </a:r>
              <a:r>
                <a:rPr lang="ru-RU" altLang="en-US" sz="1100">
                  <a:solidFill>
                    <a:srgbClr val="151515"/>
                  </a:solidFill>
                  <a:latin typeface="Times New Roman" pitchFamily="18" charset="0"/>
                  <a:sym typeface="Times New Roman" pitchFamily="18" charset="0"/>
                </a:rPr>
                <a:t>. м</a:t>
              </a:r>
              <a:r>
                <a:rPr lang="ru-RU" altLang="en-US" sz="1100" baseline="30000">
                  <a:solidFill>
                    <a:srgbClr val="151515"/>
                  </a:solidFill>
                  <a:latin typeface="Times New Roman" pitchFamily="18" charset="0"/>
                  <a:sym typeface="Times New Roman" pitchFamily="18" charset="0"/>
                </a:rPr>
                <a:t>3</a:t>
              </a:r>
              <a:endParaRPr lang="ru-RU" altLang="en-US" sz="1100">
                <a:solidFill>
                  <a:srgbClr val="151515"/>
                </a:solidFill>
                <a:latin typeface="Times New Roman" pitchFamily="18" charset="0"/>
                <a:sym typeface="Times New Roman" pitchFamily="18" charset="0"/>
              </a:endParaRPr>
            </a:p>
            <a:p>
              <a:pPr algn="ctr" eaLnBrk="1" hangingPunct="1">
                <a:spcBef>
                  <a:spcPts val="900"/>
                </a:spcBef>
                <a:buFont typeface="Arial" charset="0"/>
                <a:buNone/>
              </a:pPr>
              <a:r>
                <a:rPr lang="ru-RU" altLang="en-US" sz="1100" b="1">
                  <a:solidFill>
                    <a:srgbClr val="151515"/>
                  </a:solidFill>
                  <a:latin typeface="Times New Roman" pitchFamily="18" charset="0"/>
                </a:rPr>
                <a:t>上仓</a:t>
              </a:r>
            </a:p>
          </p:txBody>
        </p:sp>
        <p:cxnSp>
          <p:nvCxnSpPr>
            <p:cNvPr id="24" name="AutoShape 852"/>
            <p:cNvCxnSpPr>
              <a:cxnSpLocks noChangeShapeType="1"/>
            </p:cNvCxnSpPr>
            <p:nvPr/>
          </p:nvCxnSpPr>
          <p:spPr bwMode="auto">
            <a:xfrm>
              <a:off x="0" y="974"/>
              <a:ext cx="3180" cy="1"/>
            </a:xfrm>
            <a:prstGeom prst="straightConnector1">
              <a:avLst/>
            </a:prstGeom>
            <a:noFill/>
            <a:ln w="9525">
              <a:solidFill>
                <a:srgbClr val="000000"/>
              </a:solidFill>
              <a:round/>
              <a:headEnd/>
              <a:tailEnd/>
            </a:ln>
          </p:spPr>
        </p:cxnSp>
      </p:grpSp>
      <p:grpSp>
        <p:nvGrpSpPr>
          <p:cNvPr id="25" name="Group 91"/>
          <p:cNvGrpSpPr>
            <a:grpSpLocks/>
          </p:cNvGrpSpPr>
          <p:nvPr/>
        </p:nvGrpSpPr>
        <p:grpSpPr bwMode="auto">
          <a:xfrm>
            <a:off x="682625" y="4076700"/>
            <a:ext cx="1666875" cy="752475"/>
            <a:chOff x="0" y="0"/>
            <a:chExt cx="2625" cy="1185"/>
          </a:xfrm>
        </p:grpSpPr>
        <p:sp>
          <p:nvSpPr>
            <p:cNvPr id="26" name="Rectangle 746"/>
            <p:cNvSpPr>
              <a:spLocks noChangeArrowheads="1"/>
            </p:cNvSpPr>
            <p:nvPr/>
          </p:nvSpPr>
          <p:spPr bwMode="auto">
            <a:xfrm>
              <a:off x="0" y="0"/>
              <a:ext cx="2625" cy="1185"/>
            </a:xfrm>
            <a:prstGeom prst="rect">
              <a:avLst/>
            </a:prstGeom>
            <a:solidFill>
              <a:srgbClr val="FFFFFF"/>
            </a:solidFill>
            <a:ln w="9525">
              <a:solidFill>
                <a:srgbClr val="000000"/>
              </a:solidFill>
              <a:miter lim="800000"/>
              <a:headEnd/>
              <a:tailEnd/>
            </a:ln>
          </p:spPr>
          <p:txBody>
            <a:bodyPr/>
            <a:lstStyle/>
            <a:p>
              <a:pPr algn="ctr" eaLnBrk="1" hangingPunct="1">
                <a:buFont typeface="Arial" charset="0"/>
                <a:buNone/>
              </a:pPr>
              <a:endParaRPr lang="ru-RU" altLang="zh-CN" sz="1000" dirty="0" smtClean="0">
                <a:solidFill>
                  <a:srgbClr val="151515"/>
                </a:solidFill>
                <a:latin typeface="Times New Roman" pitchFamily="18" charset="0"/>
              </a:endParaRPr>
            </a:p>
            <a:p>
              <a:pPr algn="ctr" eaLnBrk="1" hangingPunct="1">
                <a:buFont typeface="Arial" charset="0"/>
                <a:buNone/>
              </a:pPr>
              <a:r>
                <a:rPr lang="zh-CN" altLang="en-US" sz="1000" dirty="0" smtClean="0">
                  <a:solidFill>
                    <a:srgbClr val="151515"/>
                  </a:solidFill>
                  <a:latin typeface="Times New Roman" pitchFamily="18" charset="0"/>
                </a:rPr>
                <a:t>烘干</a:t>
              </a:r>
              <a:endParaRPr lang="ru-RU" altLang="zh-CN" sz="1000" dirty="0" smtClean="0">
                <a:solidFill>
                  <a:srgbClr val="151515"/>
                </a:solidFill>
                <a:latin typeface="Times New Roman" pitchFamily="18" charset="0"/>
              </a:endParaRPr>
            </a:p>
            <a:p>
              <a:pPr algn="ctr" eaLnBrk="1" hangingPunct="1">
                <a:buFont typeface="Arial" charset="0"/>
                <a:buNone/>
              </a:pPr>
              <a:endParaRPr lang="ru-RU" altLang="en-US" sz="1000" dirty="0">
                <a:solidFill>
                  <a:srgbClr val="151515"/>
                </a:solidFill>
                <a:latin typeface="Times New Roman" pitchFamily="18" charset="0"/>
              </a:endParaRPr>
            </a:p>
            <a:p>
              <a:pPr algn="ctr" eaLnBrk="1" hangingPunct="1">
                <a:buFont typeface="Arial" charset="0"/>
                <a:buNone/>
              </a:pPr>
              <a:r>
                <a:rPr lang="zh-CN" altLang="en-US" sz="1100" b="1" dirty="0">
                  <a:solidFill>
                    <a:srgbClr val="151515"/>
                  </a:solidFill>
                  <a:latin typeface="Times New Roman" pitchFamily="18" charset="0"/>
                </a:rPr>
                <a:t>烘干房</a:t>
              </a:r>
              <a:endParaRPr lang="ru-RU" altLang="en-US" sz="1800" dirty="0">
                <a:solidFill>
                  <a:srgbClr val="151515"/>
                </a:solidFill>
                <a:latin typeface="Arial" charset="0"/>
              </a:endParaRPr>
            </a:p>
          </p:txBody>
        </p:sp>
        <p:cxnSp>
          <p:nvCxnSpPr>
            <p:cNvPr id="27" name="AutoShape 747"/>
            <p:cNvCxnSpPr>
              <a:cxnSpLocks noChangeShapeType="1"/>
            </p:cNvCxnSpPr>
            <p:nvPr/>
          </p:nvCxnSpPr>
          <p:spPr bwMode="auto">
            <a:xfrm>
              <a:off x="0" y="709"/>
              <a:ext cx="2625" cy="1"/>
            </a:xfrm>
            <a:prstGeom prst="straightConnector1">
              <a:avLst/>
            </a:prstGeom>
            <a:noFill/>
            <a:ln w="9525">
              <a:solidFill>
                <a:srgbClr val="000000"/>
              </a:solidFill>
              <a:round/>
              <a:headEnd/>
              <a:tailEnd/>
            </a:ln>
          </p:spPr>
        </p:cxnSp>
      </p:grpSp>
      <p:grpSp>
        <p:nvGrpSpPr>
          <p:cNvPr id="28" name="Group 685"/>
          <p:cNvGrpSpPr>
            <a:grpSpLocks/>
          </p:cNvGrpSpPr>
          <p:nvPr/>
        </p:nvGrpSpPr>
        <p:grpSpPr bwMode="auto">
          <a:xfrm>
            <a:off x="3492500" y="5054600"/>
            <a:ext cx="2284413" cy="1000125"/>
            <a:chOff x="0" y="0"/>
            <a:chExt cx="3598" cy="1575"/>
          </a:xfrm>
        </p:grpSpPr>
        <p:sp>
          <p:nvSpPr>
            <p:cNvPr id="29" name="Rectangle 686"/>
            <p:cNvSpPr>
              <a:spLocks noChangeArrowheads="1"/>
            </p:cNvSpPr>
            <p:nvPr/>
          </p:nvSpPr>
          <p:spPr bwMode="auto">
            <a:xfrm>
              <a:off x="0" y="0"/>
              <a:ext cx="3588" cy="1575"/>
            </a:xfrm>
            <a:prstGeom prst="rect">
              <a:avLst/>
            </a:prstGeom>
            <a:solidFill>
              <a:schemeClr val="tx1"/>
            </a:solidFill>
            <a:ln w="9525">
              <a:solidFill>
                <a:srgbClr val="000000"/>
              </a:solidFill>
              <a:miter lim="800000"/>
              <a:headEnd/>
              <a:tailEnd/>
            </a:ln>
          </p:spPr>
          <p:txBody>
            <a:bodyPr/>
            <a:lstStyle/>
            <a:p>
              <a:pPr algn="ctr" eaLnBrk="1" hangingPunct="1">
                <a:buFont typeface="Arial" charset="0"/>
                <a:buNone/>
              </a:pPr>
              <a:r>
                <a:rPr lang="zh-CN" altLang="en-US" sz="1000">
                  <a:solidFill>
                    <a:srgbClr val="151515"/>
                  </a:solidFill>
                  <a:latin typeface="Times New Roman" pitchFamily="18" charset="0"/>
                </a:rPr>
                <a:t>木片</a:t>
              </a:r>
              <a:r>
                <a:rPr lang="ru-RU" altLang="en-US" sz="1100">
                  <a:solidFill>
                    <a:srgbClr val="151515"/>
                  </a:solidFill>
                  <a:latin typeface="Times New Roman" pitchFamily="18" charset="0"/>
                </a:rPr>
                <a:t>18361</a:t>
              </a:r>
              <a:r>
                <a:rPr lang="zh-CN" altLang="en-US" sz="1100">
                  <a:solidFill>
                    <a:srgbClr val="151515"/>
                  </a:solidFill>
                  <a:latin typeface="Times New Roman" pitchFamily="18" charset="0"/>
                </a:rPr>
                <a:t>0</a:t>
              </a:r>
              <a:r>
                <a:rPr lang="ru-RU" altLang="en-US" sz="1100">
                  <a:solidFill>
                    <a:srgbClr val="151515"/>
                  </a:solidFill>
                  <a:latin typeface="Times New Roman" pitchFamily="18" charset="0"/>
                </a:rPr>
                <a:t> м</a:t>
              </a:r>
              <a:r>
                <a:rPr lang="ru-RU" altLang="en-US" sz="1100" baseline="30000">
                  <a:solidFill>
                    <a:srgbClr val="151515"/>
                  </a:solidFill>
                  <a:latin typeface="Times New Roman" pitchFamily="18" charset="0"/>
                </a:rPr>
                <a:t>3</a:t>
              </a:r>
              <a:r>
                <a:rPr lang="ru-RU" altLang="en-US" sz="1000">
                  <a:solidFill>
                    <a:srgbClr val="151515"/>
                  </a:solidFill>
                  <a:latin typeface="Times New Roman" pitchFamily="18" charset="0"/>
                </a:rPr>
                <a:t/>
              </a:r>
              <a:br>
                <a:rPr lang="ru-RU" altLang="en-US" sz="1000">
                  <a:solidFill>
                    <a:srgbClr val="151515"/>
                  </a:solidFill>
                  <a:latin typeface="Times New Roman" pitchFamily="18" charset="0"/>
                </a:rPr>
              </a:br>
              <a:r>
                <a:rPr lang="zh-CN" altLang="en-US" sz="1000">
                  <a:solidFill>
                    <a:srgbClr val="151515"/>
                  </a:solidFill>
                  <a:latin typeface="Times New Roman" pitchFamily="18" charset="0"/>
                </a:rPr>
                <a:t>木屑</a:t>
              </a:r>
              <a:r>
                <a:rPr lang="ru-RU" altLang="en-US" sz="1100">
                  <a:solidFill>
                    <a:srgbClr val="151515"/>
                  </a:solidFill>
                  <a:latin typeface="Times New Roman" pitchFamily="18" charset="0"/>
                </a:rPr>
                <a:t> 854</a:t>
              </a:r>
              <a:r>
                <a:rPr lang="zh-CN" altLang="en-US" sz="1100">
                  <a:solidFill>
                    <a:srgbClr val="151515"/>
                  </a:solidFill>
                  <a:latin typeface="Times New Roman" pitchFamily="18" charset="0"/>
                </a:rPr>
                <a:t>0</a:t>
              </a:r>
              <a:r>
                <a:rPr lang="ru-RU" altLang="en-US" sz="1100">
                  <a:solidFill>
                    <a:srgbClr val="151515"/>
                  </a:solidFill>
                  <a:latin typeface="Times New Roman" pitchFamily="18" charset="0"/>
                </a:rPr>
                <a:t> . м</a:t>
              </a:r>
              <a:r>
                <a:rPr lang="ru-RU" altLang="en-US" sz="1100" baseline="30000">
                  <a:solidFill>
                    <a:srgbClr val="151515"/>
                  </a:solidFill>
                  <a:latin typeface="Times New Roman" pitchFamily="18" charset="0"/>
                </a:rPr>
                <a:t>3</a:t>
              </a:r>
              <a:r>
                <a:rPr lang="ru-RU" altLang="en-US" sz="1000">
                  <a:solidFill>
                    <a:srgbClr val="151515"/>
                  </a:solidFill>
                  <a:latin typeface="Times New Roman" pitchFamily="18" charset="0"/>
                </a:rPr>
                <a:t/>
              </a:r>
              <a:br>
                <a:rPr lang="ru-RU" altLang="en-US" sz="1000">
                  <a:solidFill>
                    <a:srgbClr val="151515"/>
                  </a:solidFill>
                  <a:latin typeface="Times New Roman" pitchFamily="18" charset="0"/>
                </a:rPr>
              </a:br>
              <a:r>
                <a:rPr lang="zh-CN" altLang="en-US" sz="1000">
                  <a:solidFill>
                    <a:srgbClr val="151515"/>
                  </a:solidFill>
                  <a:latin typeface="Times New Roman" pitchFamily="18" charset="0"/>
                </a:rPr>
                <a:t>木屑</a:t>
              </a:r>
              <a:r>
                <a:rPr lang="ru-RU" altLang="en-US" sz="1000">
                  <a:solidFill>
                    <a:srgbClr val="151515"/>
                  </a:solidFill>
                  <a:latin typeface="Times New Roman" pitchFamily="18" charset="0"/>
                </a:rPr>
                <a:t> 2632</a:t>
              </a:r>
              <a:r>
                <a:rPr lang="zh-CN" altLang="en-US" sz="1000">
                  <a:solidFill>
                    <a:srgbClr val="151515"/>
                  </a:solidFill>
                  <a:latin typeface="Times New Roman" pitchFamily="18" charset="0"/>
                </a:rPr>
                <a:t>0</a:t>
              </a:r>
              <a:r>
                <a:rPr lang="ru-RU" altLang="en-US" sz="1100">
                  <a:solidFill>
                    <a:srgbClr val="151515"/>
                  </a:solidFill>
                  <a:latin typeface="Times New Roman" pitchFamily="18" charset="0"/>
                </a:rPr>
                <a:t>м</a:t>
              </a:r>
              <a:r>
                <a:rPr lang="ru-RU" altLang="en-US" sz="1100" baseline="30000">
                  <a:solidFill>
                    <a:srgbClr val="151515"/>
                  </a:solidFill>
                  <a:latin typeface="Times New Roman" pitchFamily="18" charset="0"/>
                </a:rPr>
                <a:t>3</a:t>
              </a:r>
              <a:endParaRPr lang="ru-RU" altLang="en-US" sz="1100">
                <a:solidFill>
                  <a:srgbClr val="151515"/>
                </a:solidFill>
                <a:latin typeface="Times New Roman" pitchFamily="18" charset="0"/>
              </a:endParaRPr>
            </a:p>
            <a:p>
              <a:pPr algn="ctr" eaLnBrk="1" hangingPunct="1">
                <a:buFont typeface="Arial" charset="0"/>
                <a:buNone/>
              </a:pPr>
              <a:r>
                <a:rPr lang="zh-CN" altLang="en-US" sz="1000">
                  <a:solidFill>
                    <a:srgbClr val="151515"/>
                  </a:solidFill>
                  <a:latin typeface="Times New Roman" pitchFamily="18" charset="0"/>
                </a:rPr>
                <a:t>木屑</a:t>
              </a:r>
              <a:r>
                <a:rPr lang="ru-RU" altLang="en-US" sz="1100">
                  <a:solidFill>
                    <a:srgbClr val="151515"/>
                  </a:solidFill>
                  <a:latin typeface="Times New Roman" pitchFamily="18" charset="0"/>
                </a:rPr>
                <a:t>2019</a:t>
              </a:r>
              <a:r>
                <a:rPr lang="zh-CN" altLang="en-US" sz="1100">
                  <a:solidFill>
                    <a:srgbClr val="151515"/>
                  </a:solidFill>
                  <a:latin typeface="Times New Roman" pitchFamily="18" charset="0"/>
                </a:rPr>
                <a:t>0</a:t>
              </a:r>
              <a:r>
                <a:rPr lang="ru-RU" altLang="en-US" sz="1100">
                  <a:solidFill>
                    <a:srgbClr val="151515"/>
                  </a:solidFill>
                  <a:latin typeface="Times New Roman" pitchFamily="18" charset="0"/>
                </a:rPr>
                <a:t>. м</a:t>
              </a:r>
              <a:r>
                <a:rPr lang="ru-RU" altLang="en-US" sz="1100" baseline="30000">
                  <a:solidFill>
                    <a:srgbClr val="151515"/>
                  </a:solidFill>
                  <a:latin typeface="Times New Roman" pitchFamily="18" charset="0"/>
                </a:rPr>
                <a:t>3</a:t>
              </a:r>
              <a:endParaRPr lang="ru-RU" altLang="en-US" sz="1000">
                <a:solidFill>
                  <a:srgbClr val="151515"/>
                </a:solidFill>
                <a:latin typeface="Times New Roman" pitchFamily="18" charset="0"/>
              </a:endParaRPr>
            </a:p>
            <a:p>
              <a:pPr algn="ctr" eaLnBrk="1" hangingPunct="1">
                <a:buFont typeface="Arial" charset="0"/>
                <a:buNone/>
              </a:pPr>
              <a:r>
                <a:rPr lang="zh-CN" altLang="en-US" sz="1100" b="1">
                  <a:solidFill>
                    <a:srgbClr val="151515"/>
                  </a:solidFill>
                  <a:latin typeface="Times New Roman" pitchFamily="18" charset="0"/>
                </a:rPr>
                <a:t>2个加工木颗粒的工厂</a:t>
              </a:r>
              <a:endParaRPr lang="zh-CN" altLang="en-US" sz="1800">
                <a:solidFill>
                  <a:srgbClr val="151515"/>
                </a:solidFill>
                <a:latin typeface="Arial" charset="0"/>
              </a:endParaRPr>
            </a:p>
          </p:txBody>
        </p:sp>
        <p:cxnSp>
          <p:nvCxnSpPr>
            <p:cNvPr id="30" name="AutoShape 687"/>
            <p:cNvCxnSpPr>
              <a:cxnSpLocks noChangeShapeType="1"/>
            </p:cNvCxnSpPr>
            <p:nvPr/>
          </p:nvCxnSpPr>
          <p:spPr bwMode="auto">
            <a:xfrm>
              <a:off x="12" y="1166"/>
              <a:ext cx="3572" cy="1"/>
            </a:xfrm>
            <a:prstGeom prst="straightConnector1">
              <a:avLst/>
            </a:prstGeom>
            <a:noFill/>
            <a:ln w="9525">
              <a:solidFill>
                <a:srgbClr val="000000"/>
              </a:solidFill>
              <a:round/>
              <a:headEnd/>
              <a:tailEnd/>
            </a:ln>
          </p:spPr>
        </p:cxnSp>
        <p:cxnSp>
          <p:nvCxnSpPr>
            <p:cNvPr id="31" name="AutoShape 688"/>
            <p:cNvCxnSpPr>
              <a:cxnSpLocks noChangeShapeType="1"/>
            </p:cNvCxnSpPr>
            <p:nvPr/>
          </p:nvCxnSpPr>
          <p:spPr bwMode="auto">
            <a:xfrm>
              <a:off x="26" y="599"/>
              <a:ext cx="3572" cy="1"/>
            </a:xfrm>
            <a:prstGeom prst="straightConnector1">
              <a:avLst/>
            </a:prstGeom>
            <a:noFill/>
            <a:ln w="9525">
              <a:solidFill>
                <a:srgbClr val="000000"/>
              </a:solidFill>
              <a:round/>
              <a:headEnd/>
              <a:tailEnd/>
            </a:ln>
          </p:spPr>
        </p:cxnSp>
        <p:cxnSp>
          <p:nvCxnSpPr>
            <p:cNvPr id="32" name="AutoShape 689"/>
            <p:cNvCxnSpPr>
              <a:cxnSpLocks noChangeShapeType="1"/>
            </p:cNvCxnSpPr>
            <p:nvPr/>
          </p:nvCxnSpPr>
          <p:spPr bwMode="auto">
            <a:xfrm>
              <a:off x="12" y="329"/>
              <a:ext cx="3572" cy="1"/>
            </a:xfrm>
            <a:prstGeom prst="straightConnector1">
              <a:avLst/>
            </a:prstGeom>
            <a:noFill/>
            <a:ln w="9525">
              <a:solidFill>
                <a:srgbClr val="000000"/>
              </a:solidFill>
              <a:round/>
              <a:headEnd/>
              <a:tailEnd/>
            </a:ln>
          </p:spPr>
        </p:cxnSp>
        <p:cxnSp>
          <p:nvCxnSpPr>
            <p:cNvPr id="33" name="AutoShape 690"/>
            <p:cNvCxnSpPr>
              <a:cxnSpLocks noChangeShapeType="1"/>
            </p:cNvCxnSpPr>
            <p:nvPr/>
          </p:nvCxnSpPr>
          <p:spPr bwMode="auto">
            <a:xfrm>
              <a:off x="12" y="852"/>
              <a:ext cx="3572" cy="1"/>
            </a:xfrm>
            <a:prstGeom prst="straightConnector1">
              <a:avLst/>
            </a:prstGeom>
            <a:noFill/>
            <a:ln w="9525">
              <a:solidFill>
                <a:srgbClr val="000000"/>
              </a:solidFill>
              <a:round/>
              <a:headEnd/>
              <a:tailEnd/>
            </a:ln>
          </p:spPr>
        </p:cxnSp>
      </p:grpSp>
      <p:grpSp>
        <p:nvGrpSpPr>
          <p:cNvPr id="34" name="Group 100"/>
          <p:cNvGrpSpPr>
            <a:grpSpLocks/>
          </p:cNvGrpSpPr>
          <p:nvPr/>
        </p:nvGrpSpPr>
        <p:grpSpPr bwMode="auto">
          <a:xfrm>
            <a:off x="6588125" y="5032375"/>
            <a:ext cx="2127250" cy="1028700"/>
            <a:chOff x="0" y="0"/>
            <a:chExt cx="3351" cy="1620"/>
          </a:xfrm>
        </p:grpSpPr>
        <p:sp>
          <p:nvSpPr>
            <p:cNvPr id="35" name="Rectangle 692"/>
            <p:cNvSpPr>
              <a:spLocks noChangeArrowheads="1"/>
            </p:cNvSpPr>
            <p:nvPr/>
          </p:nvSpPr>
          <p:spPr bwMode="auto">
            <a:xfrm>
              <a:off x="0" y="0"/>
              <a:ext cx="3345" cy="1620"/>
            </a:xfrm>
            <a:prstGeom prst="rect">
              <a:avLst/>
            </a:prstGeom>
            <a:solidFill>
              <a:schemeClr val="tx1"/>
            </a:solidFill>
            <a:ln w="9525">
              <a:solidFill>
                <a:srgbClr val="000000"/>
              </a:solidFill>
              <a:miter lim="800000"/>
              <a:headEnd/>
              <a:tailEnd/>
            </a:ln>
          </p:spPr>
          <p:txBody>
            <a:bodyPr/>
            <a:lstStyle/>
            <a:p>
              <a:pPr algn="ctr" eaLnBrk="1" hangingPunct="1">
                <a:buFont typeface="Arial" charset="0"/>
                <a:buNone/>
              </a:pPr>
              <a:r>
                <a:rPr lang="zh-CN" altLang="en-US" sz="1000" dirty="0">
                  <a:solidFill>
                    <a:srgbClr val="151515"/>
                  </a:solidFill>
                  <a:latin typeface="Times New Roman" pitchFamily="18" charset="0"/>
                </a:rPr>
                <a:t>板材</a:t>
              </a:r>
              <a:r>
                <a:rPr lang="ru-RU" altLang="en-US" sz="1100" dirty="0">
                  <a:solidFill>
                    <a:srgbClr val="151515"/>
                  </a:solidFill>
                  <a:latin typeface="Times New Roman" pitchFamily="18" charset="0"/>
                </a:rPr>
                <a:t> 5242</a:t>
              </a:r>
              <a:r>
                <a:rPr lang="zh-CN" altLang="en-US" sz="1100" dirty="0">
                  <a:solidFill>
                    <a:srgbClr val="151515"/>
                  </a:solidFill>
                  <a:latin typeface="Times New Roman" pitchFamily="18" charset="0"/>
                </a:rPr>
                <a:t>0</a:t>
              </a:r>
              <a:r>
                <a:rPr lang="ru-RU" altLang="en-US" sz="1100" dirty="0">
                  <a:solidFill>
                    <a:srgbClr val="151515"/>
                  </a:solidFill>
                  <a:latin typeface="Times New Roman" pitchFamily="18" charset="0"/>
                </a:rPr>
                <a:t>. м</a:t>
              </a:r>
              <a:r>
                <a:rPr lang="ru-RU" altLang="en-US" sz="1100" baseline="30000" dirty="0">
                  <a:solidFill>
                    <a:srgbClr val="151515"/>
                  </a:solidFill>
                  <a:latin typeface="Times New Roman" pitchFamily="18" charset="0"/>
                </a:rPr>
                <a:t>3</a:t>
              </a:r>
              <a:r>
                <a:rPr lang="ru-RU" altLang="en-US" sz="1100" dirty="0">
                  <a:solidFill>
                    <a:srgbClr val="151515"/>
                  </a:solidFill>
                  <a:latin typeface="Times New Roman" pitchFamily="18" charset="0"/>
                </a:rPr>
                <a:t/>
              </a:r>
              <a:br>
                <a:rPr lang="ru-RU" altLang="en-US" sz="1100" dirty="0">
                  <a:solidFill>
                    <a:srgbClr val="151515"/>
                  </a:solidFill>
                  <a:latin typeface="Times New Roman" pitchFamily="18" charset="0"/>
                </a:rPr>
              </a:br>
              <a:endParaRPr lang="ru-RU" altLang="en-US" sz="1100" dirty="0">
                <a:solidFill>
                  <a:srgbClr val="151515"/>
                </a:solidFill>
                <a:latin typeface="Times New Roman" pitchFamily="18" charset="0"/>
              </a:endParaRPr>
            </a:p>
            <a:p>
              <a:pPr algn="ctr" eaLnBrk="1" hangingPunct="1">
                <a:buFont typeface="Arial" charset="0"/>
                <a:buNone/>
              </a:pPr>
              <a:endParaRPr lang="ru-RU" altLang="en-US" sz="1100" dirty="0">
                <a:solidFill>
                  <a:srgbClr val="151515"/>
                </a:solidFill>
                <a:latin typeface="Times New Roman" pitchFamily="18" charset="0"/>
              </a:endParaRPr>
            </a:p>
            <a:p>
              <a:pPr algn="ctr" eaLnBrk="1" hangingPunct="1">
                <a:buFont typeface="Arial" charset="0"/>
                <a:buNone/>
              </a:pPr>
              <a:endParaRPr lang="ru-RU" altLang="en-US" sz="1100" dirty="0">
                <a:solidFill>
                  <a:srgbClr val="151515"/>
                </a:solidFill>
                <a:latin typeface="Times New Roman" pitchFamily="18" charset="0"/>
              </a:endParaRPr>
            </a:p>
            <a:p>
              <a:pPr algn="ctr" eaLnBrk="1" hangingPunct="1">
                <a:buFont typeface="Arial" charset="0"/>
                <a:buNone/>
              </a:pPr>
              <a:r>
                <a:rPr lang="zh-CN" altLang="en-US" sz="1800" dirty="0">
                  <a:solidFill>
                    <a:srgbClr val="151515"/>
                  </a:solidFill>
                  <a:latin typeface="Arial" charset="0"/>
                </a:rPr>
                <a:t>半成品车间</a:t>
              </a:r>
              <a:endParaRPr lang="ru-RU" altLang="en-US" sz="1800" dirty="0">
                <a:solidFill>
                  <a:srgbClr val="151515"/>
                </a:solidFill>
                <a:latin typeface="Arial" charset="0"/>
              </a:endParaRPr>
            </a:p>
          </p:txBody>
        </p:sp>
        <p:cxnSp>
          <p:nvCxnSpPr>
            <p:cNvPr id="36" name="AutoShape 693"/>
            <p:cNvCxnSpPr>
              <a:cxnSpLocks noChangeShapeType="1"/>
            </p:cNvCxnSpPr>
            <p:nvPr/>
          </p:nvCxnSpPr>
          <p:spPr bwMode="auto">
            <a:xfrm>
              <a:off x="0" y="1227"/>
              <a:ext cx="3345" cy="1"/>
            </a:xfrm>
            <a:prstGeom prst="straightConnector1">
              <a:avLst/>
            </a:prstGeom>
            <a:noFill/>
            <a:ln w="9525">
              <a:solidFill>
                <a:srgbClr val="000000"/>
              </a:solidFill>
              <a:round/>
              <a:headEnd/>
              <a:tailEnd/>
            </a:ln>
          </p:spPr>
        </p:cxnSp>
        <p:cxnSp>
          <p:nvCxnSpPr>
            <p:cNvPr id="37" name="AutoShape 694"/>
            <p:cNvCxnSpPr>
              <a:cxnSpLocks noChangeShapeType="1"/>
            </p:cNvCxnSpPr>
            <p:nvPr/>
          </p:nvCxnSpPr>
          <p:spPr bwMode="auto">
            <a:xfrm>
              <a:off x="6" y="325"/>
              <a:ext cx="3345" cy="1"/>
            </a:xfrm>
            <a:prstGeom prst="straightConnector1">
              <a:avLst/>
            </a:prstGeom>
            <a:noFill/>
            <a:ln w="9525">
              <a:solidFill>
                <a:srgbClr val="000000"/>
              </a:solidFill>
              <a:round/>
              <a:headEnd/>
              <a:tailEnd/>
            </a:ln>
          </p:spPr>
        </p:cxnSp>
        <p:sp>
          <p:nvSpPr>
            <p:cNvPr id="38" name="Text Box 695"/>
            <p:cNvSpPr>
              <a:spLocks noChangeArrowheads="1"/>
            </p:cNvSpPr>
            <p:nvPr/>
          </p:nvSpPr>
          <p:spPr bwMode="auto">
            <a:xfrm>
              <a:off x="15" y="380"/>
              <a:ext cx="1680" cy="825"/>
            </a:xfrm>
            <a:prstGeom prst="rect">
              <a:avLst/>
            </a:prstGeom>
            <a:solidFill>
              <a:schemeClr val="tx1"/>
            </a:solidFill>
            <a:ln w="9525">
              <a:noFill/>
              <a:miter lim="800000"/>
              <a:headEnd/>
              <a:tailEnd/>
            </a:ln>
          </p:spPr>
          <p:txBody>
            <a:bodyPr/>
            <a:lstStyle/>
            <a:p>
              <a:pPr algn="ctr" eaLnBrk="1" hangingPunct="1">
                <a:spcAft>
                  <a:spcPts val="1000"/>
                </a:spcAft>
                <a:buFont typeface="Arial" charset="0"/>
                <a:buNone/>
              </a:pPr>
              <a:r>
                <a:rPr lang="zh-CN" altLang="en-US" sz="1000">
                  <a:solidFill>
                    <a:srgbClr val="151515"/>
                  </a:solidFill>
                  <a:latin typeface="Times New Roman" pitchFamily="18" charset="0"/>
                </a:rPr>
                <a:t>废料</a:t>
              </a:r>
              <a:r>
                <a:rPr lang="ru-RU" altLang="en-US" sz="1000">
                  <a:solidFill>
                    <a:srgbClr val="151515"/>
                  </a:solidFill>
                  <a:latin typeface="Times New Roman" pitchFamily="18" charset="0"/>
                </a:rPr>
                <a:t>: 2019</a:t>
              </a:r>
              <a:r>
                <a:rPr lang="zh-CN" altLang="en-US" sz="1000">
                  <a:solidFill>
                    <a:srgbClr val="151515"/>
                  </a:solidFill>
                  <a:latin typeface="Times New Roman" pitchFamily="18" charset="0"/>
                </a:rPr>
                <a:t>0</a:t>
              </a:r>
              <a:r>
                <a:rPr lang="ru-RU" altLang="en-US" sz="1000">
                  <a:solidFill>
                    <a:srgbClr val="151515"/>
                  </a:solidFill>
                  <a:latin typeface="Times New Roman" pitchFamily="18" charset="0"/>
                </a:rPr>
                <a:t>. м</a:t>
              </a:r>
              <a:r>
                <a:rPr lang="ru-RU" altLang="en-US" sz="1000" baseline="30000">
                  <a:solidFill>
                    <a:srgbClr val="151515"/>
                  </a:solidFill>
                  <a:latin typeface="Times New Roman" pitchFamily="18" charset="0"/>
                </a:rPr>
                <a:t>3</a:t>
              </a:r>
              <a:r>
                <a:rPr lang="ru-RU" altLang="en-US" sz="1000">
                  <a:solidFill>
                    <a:srgbClr val="151515"/>
                  </a:solidFill>
                  <a:latin typeface="Times New Roman" pitchFamily="18" charset="0"/>
                </a:rPr>
                <a:t>: </a:t>
              </a:r>
              <a:r>
                <a:rPr lang="zh-CN" altLang="en-US" sz="1000">
                  <a:solidFill>
                    <a:srgbClr val="151515"/>
                  </a:solidFill>
                  <a:latin typeface="Times New Roman" pitchFamily="18" charset="0"/>
                </a:rPr>
                <a:t>木屑</a:t>
              </a:r>
              <a:endParaRPr lang="zh-CN" altLang="en-US" sz="1800">
                <a:solidFill>
                  <a:srgbClr val="151515"/>
                </a:solidFill>
                <a:latin typeface="Arial" charset="0"/>
              </a:endParaRPr>
            </a:p>
          </p:txBody>
        </p:sp>
        <p:sp>
          <p:nvSpPr>
            <p:cNvPr id="39" name="Text Box 696"/>
            <p:cNvSpPr>
              <a:spLocks noChangeArrowheads="1"/>
            </p:cNvSpPr>
            <p:nvPr/>
          </p:nvSpPr>
          <p:spPr bwMode="auto">
            <a:xfrm>
              <a:off x="1578" y="457"/>
              <a:ext cx="1725" cy="645"/>
            </a:xfrm>
            <a:prstGeom prst="rect">
              <a:avLst/>
            </a:prstGeom>
            <a:solidFill>
              <a:srgbClr val="FFFFFF"/>
            </a:solidFill>
            <a:ln w="9525">
              <a:noFill/>
              <a:miter lim="800000"/>
              <a:headEnd/>
              <a:tailEnd/>
            </a:ln>
          </p:spPr>
          <p:txBody>
            <a:bodyPr/>
            <a:lstStyle/>
            <a:p>
              <a:pPr algn="ctr" eaLnBrk="1" hangingPunct="1">
                <a:spcAft>
                  <a:spcPts val="1000"/>
                </a:spcAft>
                <a:buFont typeface="Arial" charset="0"/>
                <a:buNone/>
              </a:pPr>
              <a:r>
                <a:rPr lang="zh-CN" altLang="en-US" sz="1000">
                  <a:solidFill>
                    <a:srgbClr val="151515"/>
                  </a:solidFill>
                  <a:latin typeface="Times New Roman" pitchFamily="18" charset="0"/>
                </a:rPr>
                <a:t>半成品</a:t>
              </a:r>
              <a:r>
                <a:rPr lang="ru-RU" altLang="en-US" sz="1000">
                  <a:solidFill>
                    <a:srgbClr val="151515"/>
                  </a:solidFill>
                  <a:latin typeface="Times New Roman" pitchFamily="18" charset="0"/>
                </a:rPr>
                <a:t> 322</a:t>
              </a:r>
              <a:r>
                <a:rPr lang="en-US" altLang="ru-RU" sz="1000">
                  <a:solidFill>
                    <a:srgbClr val="151515"/>
                  </a:solidFill>
                  <a:latin typeface="Times New Roman" pitchFamily="18" charset="0"/>
                </a:rPr>
                <a:t>3</a:t>
              </a:r>
              <a:r>
                <a:rPr lang="zh-CN" altLang="en-US" sz="1000">
                  <a:solidFill>
                    <a:srgbClr val="151515"/>
                  </a:solidFill>
                  <a:latin typeface="Times New Roman" pitchFamily="18" charset="0"/>
                </a:rPr>
                <a:t>0</a:t>
              </a:r>
              <a:r>
                <a:rPr lang="ru-RU" altLang="en-US" sz="1000">
                  <a:solidFill>
                    <a:srgbClr val="151515"/>
                  </a:solidFill>
                  <a:latin typeface="Times New Roman" pitchFamily="18" charset="0"/>
                </a:rPr>
                <a:t>с. м</a:t>
              </a:r>
              <a:r>
                <a:rPr lang="ru-RU" altLang="en-US" sz="1000" baseline="30000">
                  <a:solidFill>
                    <a:srgbClr val="151515"/>
                  </a:solidFill>
                  <a:latin typeface="Times New Roman" pitchFamily="18" charset="0"/>
                </a:rPr>
                <a:t>3</a:t>
              </a:r>
              <a:endParaRPr lang="ru-RU" altLang="en-US" sz="1800">
                <a:solidFill>
                  <a:srgbClr val="151515"/>
                </a:solidFill>
                <a:latin typeface="Arial" charset="0"/>
              </a:endParaRPr>
            </a:p>
          </p:txBody>
        </p:sp>
        <p:cxnSp>
          <p:nvCxnSpPr>
            <p:cNvPr id="40" name="AutoShape 697"/>
            <p:cNvCxnSpPr>
              <a:cxnSpLocks noChangeShapeType="1"/>
            </p:cNvCxnSpPr>
            <p:nvPr/>
          </p:nvCxnSpPr>
          <p:spPr bwMode="auto">
            <a:xfrm>
              <a:off x="1615" y="325"/>
              <a:ext cx="1" cy="902"/>
            </a:xfrm>
            <a:prstGeom prst="straightConnector1">
              <a:avLst/>
            </a:prstGeom>
            <a:noFill/>
            <a:ln w="9525">
              <a:solidFill>
                <a:srgbClr val="000000"/>
              </a:solidFill>
              <a:round/>
              <a:headEnd/>
              <a:tailEnd/>
            </a:ln>
          </p:spPr>
        </p:cxnSp>
      </p:grpSp>
      <p:grpSp>
        <p:nvGrpSpPr>
          <p:cNvPr id="41" name="Group 740"/>
          <p:cNvGrpSpPr>
            <a:grpSpLocks/>
          </p:cNvGrpSpPr>
          <p:nvPr/>
        </p:nvGrpSpPr>
        <p:grpSpPr bwMode="auto">
          <a:xfrm>
            <a:off x="682625" y="2922588"/>
            <a:ext cx="1666875" cy="838200"/>
            <a:chOff x="0" y="0"/>
            <a:chExt cx="2625" cy="1320"/>
          </a:xfrm>
        </p:grpSpPr>
        <p:sp>
          <p:nvSpPr>
            <p:cNvPr id="42" name="Rectangle 741"/>
            <p:cNvSpPr>
              <a:spLocks noChangeArrowheads="1"/>
            </p:cNvSpPr>
            <p:nvPr/>
          </p:nvSpPr>
          <p:spPr bwMode="auto">
            <a:xfrm>
              <a:off x="0" y="0"/>
              <a:ext cx="2625" cy="1320"/>
            </a:xfrm>
            <a:prstGeom prst="rect">
              <a:avLst/>
            </a:prstGeom>
            <a:solidFill>
              <a:srgbClr val="FFFFFF"/>
            </a:solidFill>
            <a:ln w="9525">
              <a:solidFill>
                <a:srgbClr val="000000"/>
              </a:solidFill>
              <a:miter lim="800000"/>
              <a:headEnd/>
              <a:tailEnd/>
            </a:ln>
          </p:spPr>
          <p:txBody>
            <a:bodyPr/>
            <a:lstStyle/>
            <a:p>
              <a:pPr algn="ctr" eaLnBrk="1" hangingPunct="1">
                <a:buFont typeface="Arial" charset="0"/>
                <a:buNone/>
              </a:pPr>
              <a:r>
                <a:rPr lang="zh-CN" altLang="en-US" sz="1100">
                  <a:solidFill>
                    <a:srgbClr val="151515"/>
                  </a:solidFill>
                  <a:latin typeface="Times New Roman" pitchFamily="18" charset="0"/>
                </a:rPr>
                <a:t>烘干</a:t>
              </a:r>
            </a:p>
            <a:p>
              <a:pPr algn="ctr" eaLnBrk="1" hangingPunct="1">
                <a:spcBef>
                  <a:spcPts val="600"/>
                </a:spcBef>
                <a:buFont typeface="Arial" charset="0"/>
                <a:buNone/>
              </a:pPr>
              <a:r>
                <a:rPr lang="zh-CN" altLang="en-US" sz="1100">
                  <a:solidFill>
                    <a:srgbClr val="151515"/>
                  </a:solidFill>
                  <a:latin typeface="Times New Roman" pitchFamily="18" charset="0"/>
                </a:rPr>
                <a:t>树皮</a:t>
              </a:r>
              <a:r>
                <a:rPr lang="ru-RU" altLang="en-US" sz="1100">
                  <a:solidFill>
                    <a:srgbClr val="151515"/>
                  </a:solidFill>
                  <a:latin typeface="Times New Roman" pitchFamily="18" charset="0"/>
                </a:rPr>
                <a:t>6999</a:t>
              </a:r>
              <a:r>
                <a:rPr lang="zh-CN" altLang="en-US" sz="1100">
                  <a:solidFill>
                    <a:srgbClr val="151515"/>
                  </a:solidFill>
                  <a:latin typeface="Times New Roman" pitchFamily="18" charset="0"/>
                </a:rPr>
                <a:t>0 </a:t>
              </a:r>
              <a:r>
                <a:rPr lang="ru-RU" altLang="en-US" sz="1100">
                  <a:solidFill>
                    <a:srgbClr val="151515"/>
                  </a:solidFill>
                  <a:latin typeface="Times New Roman" pitchFamily="18" charset="0"/>
                </a:rPr>
                <a:t> м</a:t>
              </a:r>
              <a:r>
                <a:rPr lang="ru-RU" altLang="en-US" sz="1100" baseline="30000">
                  <a:solidFill>
                    <a:srgbClr val="151515"/>
                  </a:solidFill>
                  <a:latin typeface="Times New Roman" pitchFamily="18" charset="0"/>
                </a:rPr>
                <a:t>3</a:t>
              </a:r>
            </a:p>
            <a:p>
              <a:pPr algn="ctr" eaLnBrk="1" hangingPunct="1">
                <a:buFont typeface="Arial" charset="0"/>
                <a:buNone/>
              </a:pPr>
              <a:r>
                <a:rPr lang="zh-CN" altLang="en-US" sz="1100">
                  <a:solidFill>
                    <a:srgbClr val="151515"/>
                  </a:solidFill>
                  <a:latin typeface="Times New Roman" pitchFamily="18" charset="0"/>
                </a:rPr>
                <a:t>木屑</a:t>
              </a:r>
              <a:r>
                <a:rPr lang="ru-RU" altLang="en-US" sz="1100">
                  <a:solidFill>
                    <a:srgbClr val="151515"/>
                  </a:solidFill>
                  <a:latin typeface="Times New Roman" pitchFamily="18" charset="0"/>
                </a:rPr>
                <a:t> 8186</a:t>
              </a:r>
              <a:r>
                <a:rPr lang="zh-CN" altLang="en-US" sz="1100">
                  <a:solidFill>
                    <a:srgbClr val="151515"/>
                  </a:solidFill>
                  <a:latin typeface="Times New Roman" pitchFamily="18" charset="0"/>
                </a:rPr>
                <a:t> </a:t>
              </a:r>
              <a:r>
                <a:rPr lang="ru-RU" altLang="en-US" sz="1100">
                  <a:solidFill>
                    <a:srgbClr val="151515"/>
                  </a:solidFill>
                  <a:latin typeface="Times New Roman" pitchFamily="18" charset="0"/>
                </a:rPr>
                <a:t> м</a:t>
              </a:r>
              <a:r>
                <a:rPr lang="ru-RU" altLang="en-US" sz="1100" baseline="30000">
                  <a:solidFill>
                    <a:srgbClr val="151515"/>
                  </a:solidFill>
                  <a:latin typeface="Times New Roman" pitchFamily="18" charset="0"/>
                </a:rPr>
                <a:t>3</a:t>
              </a:r>
            </a:p>
            <a:p>
              <a:pPr algn="ctr" eaLnBrk="1" hangingPunct="1">
                <a:spcBef>
                  <a:spcPts val="300"/>
                </a:spcBef>
                <a:buFont typeface="Arial" charset="0"/>
                <a:buNone/>
              </a:pPr>
              <a:r>
                <a:rPr lang="zh-CN" altLang="en-US" sz="1100" b="1">
                  <a:solidFill>
                    <a:srgbClr val="151515"/>
                  </a:solidFill>
                  <a:latin typeface="Times New Roman" pitchFamily="18" charset="0"/>
                </a:rPr>
                <a:t>烘干房</a:t>
              </a:r>
            </a:p>
          </p:txBody>
        </p:sp>
        <p:cxnSp>
          <p:nvCxnSpPr>
            <p:cNvPr id="43" name="AutoShape 742"/>
            <p:cNvCxnSpPr>
              <a:cxnSpLocks noChangeShapeType="1"/>
            </p:cNvCxnSpPr>
            <p:nvPr/>
          </p:nvCxnSpPr>
          <p:spPr bwMode="auto">
            <a:xfrm>
              <a:off x="0" y="995"/>
              <a:ext cx="2625" cy="1"/>
            </a:xfrm>
            <a:prstGeom prst="straightConnector1">
              <a:avLst/>
            </a:prstGeom>
            <a:noFill/>
            <a:ln w="9525">
              <a:solidFill>
                <a:srgbClr val="000000"/>
              </a:solidFill>
              <a:round/>
              <a:headEnd/>
              <a:tailEnd/>
            </a:ln>
          </p:spPr>
        </p:cxnSp>
      </p:grpSp>
      <p:cxnSp>
        <p:nvCxnSpPr>
          <p:cNvPr id="44" name="AutoShape 110"/>
          <p:cNvCxnSpPr>
            <a:cxnSpLocks noChangeShapeType="1"/>
          </p:cNvCxnSpPr>
          <p:nvPr/>
        </p:nvCxnSpPr>
        <p:spPr bwMode="auto">
          <a:xfrm>
            <a:off x="2673350" y="1576388"/>
            <a:ext cx="919163" cy="1587"/>
          </a:xfrm>
          <a:prstGeom prst="straightConnector1">
            <a:avLst/>
          </a:prstGeom>
          <a:noFill/>
          <a:ln w="9525">
            <a:solidFill>
              <a:srgbClr val="000000"/>
            </a:solidFill>
            <a:round/>
            <a:headEnd/>
            <a:tailEnd type="triangle" w="med" len="med"/>
          </a:ln>
        </p:spPr>
      </p:cxnSp>
      <p:cxnSp>
        <p:nvCxnSpPr>
          <p:cNvPr id="45" name="AutoShape 114"/>
          <p:cNvCxnSpPr>
            <a:cxnSpLocks noChangeShapeType="1"/>
          </p:cNvCxnSpPr>
          <p:nvPr/>
        </p:nvCxnSpPr>
        <p:spPr bwMode="auto">
          <a:xfrm rot="5400000">
            <a:off x="5553869" y="1923256"/>
            <a:ext cx="968375" cy="379413"/>
          </a:xfrm>
          <a:prstGeom prst="bentConnector3">
            <a:avLst>
              <a:gd name="adj1" fmla="val 1019"/>
            </a:avLst>
          </a:prstGeom>
          <a:noFill/>
          <a:ln w="9525">
            <a:solidFill>
              <a:srgbClr val="000000"/>
            </a:solidFill>
            <a:miter lim="800000"/>
            <a:headEnd/>
            <a:tailEnd type="triangle" w="med" len="med"/>
          </a:ln>
        </p:spPr>
      </p:cxnSp>
      <p:cxnSp>
        <p:nvCxnSpPr>
          <p:cNvPr id="46" name="AutoShape 115"/>
          <p:cNvCxnSpPr>
            <a:cxnSpLocks noChangeShapeType="1"/>
          </p:cNvCxnSpPr>
          <p:nvPr/>
        </p:nvCxnSpPr>
        <p:spPr bwMode="auto">
          <a:xfrm rot="10800000" flipV="1">
            <a:off x="5795963" y="5537200"/>
            <a:ext cx="801687" cy="144463"/>
          </a:xfrm>
          <a:prstGeom prst="bentConnector3">
            <a:avLst>
              <a:gd name="adj1" fmla="val 50000"/>
            </a:avLst>
          </a:prstGeom>
          <a:noFill/>
          <a:ln w="9525">
            <a:solidFill>
              <a:srgbClr val="000000"/>
            </a:solidFill>
            <a:miter lim="800000"/>
            <a:headEnd/>
            <a:tailEnd type="triangle" w="med" len="med"/>
          </a:ln>
        </p:spPr>
      </p:cxnSp>
      <p:cxnSp>
        <p:nvCxnSpPr>
          <p:cNvPr id="47" name="AutoShape 116"/>
          <p:cNvCxnSpPr>
            <a:cxnSpLocks noChangeShapeType="1"/>
          </p:cNvCxnSpPr>
          <p:nvPr/>
        </p:nvCxnSpPr>
        <p:spPr bwMode="auto">
          <a:xfrm rot="10800000">
            <a:off x="2339975" y="3500438"/>
            <a:ext cx="792163" cy="144462"/>
          </a:xfrm>
          <a:prstGeom prst="bentConnector3">
            <a:avLst>
              <a:gd name="adj1" fmla="val 50000"/>
            </a:avLst>
          </a:prstGeom>
          <a:noFill/>
          <a:ln w="9525">
            <a:solidFill>
              <a:srgbClr val="000000"/>
            </a:solidFill>
            <a:miter lim="800000"/>
            <a:headEnd/>
            <a:tailEnd type="triangle" w="med" len="med"/>
          </a:ln>
        </p:spPr>
      </p:cxnSp>
      <p:cxnSp>
        <p:nvCxnSpPr>
          <p:cNvPr id="48" name="AutoShape 118"/>
          <p:cNvCxnSpPr>
            <a:cxnSpLocks noChangeShapeType="1"/>
          </p:cNvCxnSpPr>
          <p:nvPr/>
        </p:nvCxnSpPr>
        <p:spPr bwMode="auto">
          <a:xfrm rot="16200000" flipH="1">
            <a:off x="2383632" y="4412456"/>
            <a:ext cx="1784350" cy="433387"/>
          </a:xfrm>
          <a:prstGeom prst="bentConnector3">
            <a:avLst>
              <a:gd name="adj1" fmla="val 99796"/>
            </a:avLst>
          </a:prstGeom>
          <a:noFill/>
          <a:ln w="9525">
            <a:solidFill>
              <a:srgbClr val="000000"/>
            </a:solidFill>
            <a:miter lim="800000"/>
            <a:headEnd/>
            <a:tailEnd type="triangle" w="med" len="med"/>
          </a:ln>
        </p:spPr>
      </p:cxnSp>
      <p:cxnSp>
        <p:nvCxnSpPr>
          <p:cNvPr id="49" name="AutoShape 119"/>
          <p:cNvCxnSpPr>
            <a:cxnSpLocks noChangeShapeType="1"/>
          </p:cNvCxnSpPr>
          <p:nvPr/>
        </p:nvCxnSpPr>
        <p:spPr bwMode="auto">
          <a:xfrm>
            <a:off x="3065463" y="3736975"/>
            <a:ext cx="71437" cy="0"/>
          </a:xfrm>
          <a:prstGeom prst="straightConnector1">
            <a:avLst/>
          </a:prstGeom>
          <a:noFill/>
          <a:ln w="12700">
            <a:solidFill>
              <a:srgbClr val="000000"/>
            </a:solidFill>
            <a:round/>
            <a:headEnd/>
            <a:tailEnd/>
          </a:ln>
        </p:spPr>
      </p:cxnSp>
      <p:cxnSp>
        <p:nvCxnSpPr>
          <p:cNvPr id="50" name="AutoShape 120"/>
          <p:cNvCxnSpPr>
            <a:cxnSpLocks noChangeShapeType="1"/>
          </p:cNvCxnSpPr>
          <p:nvPr/>
        </p:nvCxnSpPr>
        <p:spPr bwMode="auto">
          <a:xfrm rot="10800000" flipV="1">
            <a:off x="4632325" y="4673600"/>
            <a:ext cx="4187825" cy="381000"/>
          </a:xfrm>
          <a:prstGeom prst="bentConnector2">
            <a:avLst/>
          </a:prstGeom>
          <a:noFill/>
          <a:ln w="9525">
            <a:solidFill>
              <a:srgbClr val="000000"/>
            </a:solidFill>
            <a:miter lim="800000"/>
            <a:headEnd/>
            <a:tailEnd type="triangle" w="med" len="med"/>
          </a:ln>
        </p:spPr>
      </p:cxnSp>
      <p:cxnSp>
        <p:nvCxnSpPr>
          <p:cNvPr id="51" name="AutoShape 121"/>
          <p:cNvCxnSpPr>
            <a:cxnSpLocks noChangeShapeType="1"/>
          </p:cNvCxnSpPr>
          <p:nvPr/>
        </p:nvCxnSpPr>
        <p:spPr bwMode="auto">
          <a:xfrm>
            <a:off x="8820150" y="3998913"/>
            <a:ext cx="1588" cy="669925"/>
          </a:xfrm>
          <a:prstGeom prst="straightConnector1">
            <a:avLst/>
          </a:prstGeom>
          <a:noFill/>
          <a:ln w="9525">
            <a:solidFill>
              <a:srgbClr val="000000"/>
            </a:solidFill>
            <a:round/>
            <a:headEnd/>
            <a:tailEnd/>
          </a:ln>
        </p:spPr>
      </p:cxnSp>
      <p:cxnSp>
        <p:nvCxnSpPr>
          <p:cNvPr id="52" name="AutoShape 122"/>
          <p:cNvCxnSpPr>
            <a:cxnSpLocks noChangeShapeType="1"/>
          </p:cNvCxnSpPr>
          <p:nvPr/>
        </p:nvCxnSpPr>
        <p:spPr bwMode="auto">
          <a:xfrm flipH="1">
            <a:off x="8710613" y="4002088"/>
            <a:ext cx="107950" cy="1587"/>
          </a:xfrm>
          <a:prstGeom prst="straightConnector1">
            <a:avLst/>
          </a:prstGeom>
          <a:noFill/>
          <a:ln w="9525">
            <a:solidFill>
              <a:srgbClr val="000000"/>
            </a:solidFill>
            <a:round/>
            <a:headEnd/>
            <a:tailEnd/>
          </a:ln>
        </p:spPr>
      </p:cxnSp>
      <p:cxnSp>
        <p:nvCxnSpPr>
          <p:cNvPr id="53" name="AutoShape 123"/>
          <p:cNvCxnSpPr>
            <a:cxnSpLocks noChangeShapeType="1"/>
          </p:cNvCxnSpPr>
          <p:nvPr/>
        </p:nvCxnSpPr>
        <p:spPr bwMode="auto">
          <a:xfrm rot="10800000" flipV="1">
            <a:off x="5749925" y="4816475"/>
            <a:ext cx="3095625" cy="504825"/>
          </a:xfrm>
          <a:prstGeom prst="bentConnector3">
            <a:avLst>
              <a:gd name="adj1" fmla="val 80921"/>
            </a:avLst>
          </a:prstGeom>
          <a:noFill/>
          <a:ln w="9525">
            <a:solidFill>
              <a:srgbClr val="000000"/>
            </a:solidFill>
            <a:miter lim="800000"/>
            <a:headEnd/>
            <a:tailEnd type="triangle" w="med" len="med"/>
          </a:ln>
        </p:spPr>
      </p:cxnSp>
      <p:cxnSp>
        <p:nvCxnSpPr>
          <p:cNvPr id="54" name="Прямая со стрелкой 72"/>
          <p:cNvCxnSpPr>
            <a:cxnSpLocks noChangeShapeType="1"/>
            <a:stCxn id="42" idx="2"/>
            <a:endCxn id="26" idx="0"/>
          </p:cNvCxnSpPr>
          <p:nvPr/>
        </p:nvCxnSpPr>
        <p:spPr bwMode="auto">
          <a:xfrm>
            <a:off x="1517650" y="3760788"/>
            <a:ext cx="0" cy="315912"/>
          </a:xfrm>
          <a:prstGeom prst="straightConnector1">
            <a:avLst/>
          </a:prstGeom>
          <a:noFill/>
          <a:ln w="9525">
            <a:solidFill>
              <a:srgbClr val="000000"/>
            </a:solidFill>
            <a:round/>
            <a:headEnd/>
            <a:tailEnd type="triangle" w="med" len="med"/>
          </a:ln>
        </p:spPr>
      </p:cxnSp>
      <p:cxnSp>
        <p:nvCxnSpPr>
          <p:cNvPr id="55" name="AutoShape 122"/>
          <p:cNvCxnSpPr>
            <a:cxnSpLocks noChangeShapeType="1"/>
          </p:cNvCxnSpPr>
          <p:nvPr/>
        </p:nvCxnSpPr>
        <p:spPr bwMode="auto">
          <a:xfrm flipH="1">
            <a:off x="8713788" y="3775075"/>
            <a:ext cx="144462" cy="0"/>
          </a:xfrm>
          <a:prstGeom prst="straightConnector1">
            <a:avLst/>
          </a:prstGeom>
          <a:noFill/>
          <a:ln w="9525">
            <a:solidFill>
              <a:srgbClr val="000000"/>
            </a:solidFill>
            <a:round/>
            <a:headEnd/>
            <a:tailEnd/>
          </a:ln>
        </p:spPr>
      </p:cxnSp>
      <p:sp>
        <p:nvSpPr>
          <p:cNvPr id="56" name="Прямая соединительная линия 191"/>
          <p:cNvSpPr>
            <a:spLocks noChangeShapeType="1"/>
          </p:cNvSpPr>
          <p:nvPr/>
        </p:nvSpPr>
        <p:spPr bwMode="auto">
          <a:xfrm>
            <a:off x="8848725" y="3783013"/>
            <a:ext cx="1588" cy="1027112"/>
          </a:xfrm>
          <a:prstGeom prst="line">
            <a:avLst/>
          </a:prstGeom>
          <a:noFill/>
          <a:ln w="12700">
            <a:solidFill>
              <a:srgbClr val="003300"/>
            </a:solidFill>
            <a:round/>
            <a:headEnd/>
            <a:tailEnd/>
          </a:ln>
        </p:spPr>
        <p:txBody>
          <a:bodyPr/>
          <a:lstStyle/>
          <a:p>
            <a:endParaRPr lang="ru-RU"/>
          </a:p>
        </p:txBody>
      </p:sp>
      <p:cxnSp>
        <p:nvCxnSpPr>
          <p:cNvPr id="57" name="AutoShape 110"/>
          <p:cNvCxnSpPr>
            <a:cxnSpLocks noChangeShapeType="1"/>
          </p:cNvCxnSpPr>
          <p:nvPr/>
        </p:nvCxnSpPr>
        <p:spPr bwMode="auto">
          <a:xfrm>
            <a:off x="5588000" y="1484313"/>
            <a:ext cx="630238" cy="1587"/>
          </a:xfrm>
          <a:prstGeom prst="straightConnector1">
            <a:avLst/>
          </a:prstGeom>
          <a:noFill/>
          <a:ln w="9525">
            <a:solidFill>
              <a:srgbClr val="000000"/>
            </a:solidFill>
            <a:round/>
            <a:headEnd/>
            <a:tailEnd type="triangle" w="med" len="med"/>
          </a:ln>
        </p:spPr>
      </p:cxnSp>
      <p:cxnSp>
        <p:nvCxnSpPr>
          <p:cNvPr id="58" name="AutoShape 110"/>
          <p:cNvCxnSpPr>
            <a:cxnSpLocks noChangeShapeType="1"/>
          </p:cNvCxnSpPr>
          <p:nvPr/>
        </p:nvCxnSpPr>
        <p:spPr bwMode="auto">
          <a:xfrm flipH="1">
            <a:off x="2339975" y="3305175"/>
            <a:ext cx="792163" cy="0"/>
          </a:xfrm>
          <a:prstGeom prst="straightConnector1">
            <a:avLst/>
          </a:prstGeom>
          <a:noFill/>
          <a:ln w="9525">
            <a:solidFill>
              <a:srgbClr val="000000"/>
            </a:solidFill>
            <a:round/>
            <a:headEnd/>
            <a:tailEnd type="triangle" w="med" len="med"/>
          </a:ln>
        </p:spPr>
      </p:cxnSp>
      <p:sp>
        <p:nvSpPr>
          <p:cNvPr id="59" name="Номер слайда 4"/>
          <p:cNvSpPr>
            <a:spLocks noGrp="1" noChangeArrowheads="1"/>
          </p:cNvSpPr>
          <p:nvPr/>
        </p:nvSpPr>
        <p:spPr bwMode="auto">
          <a:xfrm>
            <a:off x="6937375" y="6245225"/>
            <a:ext cx="1901825" cy="476250"/>
          </a:xfrm>
          <a:prstGeom prst="rect">
            <a:avLst/>
          </a:prstGeom>
          <a:noFill/>
          <a:ln w="9525">
            <a:noFill/>
            <a:miter lim="800000"/>
            <a:headEnd/>
            <a:tailEnd/>
          </a:ln>
        </p:spPr>
        <p:txBody>
          <a:bodyPr/>
          <a:lstStyle/>
          <a:p>
            <a:pPr algn="r">
              <a:buFont typeface="Arial" charset="0"/>
              <a:buNone/>
            </a:pPr>
            <a:fld id="{20BB0616-1EC5-4F14-ACCE-2C6CC32C8677}" type="slidenum">
              <a:rPr lang="ru-RU" altLang="zh-CN" sz="1400">
                <a:solidFill>
                  <a:srgbClr val="FFCC66"/>
                </a:solidFill>
                <a:latin typeface="+mn-lt"/>
                <a:cs typeface="Times New Roman" pitchFamily="18" charset="0"/>
              </a:rPr>
              <a:pPr algn="r">
                <a:buFont typeface="Arial" charset="0"/>
                <a:buNone/>
              </a:pPr>
              <a:t>20</a:t>
            </a:fld>
            <a:endParaRPr lang="ru-RU" altLang="zh-CN" sz="2000" dirty="0">
              <a:solidFill>
                <a:srgbClr val="FFCC66"/>
              </a:solidFill>
              <a:latin typeface="+mn-lt"/>
              <a:cs typeface="Times New Roman" pitchFamily="18" charset="0"/>
            </a:endParaRPr>
          </a:p>
        </p:txBody>
      </p:sp>
      <p:sp>
        <p:nvSpPr>
          <p:cNvPr id="60" name="Нижний колонтитул 3"/>
          <p:cNvSpPr>
            <a:spLocks noGrp="1"/>
          </p:cNvSpPr>
          <p:nvPr>
            <p:ph type="ftr" sz="quarter" idx="11"/>
          </p:nvPr>
        </p:nvSpPr>
        <p:spPr>
          <a:xfrm>
            <a:off x="2771800" y="6381328"/>
            <a:ext cx="4104456" cy="352127"/>
          </a:xfrm>
        </p:spPr>
        <p:txBody>
          <a:bodyPr/>
          <a:lstStyle/>
          <a:p>
            <a:pPr>
              <a:defRPr/>
            </a:pPr>
            <a:r>
              <a:rPr lang="de-DE" dirty="0"/>
              <a:t>Firma </a:t>
            </a:r>
            <a:r>
              <a:rPr lang="de-DE" dirty="0" smtClean="0"/>
              <a:t>Master</a:t>
            </a:r>
            <a:r>
              <a:rPr lang="ru-RU" dirty="0" smtClean="0"/>
              <a:t>,</a:t>
            </a:r>
            <a:r>
              <a:rPr lang="en-US" dirty="0" smtClean="0"/>
              <a:t> Ltd</a:t>
            </a:r>
            <a:r>
              <a:rPr lang="ru-RU" dirty="0" smtClean="0"/>
              <a:t>, © </a:t>
            </a:r>
            <a:r>
              <a:rPr lang="en-US" dirty="0" err="1" smtClean="0"/>
              <a:t>Harlov</a:t>
            </a:r>
            <a:r>
              <a:rPr lang="en-US" dirty="0" smtClean="0"/>
              <a:t> Y.P., </a:t>
            </a:r>
            <a:r>
              <a:rPr lang="en-US" dirty="0" err="1" smtClean="0"/>
              <a:t>Masaev</a:t>
            </a:r>
            <a:r>
              <a:rPr lang="en-US" dirty="0" smtClean="0"/>
              <a:t> S.N.</a:t>
            </a:r>
            <a:endParaRPr lang="de-D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Заголовок 1"/>
          <p:cNvSpPr txBox="1">
            <a:spLocks noRot="1" noChangeArrowheads="1"/>
          </p:cNvSpPr>
          <p:nvPr/>
        </p:nvSpPr>
        <p:spPr>
          <a:xfrm>
            <a:off x="467544" y="332656"/>
            <a:ext cx="8385175" cy="980728"/>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ru-RU" sz="28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SimSun" pitchFamily="2" charset="-122"/>
                <a:cs typeface="+mj-cs"/>
              </a:rPr>
              <a:t>优先投资项目</a:t>
            </a:r>
            <a:br>
              <a:rPr kumimoji="0" lang="zh-CN" altLang="ru-RU" sz="28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SimSun" pitchFamily="2" charset="-122"/>
                <a:cs typeface="+mj-cs"/>
              </a:rPr>
            </a:br>
            <a:r>
              <a:rPr kumimoji="0" lang="zh-CN" altLang="ru-RU" sz="28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SimSun" pitchFamily="2" charset="-122"/>
                <a:cs typeface="+mj-cs"/>
              </a:rPr>
              <a:t>废物管理计划</a:t>
            </a:r>
          </a:p>
        </p:txBody>
      </p:sp>
      <p:pic>
        <p:nvPicPr>
          <p:cNvPr id="61" name="Рисунок 5" descr="\\192.168.1.3\файлы\Рабочие документы\Бизнес-план_2013_Банки\Потоки отходов.jpg"/>
          <p:cNvPicPr>
            <a:picLocks noChangeArrowheads="1"/>
          </p:cNvPicPr>
          <p:nvPr/>
        </p:nvPicPr>
        <p:blipFill>
          <a:blip r:embed="rId2" cstate="print"/>
          <a:srcRect l="1926" t="1733" r="2376" b="1923"/>
          <a:stretch>
            <a:fillRect/>
          </a:stretch>
        </p:blipFill>
        <p:spPr bwMode="auto">
          <a:xfrm>
            <a:off x="466725" y="1339850"/>
            <a:ext cx="8426450" cy="4826000"/>
          </a:xfrm>
          <a:prstGeom prst="rect">
            <a:avLst/>
          </a:prstGeom>
          <a:noFill/>
          <a:ln w="9525">
            <a:noFill/>
            <a:miter lim="800000"/>
            <a:headEnd/>
            <a:tailEnd/>
          </a:ln>
        </p:spPr>
      </p:pic>
      <p:sp>
        <p:nvSpPr>
          <p:cNvPr id="62" name="Номер слайда 4"/>
          <p:cNvSpPr>
            <a:spLocks noGrp="1" noChangeArrowheads="1"/>
          </p:cNvSpPr>
          <p:nvPr/>
        </p:nvSpPr>
        <p:spPr bwMode="auto">
          <a:xfrm>
            <a:off x="6937375" y="6245225"/>
            <a:ext cx="1901825" cy="476250"/>
          </a:xfrm>
          <a:prstGeom prst="rect">
            <a:avLst/>
          </a:prstGeom>
          <a:noFill/>
          <a:ln w="9525">
            <a:noFill/>
            <a:miter lim="800000"/>
            <a:headEnd/>
            <a:tailEnd/>
          </a:ln>
        </p:spPr>
        <p:txBody>
          <a:bodyPr/>
          <a:lstStyle/>
          <a:p>
            <a:pPr algn="r">
              <a:buFont typeface="Arial" charset="0"/>
              <a:buNone/>
            </a:pPr>
            <a:fld id="{20BB0616-1EC5-4F14-ACCE-2C6CC32C8677}" type="slidenum">
              <a:rPr lang="ru-RU" altLang="zh-CN" sz="1400">
                <a:solidFill>
                  <a:srgbClr val="FFCC66"/>
                </a:solidFill>
                <a:latin typeface="+mn-lt"/>
                <a:cs typeface="Times New Roman" pitchFamily="18" charset="0"/>
              </a:rPr>
              <a:pPr algn="r">
                <a:buFont typeface="Arial" charset="0"/>
                <a:buNone/>
              </a:pPr>
              <a:t>21</a:t>
            </a:fld>
            <a:endParaRPr lang="ru-RU" altLang="zh-CN" sz="2000" dirty="0">
              <a:solidFill>
                <a:srgbClr val="FFCC66"/>
              </a:solidFill>
              <a:latin typeface="+mn-lt"/>
              <a:cs typeface="Times New Roman" pitchFamily="18" charset="0"/>
            </a:endParaRPr>
          </a:p>
        </p:txBody>
      </p:sp>
      <p:sp>
        <p:nvSpPr>
          <p:cNvPr id="5" name="Нижний колонтитул 3"/>
          <p:cNvSpPr>
            <a:spLocks noGrp="1"/>
          </p:cNvSpPr>
          <p:nvPr>
            <p:ph type="ftr" sz="quarter" idx="11"/>
          </p:nvPr>
        </p:nvSpPr>
        <p:spPr>
          <a:xfrm>
            <a:off x="2771800" y="6309320"/>
            <a:ext cx="4104456" cy="352127"/>
          </a:xfrm>
        </p:spPr>
        <p:txBody>
          <a:bodyPr/>
          <a:lstStyle/>
          <a:p>
            <a:pPr>
              <a:defRPr/>
            </a:pPr>
            <a:r>
              <a:rPr lang="de-DE" dirty="0"/>
              <a:t>Firma </a:t>
            </a:r>
            <a:r>
              <a:rPr lang="de-DE" dirty="0" smtClean="0"/>
              <a:t>Master</a:t>
            </a:r>
            <a:r>
              <a:rPr lang="ru-RU" dirty="0" smtClean="0"/>
              <a:t>,</a:t>
            </a:r>
            <a:r>
              <a:rPr lang="en-US" dirty="0" smtClean="0"/>
              <a:t> Ltd</a:t>
            </a:r>
            <a:r>
              <a:rPr lang="ru-RU" dirty="0" smtClean="0"/>
              <a:t>, © </a:t>
            </a:r>
            <a:r>
              <a:rPr lang="en-US" dirty="0" err="1" smtClean="0"/>
              <a:t>Harlov</a:t>
            </a:r>
            <a:r>
              <a:rPr lang="en-US" dirty="0" smtClean="0"/>
              <a:t> Y.P., </a:t>
            </a:r>
            <a:r>
              <a:rPr lang="en-US" dirty="0" err="1" smtClean="0"/>
              <a:t>Masaev</a:t>
            </a:r>
            <a:r>
              <a:rPr lang="en-US" dirty="0" smtClean="0"/>
              <a:t> S.N.</a:t>
            </a:r>
            <a:endParaRPr lang="de-DE"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Rot="1" noChangeArrowheads="1"/>
          </p:cNvSpPr>
          <p:nvPr/>
        </p:nvSpPr>
        <p:spPr>
          <a:xfrm>
            <a:off x="457200" y="166688"/>
            <a:ext cx="8385175" cy="11684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en-US" sz="2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优先投资项目</a:t>
            </a:r>
            <a:br>
              <a:rPr kumimoji="0" lang="ru-RU" altLang="en-US" sz="2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br>
            <a:r>
              <a:rPr kumimoji="0" lang="zh-CN" altLang="en-US" sz="2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SimSun" pitchFamily="2" charset="-122"/>
                <a:cs typeface="+mj-cs"/>
              </a:rPr>
              <a:t>废物处理说明</a:t>
            </a:r>
            <a:endParaRPr kumimoji="0" lang="ru-RU" altLang="en-US" sz="28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3" name="Содержимое 2"/>
          <p:cNvSpPr txBox="1">
            <a:spLocks noRot="1" noChangeArrowheads="1"/>
          </p:cNvSpPr>
          <p:nvPr/>
        </p:nvSpPr>
        <p:spPr>
          <a:xfrm>
            <a:off x="827740" y="1772885"/>
            <a:ext cx="8137525" cy="3733585"/>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zh-CN" altLang="en-US" sz="18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根据锯木厂的技术结构，他离升地面2米，有强大的废物管理系统（见。垃圾处理总体规划），废物处理系统-总长500米多种振动和铰链输送机</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zh-CN" altLang="en-US" sz="18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废物处理系统有3个流水线</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zh-CN" altLang="en-US" sz="18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加工804440立方米原木废料流程如下：</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zh-CN" altLang="en-US" sz="1800" b="1"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第一个循环：树皮</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zh-CN" altLang="en-US" sz="18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69990立原木</a:t>
            </a:r>
            <a:r>
              <a:rPr kumimoji="0" lang="ru-RU" altLang="en-US" sz="18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mn-ea"/>
                <a:cs typeface="+mn-cs"/>
              </a:rPr>
              <a:t>剥皮</a:t>
            </a:r>
            <a:r>
              <a:rPr kumimoji="0" lang="zh-CN" altLang="en-US" sz="18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后，树皮通过管道进入锅炉。</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zh-CN" altLang="en-US" sz="1800" b="1"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第二个循环</a:t>
            </a:r>
            <a:r>
              <a:rPr kumimoji="0" lang="ru-RU" altLang="en-US" sz="1800" b="1"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mn-ea"/>
                <a:cs typeface="+mn-cs"/>
              </a:rPr>
              <a:t> - 锯末</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zh-CN" altLang="en-US" sz="18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年产量110170立</a:t>
            </a:r>
            <a:r>
              <a:rPr kumimoji="0" lang="ru-RU" altLang="en-US" sz="18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mn-ea"/>
                <a:cs typeface="+mn-cs"/>
              </a:rPr>
              <a:t> ( 锯末</a:t>
            </a:r>
            <a:r>
              <a:rPr kumimoji="0" lang="zh-CN" altLang="en-US" sz="18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处</a:t>
            </a:r>
            <a:r>
              <a:rPr kumimoji="0" lang="ru-RU" altLang="en-US" sz="18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mn-ea"/>
                <a:cs typeface="+mn-cs"/>
              </a:rPr>
              <a:t>密实状态), </a:t>
            </a:r>
            <a:r>
              <a:rPr kumimoji="0" lang="zh-CN" altLang="en-US" sz="18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通过锅炉年产81860立</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zh-CN" altLang="en-US" sz="18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此外，工厂通过第二循环生产颗粒料8540立</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zh-CN" altLang="en-US" sz="1800" b="1"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第二循环生产半成品锯末和刨花。</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zh-CN" altLang="en-US" sz="1800" b="1"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第三循环-工艺木屑</a:t>
            </a:r>
            <a:r>
              <a:rPr kumimoji="0" lang="ru-RU" altLang="en-US" sz="1800" b="1"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mn-ea"/>
                <a:cs typeface="+mn-cs"/>
              </a:rPr>
              <a:t> </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zh-CN" altLang="en-US" sz="18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工艺木屑用来制作燃烧颗粒。</a:t>
            </a:r>
            <a:endParaRPr kumimoji="0" lang="zh-CN" altLang="en-US" sz="4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SimSun" pitchFamily="2" charset="-122"/>
              <a:cs typeface="+mn-cs"/>
            </a:endParaRPr>
          </a:p>
        </p:txBody>
      </p:sp>
      <p:sp>
        <p:nvSpPr>
          <p:cNvPr id="4" name="Номер слайда 4"/>
          <p:cNvSpPr>
            <a:spLocks noGrp="1" noChangeArrowheads="1"/>
          </p:cNvSpPr>
          <p:nvPr/>
        </p:nvSpPr>
        <p:spPr bwMode="auto">
          <a:xfrm>
            <a:off x="6937375" y="6245225"/>
            <a:ext cx="1901825" cy="476250"/>
          </a:xfrm>
          <a:prstGeom prst="rect">
            <a:avLst/>
          </a:prstGeom>
          <a:noFill/>
          <a:ln w="9525">
            <a:noFill/>
            <a:miter lim="800000"/>
            <a:headEnd/>
            <a:tailEnd/>
          </a:ln>
        </p:spPr>
        <p:txBody>
          <a:bodyPr/>
          <a:lstStyle/>
          <a:p>
            <a:pPr algn="r">
              <a:buFont typeface="Arial" charset="0"/>
              <a:buNone/>
            </a:pPr>
            <a:fld id="{20BB0616-1EC5-4F14-ACCE-2C6CC32C8677}" type="slidenum">
              <a:rPr lang="ru-RU" altLang="zh-CN" sz="1400">
                <a:solidFill>
                  <a:srgbClr val="FFCC66"/>
                </a:solidFill>
                <a:latin typeface="+mn-lt"/>
                <a:cs typeface="Times New Roman" pitchFamily="18" charset="0"/>
              </a:rPr>
              <a:pPr algn="r">
                <a:buFont typeface="Arial" charset="0"/>
                <a:buNone/>
              </a:pPr>
              <a:t>22</a:t>
            </a:fld>
            <a:endParaRPr lang="ru-RU" altLang="zh-CN" sz="2000" dirty="0">
              <a:solidFill>
                <a:srgbClr val="FFCC66"/>
              </a:solidFill>
              <a:latin typeface="+mn-lt"/>
              <a:cs typeface="Times New Roman" pitchFamily="18" charset="0"/>
            </a:endParaRPr>
          </a:p>
        </p:txBody>
      </p:sp>
      <p:sp>
        <p:nvSpPr>
          <p:cNvPr id="5" name="Нижний колонтитул 3"/>
          <p:cNvSpPr>
            <a:spLocks noGrp="1"/>
          </p:cNvSpPr>
          <p:nvPr>
            <p:ph type="ftr" sz="quarter" idx="11"/>
          </p:nvPr>
        </p:nvSpPr>
        <p:spPr>
          <a:xfrm>
            <a:off x="2771800" y="6245225"/>
            <a:ext cx="4104456" cy="352127"/>
          </a:xfrm>
        </p:spPr>
        <p:txBody>
          <a:bodyPr/>
          <a:lstStyle/>
          <a:p>
            <a:pPr>
              <a:defRPr/>
            </a:pPr>
            <a:r>
              <a:rPr lang="de-DE" dirty="0"/>
              <a:t>Firma </a:t>
            </a:r>
            <a:r>
              <a:rPr lang="de-DE" dirty="0" smtClean="0"/>
              <a:t>Master</a:t>
            </a:r>
            <a:r>
              <a:rPr lang="ru-RU" dirty="0" smtClean="0"/>
              <a:t>,</a:t>
            </a:r>
            <a:r>
              <a:rPr lang="en-US" dirty="0" smtClean="0"/>
              <a:t> Ltd</a:t>
            </a:r>
            <a:r>
              <a:rPr lang="ru-RU" dirty="0" smtClean="0"/>
              <a:t>, © </a:t>
            </a:r>
            <a:r>
              <a:rPr lang="en-US" dirty="0" err="1" smtClean="0"/>
              <a:t>Harlov</a:t>
            </a:r>
            <a:r>
              <a:rPr lang="en-US" dirty="0" smtClean="0"/>
              <a:t> Y.P., </a:t>
            </a:r>
            <a:r>
              <a:rPr lang="en-US" dirty="0" err="1" smtClean="0"/>
              <a:t>Masaev</a:t>
            </a:r>
            <a:r>
              <a:rPr lang="en-US" dirty="0" smtClean="0"/>
              <a:t> S.N.</a:t>
            </a:r>
            <a:endParaRPr lang="de-D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Rot="1" noChangeArrowheads="1"/>
          </p:cNvSpPr>
          <p:nvPr/>
        </p:nvSpPr>
        <p:spPr>
          <a:xfrm>
            <a:off x="466725" y="260780"/>
            <a:ext cx="8385175" cy="1171145"/>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en-US" sz="3000" b="1" i="0" u="none" strike="noStrike" kern="0" cap="none" spc="0" normalizeH="0" baseline="0" noProof="0" smtClean="0">
                <a:ln>
                  <a:noFill/>
                </a:ln>
                <a:solidFill>
                  <a:srgbClr val="FFFFB7"/>
                </a:solidFill>
                <a:effectLst>
                  <a:outerShdw blurRad="38100" dist="38100" dir="2700000" algn="tl">
                    <a:srgbClr val="000000"/>
                  </a:outerShdw>
                </a:effectLst>
                <a:uLnTx/>
                <a:uFillTx/>
                <a:latin typeface="+mj-lt"/>
                <a:ea typeface="+mj-ea"/>
                <a:cs typeface="+mj-cs"/>
              </a:rPr>
              <a:t>营销计划</a:t>
            </a:r>
            <a:r>
              <a:rPr kumimoji="0" lang="ru-RU" altLang="en-US" sz="3600" b="1" i="0" u="none" strike="noStrike" kern="0" cap="none" spc="0" normalizeH="0" baseline="0" noProof="0" smtClean="0">
                <a:ln>
                  <a:noFill/>
                </a:ln>
                <a:solidFill>
                  <a:srgbClr val="FFFFB7"/>
                </a:solidFill>
                <a:effectLst>
                  <a:outerShdw blurRad="38100" dist="38100" dir="2700000" algn="tl">
                    <a:srgbClr val="000000"/>
                  </a:outerShdw>
                </a:effectLst>
                <a:uLnTx/>
                <a:uFillTx/>
                <a:latin typeface="+mj-lt"/>
                <a:ea typeface="+mj-ea"/>
                <a:cs typeface="+mj-cs"/>
              </a:rPr>
              <a:t/>
            </a:r>
            <a:br>
              <a:rPr kumimoji="0" lang="ru-RU" altLang="en-US" sz="3600" b="1" i="0" u="none" strike="noStrike" kern="0" cap="none" spc="0" normalizeH="0" baseline="0" noProof="0" smtClean="0">
                <a:ln>
                  <a:noFill/>
                </a:ln>
                <a:solidFill>
                  <a:srgbClr val="FFFFB7"/>
                </a:solidFill>
                <a:effectLst>
                  <a:outerShdw blurRad="38100" dist="38100" dir="2700000" algn="tl">
                    <a:srgbClr val="000000"/>
                  </a:outerShdw>
                </a:effectLst>
                <a:uLnTx/>
                <a:uFillTx/>
                <a:latin typeface="+mj-lt"/>
                <a:ea typeface="+mj-ea"/>
                <a:cs typeface="+mj-cs"/>
              </a:rPr>
            </a:br>
            <a:r>
              <a:rPr kumimoji="0" lang="ru-RU" altLang="en-US" sz="1800" b="1" i="0" u="none" strike="noStrike" kern="0" cap="none" spc="0" normalizeH="0" baseline="0" noProof="0" smtClean="0">
                <a:ln>
                  <a:noFill/>
                </a:ln>
                <a:solidFill>
                  <a:srgbClr val="FFFFB7"/>
                </a:solidFill>
                <a:effectLst>
                  <a:outerShdw blurRad="38100" dist="38100" dir="2700000" algn="tl">
                    <a:srgbClr val="000000"/>
                  </a:outerShdw>
                </a:effectLst>
                <a:uLnTx/>
                <a:uFillTx/>
                <a:latin typeface="+mj-lt"/>
                <a:ea typeface="+mj-ea"/>
                <a:cs typeface="+mj-cs"/>
              </a:rPr>
              <a:t>公司优势产品，该公司</a:t>
            </a:r>
            <a:r>
              <a:rPr kumimoji="0" lang="zh-CN" altLang="en-US" sz="1800" b="1" i="0" u="none" strike="noStrike" kern="0" cap="none" spc="0" normalizeH="0" baseline="0" noProof="0" smtClean="0">
                <a:ln>
                  <a:noFill/>
                </a:ln>
                <a:solidFill>
                  <a:srgbClr val="FFFFB7"/>
                </a:solidFill>
                <a:effectLst>
                  <a:outerShdw blurRad="38100" dist="38100" dir="2700000" algn="tl">
                    <a:srgbClr val="000000"/>
                  </a:outerShdw>
                </a:effectLst>
                <a:uLnTx/>
                <a:uFillTx/>
                <a:latin typeface="+mj-lt"/>
                <a:ea typeface="SimSun" pitchFamily="2" charset="-122"/>
                <a:cs typeface="+mj-cs"/>
              </a:rPr>
              <a:t>生产计划</a:t>
            </a:r>
            <a:r>
              <a:rPr kumimoji="0" lang="ru-RU" altLang="en-US" sz="1800" b="1" i="0" u="none" strike="noStrike" kern="0" cap="none" spc="0" normalizeH="0" baseline="0" noProof="0" smtClean="0">
                <a:ln>
                  <a:noFill/>
                </a:ln>
                <a:solidFill>
                  <a:srgbClr val="FFFFB7"/>
                </a:solidFill>
                <a:effectLst>
                  <a:outerShdw blurRad="38100" dist="38100" dir="2700000" algn="tl">
                    <a:srgbClr val="000000"/>
                  </a:outerShdw>
                </a:effectLst>
                <a:uLnTx/>
                <a:uFillTx/>
                <a:latin typeface="+mj-lt"/>
                <a:ea typeface="+mj-ea"/>
                <a:cs typeface="+mj-cs"/>
              </a:rPr>
              <a:t>与竞争对手的比较</a:t>
            </a:r>
            <a:endParaRPr kumimoji="0" lang="ru-RU" altLang="en-US" sz="1800" b="1" i="0" u="none" strike="noStrike" kern="0" cap="none" spc="0" normalizeH="0" baseline="0" noProof="0" dirty="0" smtClean="0">
              <a:ln>
                <a:noFill/>
              </a:ln>
              <a:solidFill>
                <a:srgbClr val="FFFFB7"/>
              </a:solidFill>
              <a:effectLst>
                <a:outerShdw blurRad="38100" dist="38100" dir="2700000" algn="tl">
                  <a:srgbClr val="000000"/>
                </a:outerShdw>
              </a:effectLst>
              <a:uLnTx/>
              <a:uFillTx/>
              <a:latin typeface="+mj-lt"/>
              <a:ea typeface="+mj-ea"/>
              <a:cs typeface="+mj-cs"/>
            </a:endParaRPr>
          </a:p>
        </p:txBody>
      </p:sp>
      <p:sp>
        <p:nvSpPr>
          <p:cNvPr id="3" name="Rectangle 1"/>
          <p:cNvSpPr>
            <a:spLocks noChangeArrowheads="1"/>
          </p:cNvSpPr>
          <p:nvPr/>
        </p:nvSpPr>
        <p:spPr bwMode="auto">
          <a:xfrm>
            <a:off x="827088" y="1982007"/>
            <a:ext cx="7921625" cy="3516287"/>
          </a:xfrm>
          <a:prstGeom prst="rect">
            <a:avLst/>
          </a:prstGeom>
          <a:noFill/>
          <a:ln w="9525">
            <a:noFill/>
            <a:miter lim="800000"/>
            <a:headEnd/>
            <a:tailEnd/>
          </a:ln>
        </p:spPr>
        <p:txBody>
          <a:bodyPr tIns="76176" bIns="114264" anchor="ctr">
            <a:spAutoFit/>
          </a:bodyPr>
          <a:lstStyle/>
          <a:p>
            <a:pPr>
              <a:buFont typeface="Arial" charset="0"/>
              <a:buNone/>
              <a:tabLst>
                <a:tab pos="180975" algn="l"/>
              </a:tabLst>
            </a:pPr>
            <a:r>
              <a:rPr lang="ru-RU" altLang="en-US" sz="1600" dirty="0">
                <a:solidFill>
                  <a:srgbClr val="FFCC66"/>
                </a:solidFill>
              </a:rPr>
              <a:t>	</a:t>
            </a:r>
            <a:r>
              <a:rPr lang="ru-RU" altLang="en-US" sz="1800" dirty="0">
                <a:solidFill>
                  <a:srgbClr val="FFCC66"/>
                </a:solidFill>
              </a:rPr>
              <a:t>现代化的生产技术</a:t>
            </a:r>
            <a:r>
              <a:rPr lang="zh-CN" altLang="en-US" sz="1800" dirty="0">
                <a:solidFill>
                  <a:srgbClr val="FFCC66"/>
                </a:solidFill>
              </a:rPr>
              <a:t>，拥有世界顶尖制造商生产的设备，让产品在全球</a:t>
            </a:r>
            <a:r>
              <a:rPr lang="ru-RU" altLang="en-US" sz="1800" dirty="0">
                <a:solidFill>
                  <a:srgbClr val="FFCC66"/>
                </a:solidFill>
              </a:rPr>
              <a:t>范围内具有竞争力</a:t>
            </a:r>
          </a:p>
          <a:p>
            <a:pPr>
              <a:buFont typeface="Arial" charset="0"/>
              <a:buChar char="•"/>
              <a:tabLst>
                <a:tab pos="180975" algn="l"/>
              </a:tabLst>
            </a:pPr>
            <a:r>
              <a:rPr lang="ru-RU" altLang="en-US" sz="1800" dirty="0">
                <a:solidFill>
                  <a:srgbClr val="FFCC66"/>
                </a:solidFill>
              </a:rPr>
              <a:t>标准板材;</a:t>
            </a:r>
          </a:p>
          <a:p>
            <a:pPr>
              <a:buFont typeface="Arial" charset="0"/>
              <a:buChar char="•"/>
              <a:tabLst>
                <a:tab pos="180975" algn="l"/>
              </a:tabLst>
            </a:pPr>
            <a:r>
              <a:rPr lang="ru-RU" altLang="en-US" sz="1800" dirty="0">
                <a:solidFill>
                  <a:srgbClr val="FFCC66"/>
                </a:solidFill>
              </a:rPr>
              <a:t>内衬板</a:t>
            </a:r>
            <a:r>
              <a:rPr lang="zh-CN" altLang="en-US" sz="1800" dirty="0">
                <a:solidFill>
                  <a:srgbClr val="FFCC66"/>
                </a:solidFill>
              </a:rPr>
              <a:t>，地板</a:t>
            </a:r>
            <a:r>
              <a:rPr lang="ru-RU" altLang="en-US" sz="1800" dirty="0">
                <a:solidFill>
                  <a:srgbClr val="FFCC66"/>
                </a:solidFill>
              </a:rPr>
              <a:t>;</a:t>
            </a:r>
          </a:p>
          <a:p>
            <a:pPr>
              <a:buFont typeface="Arial" charset="0"/>
              <a:buChar char="•"/>
              <a:tabLst>
                <a:tab pos="180975" algn="l"/>
              </a:tabLst>
            </a:pPr>
            <a:r>
              <a:rPr lang="ru-RU" altLang="en-US" sz="1800" dirty="0">
                <a:solidFill>
                  <a:srgbClr val="FFCC66"/>
                </a:solidFill>
              </a:rPr>
              <a:t>家具板;</a:t>
            </a:r>
          </a:p>
          <a:p>
            <a:pPr>
              <a:buFont typeface="Arial" charset="0"/>
              <a:buChar char="•"/>
              <a:tabLst>
                <a:tab pos="180975" algn="l"/>
              </a:tabLst>
            </a:pPr>
            <a:r>
              <a:rPr lang="ru-RU" altLang="en-US" sz="1800" dirty="0">
                <a:solidFill>
                  <a:srgbClr val="FFCC66"/>
                </a:solidFill>
              </a:rPr>
              <a:t>胶合方;</a:t>
            </a:r>
          </a:p>
          <a:p>
            <a:pPr>
              <a:buFont typeface="Arial" charset="0"/>
              <a:buChar char="•"/>
              <a:tabLst>
                <a:tab pos="180975" algn="l"/>
              </a:tabLst>
            </a:pPr>
            <a:r>
              <a:rPr lang="ru-RU" altLang="en-US" sz="1800" dirty="0">
                <a:solidFill>
                  <a:srgbClr val="FFCC66"/>
                </a:solidFill>
              </a:rPr>
              <a:t>木质燃料颗粒.</a:t>
            </a:r>
          </a:p>
          <a:p>
            <a:pPr algn="just">
              <a:buFont typeface="Arial" charset="0"/>
              <a:buNone/>
              <a:tabLst>
                <a:tab pos="180975" algn="l"/>
              </a:tabLst>
            </a:pPr>
            <a:r>
              <a:rPr lang="ru-RU" altLang="en-US" sz="1800" dirty="0">
                <a:solidFill>
                  <a:srgbClr val="FFCC66"/>
                </a:solidFill>
              </a:rPr>
              <a:t>	</a:t>
            </a:r>
            <a:r>
              <a:rPr lang="zh-CN" altLang="en-US" sz="1800" dirty="0">
                <a:solidFill>
                  <a:srgbClr val="FFCC66"/>
                </a:solidFill>
              </a:rPr>
              <a:t>有限责任公司“马斯捷尔”在克拉斯诺亚尔斯克边疆区北叶尼塞区和图鲁汗区有自己长期租赁的林场，高品质的原材料保证了产品质量的优越性。</a:t>
            </a:r>
            <a:endParaRPr lang="ru-RU" altLang="en-US" sz="1800" dirty="0">
              <a:solidFill>
                <a:srgbClr val="FFCC66"/>
              </a:solidFill>
            </a:endParaRPr>
          </a:p>
          <a:p>
            <a:pPr algn="just">
              <a:buFont typeface="Arial" charset="0"/>
              <a:buNone/>
              <a:tabLst>
                <a:tab pos="180975" algn="l"/>
              </a:tabLst>
            </a:pPr>
            <a:r>
              <a:rPr lang="ru-RU" altLang="en-US" sz="1800" dirty="0">
                <a:solidFill>
                  <a:srgbClr val="FFCC66"/>
                </a:solidFill>
              </a:rPr>
              <a:t>- </a:t>
            </a:r>
            <a:r>
              <a:rPr lang="zh-CN" altLang="en-US" sz="1800" dirty="0">
                <a:solidFill>
                  <a:srgbClr val="FFCC66"/>
                </a:solidFill>
              </a:rPr>
              <a:t>公司产品用于出口</a:t>
            </a:r>
            <a:r>
              <a:rPr lang="ru-RU" altLang="en-US" sz="1800" dirty="0">
                <a:solidFill>
                  <a:srgbClr val="FFCC66"/>
                </a:solidFill>
              </a:rPr>
              <a:t>;</a:t>
            </a:r>
          </a:p>
          <a:p>
            <a:pPr algn="just">
              <a:buFont typeface="Arial" charset="0"/>
              <a:buNone/>
              <a:tabLst>
                <a:tab pos="180975" algn="l"/>
              </a:tabLst>
            </a:pPr>
            <a:r>
              <a:rPr lang="ru-RU" altLang="en-US" sz="1800" dirty="0">
                <a:solidFill>
                  <a:srgbClr val="FFCC66"/>
                </a:solidFill>
              </a:rPr>
              <a:t>- </a:t>
            </a:r>
            <a:r>
              <a:rPr lang="ru-RU" altLang="en-US" sz="1800" dirty="0" err="1">
                <a:solidFill>
                  <a:srgbClr val="FFCC66"/>
                </a:solidFill>
              </a:rPr>
              <a:t>生产加工原木及其技术是美国USNR公司为有限责任公司«马斯捷尔»提供的，为在东京日本木材深加工企业Chugoku Lumber</a:t>
            </a:r>
            <a:r>
              <a:rPr lang="ru-RU" altLang="en-US" sz="1800" dirty="0">
                <a:solidFill>
                  <a:srgbClr val="FFCC66"/>
                </a:solidFill>
              </a:rPr>
              <a:t> </a:t>
            </a:r>
            <a:r>
              <a:rPr lang="ru-RU" altLang="en-US" sz="1800" dirty="0" err="1">
                <a:solidFill>
                  <a:srgbClr val="FFCC66"/>
                </a:solidFill>
              </a:rPr>
              <a:t>Co</a:t>
            </a:r>
            <a:r>
              <a:rPr lang="ru-RU" altLang="en-US" sz="1800" dirty="0">
                <a:solidFill>
                  <a:srgbClr val="FFCC66"/>
                </a:solidFill>
              </a:rPr>
              <a:t> 的同类产品。 </a:t>
            </a:r>
            <a:endParaRPr lang="ru-RU" altLang="en-US" sz="900" dirty="0"/>
          </a:p>
        </p:txBody>
      </p:sp>
      <p:sp>
        <p:nvSpPr>
          <p:cNvPr id="4" name="Нижний колонтитул 3"/>
          <p:cNvSpPr>
            <a:spLocks noGrp="1"/>
          </p:cNvSpPr>
          <p:nvPr>
            <p:ph type="ftr" sz="quarter" idx="11"/>
          </p:nvPr>
        </p:nvSpPr>
        <p:spPr>
          <a:xfrm>
            <a:off x="2771800" y="6245225"/>
            <a:ext cx="4104456" cy="352127"/>
          </a:xfrm>
        </p:spPr>
        <p:txBody>
          <a:bodyPr/>
          <a:lstStyle/>
          <a:p>
            <a:pPr>
              <a:defRPr/>
            </a:pPr>
            <a:r>
              <a:rPr lang="de-DE" dirty="0"/>
              <a:t>Firma </a:t>
            </a:r>
            <a:r>
              <a:rPr lang="de-DE" dirty="0" smtClean="0"/>
              <a:t>Master</a:t>
            </a:r>
            <a:r>
              <a:rPr lang="ru-RU" dirty="0" smtClean="0"/>
              <a:t>,</a:t>
            </a:r>
            <a:r>
              <a:rPr lang="en-US" dirty="0" smtClean="0"/>
              <a:t> Ltd</a:t>
            </a:r>
            <a:r>
              <a:rPr lang="ru-RU" dirty="0" smtClean="0"/>
              <a:t>, © </a:t>
            </a:r>
            <a:r>
              <a:rPr lang="en-US" dirty="0" err="1" smtClean="0"/>
              <a:t>Harlov</a:t>
            </a:r>
            <a:r>
              <a:rPr lang="en-US" dirty="0" smtClean="0"/>
              <a:t> Y.P., </a:t>
            </a:r>
            <a:r>
              <a:rPr lang="en-US" dirty="0" err="1" smtClean="0"/>
              <a:t>Masaev</a:t>
            </a:r>
            <a:r>
              <a:rPr lang="en-US" dirty="0" smtClean="0"/>
              <a:t> S.N.</a:t>
            </a:r>
            <a:endParaRPr lang="de-DE"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Rot="1" noChangeArrowheads="1"/>
          </p:cNvSpPr>
          <p:nvPr/>
        </p:nvSpPr>
        <p:spPr>
          <a:xfrm>
            <a:off x="1259770" y="476795"/>
            <a:ext cx="6858000" cy="83073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ru-RU" sz="20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SimSun" pitchFamily="2" charset="-122"/>
                <a:cs typeface="+mj-cs"/>
              </a:rPr>
              <a:t>有限责任公司</a:t>
            </a:r>
            <a:r>
              <a:rPr kumimoji="0" lang="ru-RU" altLang="zh-CN" sz="20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a:t>
            </a:r>
            <a:r>
              <a:rPr kumimoji="0" lang="zh-CN" altLang="ru-RU" sz="20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SimSun" pitchFamily="2" charset="-122"/>
                <a:cs typeface="+mj-cs"/>
              </a:rPr>
              <a:t>马斯捷尔</a:t>
            </a:r>
            <a:r>
              <a:rPr kumimoji="0" lang="ru-RU" altLang="zh-CN" sz="20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a:t>
            </a:r>
            <a:r>
              <a:rPr kumimoji="0" lang="zh-CN" altLang="ru-RU" sz="20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SimSun" pitchFamily="2" charset="-122"/>
                <a:cs typeface="+mj-cs"/>
              </a:rPr>
              <a:t>签署了购买有限责任公司</a:t>
            </a:r>
            <a:r>
              <a:rPr kumimoji="0" lang="ru-RU" altLang="zh-CN" sz="20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a:t>
            </a:r>
            <a:r>
              <a:rPr kumimoji="0" lang="zh-CN" altLang="ru-RU" sz="20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SimSun" pitchFamily="2" charset="-122"/>
                <a:cs typeface="+mj-cs"/>
              </a:rPr>
              <a:t>马斯捷尔</a:t>
            </a:r>
            <a:r>
              <a:rPr kumimoji="0" lang="ru-RU" altLang="zh-CN" sz="20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a:t>
            </a:r>
            <a:r>
              <a:rPr kumimoji="0" lang="zh-CN" altLang="ru-RU" sz="20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SimSun" pitchFamily="2" charset="-122"/>
                <a:cs typeface="+mj-cs"/>
              </a:rPr>
              <a:t>所有产品初步供货协议。</a:t>
            </a:r>
            <a:endParaRPr kumimoji="0" lang="zh-CN" altLang="ru-RU" sz="20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SimSun" pitchFamily="2" charset="-122"/>
              <a:cs typeface="+mj-cs"/>
            </a:endParaRPr>
          </a:p>
        </p:txBody>
      </p:sp>
      <p:sp>
        <p:nvSpPr>
          <p:cNvPr id="3" name="Содержимое 2"/>
          <p:cNvSpPr txBox="1">
            <a:spLocks noRot="1" noChangeArrowheads="1"/>
          </p:cNvSpPr>
          <p:nvPr/>
        </p:nvSpPr>
        <p:spPr>
          <a:xfrm>
            <a:off x="872505" y="1991377"/>
            <a:ext cx="8007350" cy="2591712"/>
          </a:xfrm>
          <a:prstGeom prst="rect">
            <a:avLst/>
          </a:prstGeom>
        </p:spPr>
        <p:txBody>
          <a:bodyPr/>
          <a:lstStyle/>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ru-RU" altLang="en-US" sz="18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mn-ea"/>
                <a:cs typeface="+mn-cs"/>
              </a:rPr>
              <a:t>有限责任公司«马斯捷尔»与美国公司 «Vanport International»签署了购买有限责任公司«马斯捷尔»所有产品初步供货协议。 签订合同交付期限</a:t>
            </a:r>
            <a:r>
              <a:rPr kumimoji="0" lang="zh-CN" altLang="en-US" sz="18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a:t>
            </a:r>
            <a:r>
              <a:rPr kumimoji="0" lang="ru-RU" altLang="en-US" sz="18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mn-ea"/>
                <a:cs typeface="+mn-cs"/>
              </a:rPr>
              <a:t>供应商的投产之日起10个工作日内。</a:t>
            </a:r>
            <a:r>
              <a:rPr kumimoji="0" lang="zh-CN" altLang="en-US" sz="18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合同买房支付运输费用。</a:t>
            </a:r>
          </a:p>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zh-CN" altLang="en-US" sz="18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款项如下支付</a:t>
            </a:r>
          </a:p>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zh-CN" altLang="en-US" sz="18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从克拉斯诺亚尔斯克货场发货时预交20%预付款，发货之日起五（5）个工作日内付清剩余款项。</a:t>
            </a:r>
          </a:p>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zh-CN" altLang="en-US" sz="18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产品的初步价格会在合备注中规定，产品在合同中的价格比在计算模型中高。</a:t>
            </a:r>
            <a:endParaRPr kumimoji="0" lang="zh-CN" altLang="en-US" sz="18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SimSun" pitchFamily="2" charset="-122"/>
              <a:cs typeface="+mn-cs"/>
            </a:endParaRPr>
          </a:p>
        </p:txBody>
      </p:sp>
      <p:sp>
        <p:nvSpPr>
          <p:cNvPr id="4" name="Номер слайда 4"/>
          <p:cNvSpPr>
            <a:spLocks noGrp="1" noChangeArrowheads="1"/>
          </p:cNvSpPr>
          <p:nvPr/>
        </p:nvSpPr>
        <p:spPr bwMode="auto">
          <a:xfrm>
            <a:off x="6910135" y="5527652"/>
            <a:ext cx="1901825" cy="476250"/>
          </a:xfrm>
          <a:prstGeom prst="rect">
            <a:avLst/>
          </a:prstGeom>
          <a:noFill/>
          <a:ln w="9525">
            <a:noFill/>
            <a:miter lim="800000"/>
            <a:headEnd/>
            <a:tailEnd/>
          </a:ln>
        </p:spPr>
        <p:txBody>
          <a:bodyPr/>
          <a:lstStyle/>
          <a:p>
            <a:pPr algn="r">
              <a:buFont typeface="Arial" charset="0"/>
              <a:buNone/>
            </a:pPr>
            <a:fld id="{20BB0616-1EC5-4F14-ACCE-2C6CC32C8677}" type="slidenum">
              <a:rPr lang="ru-RU" altLang="zh-CN" sz="1400">
                <a:solidFill>
                  <a:srgbClr val="FFCC66"/>
                </a:solidFill>
                <a:latin typeface="+mn-lt"/>
                <a:cs typeface="Times New Roman" pitchFamily="18" charset="0"/>
              </a:rPr>
              <a:pPr algn="r">
                <a:buFont typeface="Arial" charset="0"/>
                <a:buNone/>
              </a:pPr>
              <a:t>24</a:t>
            </a:fld>
            <a:endParaRPr lang="ru-RU" altLang="zh-CN" sz="2000" dirty="0">
              <a:solidFill>
                <a:srgbClr val="FFCC66"/>
              </a:solidFill>
              <a:latin typeface="+mn-lt"/>
              <a:cs typeface="Times New Roman" pitchFamily="18" charset="0"/>
            </a:endParaRPr>
          </a:p>
        </p:txBody>
      </p:sp>
      <p:sp>
        <p:nvSpPr>
          <p:cNvPr id="5" name="Нижний колонтитул 3"/>
          <p:cNvSpPr>
            <a:spLocks noGrp="1"/>
          </p:cNvSpPr>
          <p:nvPr>
            <p:ph type="ftr" sz="quarter" idx="11"/>
          </p:nvPr>
        </p:nvSpPr>
        <p:spPr>
          <a:xfrm>
            <a:off x="2771800" y="6245225"/>
            <a:ext cx="4104456" cy="352127"/>
          </a:xfrm>
        </p:spPr>
        <p:txBody>
          <a:bodyPr/>
          <a:lstStyle/>
          <a:p>
            <a:pPr>
              <a:defRPr/>
            </a:pPr>
            <a:r>
              <a:rPr lang="de-DE" dirty="0"/>
              <a:t>Firma </a:t>
            </a:r>
            <a:r>
              <a:rPr lang="de-DE" dirty="0" smtClean="0"/>
              <a:t>Master</a:t>
            </a:r>
            <a:r>
              <a:rPr lang="ru-RU" dirty="0" smtClean="0"/>
              <a:t>,</a:t>
            </a:r>
            <a:r>
              <a:rPr lang="en-US" dirty="0" smtClean="0"/>
              <a:t> Ltd</a:t>
            </a:r>
            <a:r>
              <a:rPr lang="ru-RU" dirty="0" smtClean="0"/>
              <a:t>, © </a:t>
            </a:r>
            <a:r>
              <a:rPr lang="en-US" dirty="0" err="1" smtClean="0"/>
              <a:t>Harlov</a:t>
            </a:r>
            <a:r>
              <a:rPr lang="en-US" dirty="0" smtClean="0"/>
              <a:t> Y.P., </a:t>
            </a:r>
            <a:r>
              <a:rPr lang="en-US" dirty="0" err="1" smtClean="0"/>
              <a:t>Masaev</a:t>
            </a:r>
            <a:r>
              <a:rPr lang="en-US" dirty="0" smtClean="0"/>
              <a:t> S.N.</a:t>
            </a:r>
            <a:endParaRPr lang="de-DE"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Rot="1" noChangeArrowheads="1"/>
          </p:cNvSpPr>
          <p:nvPr/>
        </p:nvSpPr>
        <p:spPr>
          <a:xfrm>
            <a:off x="467715" y="332785"/>
            <a:ext cx="8385175" cy="664618"/>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ru-RU" sz="24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SimSun" pitchFamily="2" charset="-122"/>
                <a:cs typeface="+mj-cs"/>
              </a:rPr>
              <a:t>优先投资项目人力资源分析</a:t>
            </a:r>
            <a:endParaRPr kumimoji="0" lang="zh-CN" altLang="ru-RU" sz="24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SimSun" pitchFamily="2" charset="-122"/>
              <a:cs typeface="+mj-cs"/>
            </a:endParaRPr>
          </a:p>
        </p:txBody>
      </p:sp>
      <p:graphicFrame>
        <p:nvGraphicFramePr>
          <p:cNvPr id="3" name="Group 3"/>
          <p:cNvGraphicFramePr>
            <a:graphicFrameLocks noGrp="1"/>
          </p:cNvGraphicFramePr>
          <p:nvPr/>
        </p:nvGraphicFramePr>
        <p:xfrm>
          <a:off x="611188" y="1268413"/>
          <a:ext cx="8007350" cy="5036840"/>
        </p:xfrm>
        <a:graphic>
          <a:graphicData uri="http://schemas.openxmlformats.org/drawingml/2006/table">
            <a:tbl>
              <a:tblPr/>
              <a:tblGrid>
                <a:gridCol w="493712"/>
                <a:gridCol w="5267325"/>
                <a:gridCol w="2246313"/>
              </a:tblGrid>
              <a:tr h="457200">
                <a:tc>
                  <a:txBody>
                    <a:bodyPr/>
                    <a:lstStyle/>
                    <a:p>
                      <a:pPr marL="0" marR="0" lvl="0" indent="0" algn="l" defTabSz="0" rtl="0" eaLnBrk="1" fontAlgn="base" latinLnBrk="0" hangingPunct="1">
                        <a:lnSpc>
                          <a:spcPct val="100000"/>
                        </a:lnSpc>
                        <a:spcBef>
                          <a:spcPct val="0"/>
                        </a:spcBef>
                        <a:spcAft>
                          <a:spcPct val="0"/>
                        </a:spcAft>
                        <a:buClrTx/>
                        <a:buSzTx/>
                        <a:buFont typeface="Arial" charset="0"/>
                        <a:buNone/>
                        <a:tabLst/>
                      </a:pPr>
                      <a:r>
                        <a:rPr kumimoji="0" lang="zh-CN" altLang="en-US" sz="1600" b="1" i="0" u="none" strike="noStrike" cap="none" normalizeH="0" baseline="0" dirty="0" smtClean="0">
                          <a:ln>
                            <a:noFill/>
                          </a:ln>
                          <a:solidFill>
                            <a:srgbClr val="FFFFFF"/>
                          </a:solidFill>
                          <a:effectLst/>
                          <a:latin typeface="Arial Unicode MS" pitchFamily="34" charset="-128"/>
                          <a:ea typeface="SimSun" pitchFamily="2" charset="-122"/>
                          <a:sym typeface="Arial" charset="0"/>
                        </a:rPr>
                        <a:t>编号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charset="0"/>
                        <a:buNone/>
                        <a:tabLst/>
                      </a:pPr>
                      <a:r>
                        <a:rPr kumimoji="0" lang="zh-CN" altLang="ru-RU" sz="1600" b="1" i="0" u="none" strike="noStrike" cap="none" normalizeH="0" baseline="0" smtClean="0">
                          <a:ln>
                            <a:noFill/>
                          </a:ln>
                          <a:solidFill>
                            <a:srgbClr val="FFFFFF"/>
                          </a:solidFill>
                          <a:effectLst/>
                          <a:latin typeface="Arial Unicode MS" pitchFamily="34" charset="-128"/>
                          <a:ea typeface="Arial Unicode MS" pitchFamily="34" charset="-128"/>
                          <a:cs typeface="Arial Unicode MS" pitchFamily="34" charset="-128"/>
                          <a:sym typeface="Arial" charset="0"/>
                        </a:rPr>
                        <a:t>部门</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charset="0"/>
                        <a:buNone/>
                        <a:tabLst/>
                      </a:pPr>
                      <a:r>
                        <a:rPr kumimoji="0" lang="zh-CN" altLang="en-US" sz="1600" b="1" i="0" u="none" strike="noStrike" cap="none" normalizeH="0" baseline="0" smtClean="0">
                          <a:ln>
                            <a:noFill/>
                          </a:ln>
                          <a:solidFill>
                            <a:srgbClr val="FFFFFF"/>
                          </a:solidFill>
                          <a:effectLst/>
                          <a:latin typeface="Arial Unicode MS" pitchFamily="34" charset="-128"/>
                          <a:ea typeface="SimSun" pitchFamily="2" charset="-122"/>
                          <a:sym typeface="Arial" charset="0"/>
                        </a:rPr>
                        <a:t>人数</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371475">
                <a:tc>
                  <a:txBody>
                    <a:bodyPr/>
                    <a:lstStyle/>
                    <a:p>
                      <a:pPr marL="0" marR="0" lvl="0" indent="0" algn="l" defTabSz="0" rtl="0" eaLnBrk="1" fontAlgn="base" latinLnBrk="0" hangingPunct="1">
                        <a:lnSpc>
                          <a:spcPct val="100000"/>
                        </a:lnSpc>
                        <a:spcBef>
                          <a:spcPct val="0"/>
                        </a:spcBef>
                        <a:spcAft>
                          <a:spcPct val="0"/>
                        </a:spcAft>
                        <a:buClrTx/>
                        <a:buSzTx/>
                        <a:buFont typeface="Arial" charset="0"/>
                        <a:buNone/>
                        <a:tabLst/>
                      </a:pPr>
                      <a:r>
                        <a:rPr kumimoji="0" lang="ru-RU" altLang="zh-CN" sz="1600" b="0" i="0" u="none" strike="noStrike" cap="none" normalizeH="0" baseline="0" smtClean="0">
                          <a:ln>
                            <a:noFill/>
                          </a:ln>
                          <a:solidFill>
                            <a:srgbClr val="004000"/>
                          </a:solidFill>
                          <a:effectLst/>
                          <a:latin typeface="Arial Unicode MS" pitchFamily="34" charset="-128"/>
                          <a:ea typeface="SimSun" pitchFamily="2" charset="-122"/>
                          <a:sym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ECCB"/>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charset="0"/>
                        <a:buNone/>
                        <a:tabLst/>
                      </a:pPr>
                      <a:r>
                        <a:rPr kumimoji="0" lang="zh-CN" altLang="ru-RU" sz="1600" b="0"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管理，行政人员</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ECCB"/>
                    </a:solidFill>
                  </a:tcPr>
                </a:tc>
                <a:tc>
                  <a:txBody>
                    <a:bodyPr/>
                    <a:lstStyle/>
                    <a:p>
                      <a:pPr marL="0" marR="0" lvl="0" indent="0" algn="r" defTabSz="0" rtl="0" eaLnBrk="1" fontAlgn="base" latinLnBrk="0" hangingPunct="1">
                        <a:lnSpc>
                          <a:spcPct val="100000"/>
                        </a:lnSpc>
                        <a:spcBef>
                          <a:spcPct val="0"/>
                        </a:spcBef>
                        <a:spcAft>
                          <a:spcPct val="0"/>
                        </a:spcAft>
                        <a:buClrTx/>
                        <a:buSzTx/>
                        <a:buFont typeface="Arial" charset="0"/>
                        <a:buNone/>
                        <a:tabLst/>
                      </a:pPr>
                      <a:r>
                        <a:rPr kumimoji="0" lang="ru-RU" altLang="zh-CN" sz="1600" b="0" i="0" u="none" strike="noStrike" cap="none" normalizeH="0" baseline="0" smtClean="0">
                          <a:ln>
                            <a:noFill/>
                          </a:ln>
                          <a:solidFill>
                            <a:srgbClr val="004000"/>
                          </a:solidFill>
                          <a:effectLst/>
                          <a:latin typeface="Arial Unicode MS" pitchFamily="34" charset="-128"/>
                          <a:ea typeface="SimSun" pitchFamily="2" charset="-122"/>
                          <a:sym typeface="Arial"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ECCB"/>
                    </a:solidFill>
                  </a:tcPr>
                </a:tc>
              </a:tr>
              <a:tr h="849967">
                <a:tc>
                  <a:txBody>
                    <a:bodyPr/>
                    <a:lstStyle/>
                    <a:p>
                      <a:pPr marL="0" marR="0" lvl="0" indent="0" algn="l" defTabSz="0" rtl="0" eaLnBrk="1" fontAlgn="base" latinLnBrk="0" hangingPunct="1">
                        <a:lnSpc>
                          <a:spcPct val="100000"/>
                        </a:lnSpc>
                        <a:spcBef>
                          <a:spcPct val="0"/>
                        </a:spcBef>
                        <a:spcAft>
                          <a:spcPct val="0"/>
                        </a:spcAft>
                        <a:buClrTx/>
                        <a:buSzTx/>
                        <a:buFont typeface="Arial" charset="0"/>
                        <a:buNone/>
                        <a:tabLst/>
                      </a:pPr>
                      <a:r>
                        <a:rPr kumimoji="0" lang="ru-RU" altLang="zh-CN" sz="1600" b="0" i="0" u="none" strike="noStrike" cap="none" normalizeH="0" baseline="0" smtClean="0">
                          <a:ln>
                            <a:noFill/>
                          </a:ln>
                          <a:solidFill>
                            <a:srgbClr val="004000"/>
                          </a:solidFill>
                          <a:effectLst/>
                          <a:latin typeface="Arial Unicode MS" pitchFamily="34" charset="-128"/>
                          <a:ea typeface="SimSun" pitchFamily="2" charset="-122"/>
                          <a:sym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6E7"/>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charset="0"/>
                        <a:buNone/>
                        <a:tabLst/>
                      </a:pPr>
                      <a:r>
                        <a:rPr kumimoji="0" lang="zh-CN" altLang="en-US" sz="1600" b="0" i="0" u="sng" strike="noStrike" cap="none" normalizeH="0" baseline="0" smtClean="0">
                          <a:ln>
                            <a:noFill/>
                          </a:ln>
                          <a:solidFill>
                            <a:srgbClr val="004000"/>
                          </a:solidFill>
                          <a:effectLst/>
                          <a:latin typeface="Arial Unicode MS" pitchFamily="34" charset="-128"/>
                          <a:ea typeface="SimSun" pitchFamily="2" charset="-122"/>
                          <a:sym typeface="Arial" charset="0"/>
                        </a:rPr>
                        <a:t>木材采伐</a:t>
                      </a:r>
                    </a:p>
                    <a:p>
                      <a:pPr marL="0" marR="0" lvl="0" indent="0" algn="l" defTabSz="0" rtl="0" eaLnBrk="1" fontAlgn="base" latinLnBrk="0" hangingPunct="1">
                        <a:lnSpc>
                          <a:spcPct val="100000"/>
                        </a:lnSpc>
                        <a:spcBef>
                          <a:spcPct val="0"/>
                        </a:spcBef>
                        <a:spcAft>
                          <a:spcPct val="0"/>
                        </a:spcAft>
                        <a:buClrTx/>
                        <a:buSzTx/>
                        <a:buFont typeface="Arial" charset="0"/>
                        <a:buNone/>
                        <a:tabLst/>
                      </a:pPr>
                      <a:r>
                        <a:rPr kumimoji="0" lang="zh-CN" altLang="en-US" sz="1600" b="0" i="0" u="none" strike="noStrike" cap="none" normalizeH="0" baseline="0" smtClean="0">
                          <a:ln>
                            <a:noFill/>
                          </a:ln>
                          <a:solidFill>
                            <a:srgbClr val="004000"/>
                          </a:solidFill>
                          <a:effectLst/>
                          <a:latin typeface="Arial Unicode MS" pitchFamily="34" charset="-128"/>
                          <a:ea typeface="SimSun" pitchFamily="2" charset="-122"/>
                          <a:sym typeface="Arial" charset="0"/>
                        </a:rPr>
                        <a:t>第一林区每年22万6千立</a:t>
                      </a:r>
                      <a:r>
                        <a:rPr kumimoji="0" lang="ru-RU" altLang="en-US" sz="1600" b="0" i="0" u="none" strike="noStrike" cap="none" normalizeH="0" baseline="0" smtClean="0">
                          <a:ln>
                            <a:noFill/>
                          </a:ln>
                          <a:solidFill>
                            <a:srgbClr val="004000"/>
                          </a:solidFill>
                          <a:effectLst/>
                          <a:latin typeface="Arial Unicode MS" pitchFamily="34" charset="-128"/>
                          <a:ea typeface="SimSun" pitchFamily="2" charset="-122"/>
                          <a:sym typeface="Arial" charset="0"/>
                        </a:rPr>
                        <a:t>.</a:t>
                      </a:r>
                    </a:p>
                    <a:p>
                      <a:pPr marL="0" marR="0" lvl="0" indent="0" algn="l" defTabSz="0" rtl="0" eaLnBrk="1" fontAlgn="base" latinLnBrk="0" hangingPunct="1">
                        <a:lnSpc>
                          <a:spcPct val="100000"/>
                        </a:lnSpc>
                        <a:spcBef>
                          <a:spcPct val="0"/>
                        </a:spcBef>
                        <a:spcAft>
                          <a:spcPct val="0"/>
                        </a:spcAft>
                        <a:buClrTx/>
                        <a:buSzTx/>
                        <a:buFont typeface="Arial" charset="0"/>
                        <a:buNone/>
                        <a:tabLst/>
                      </a:pPr>
                      <a:r>
                        <a:rPr kumimoji="0" lang="zh-CN" altLang="en-US" sz="1600" b="0" i="0" u="none" strike="noStrike" cap="none" normalizeH="0" baseline="0" smtClean="0">
                          <a:ln>
                            <a:noFill/>
                          </a:ln>
                          <a:solidFill>
                            <a:srgbClr val="004000"/>
                          </a:solidFill>
                          <a:effectLst/>
                          <a:latin typeface="Arial Unicode MS" pitchFamily="34" charset="-128"/>
                          <a:ea typeface="SimSun" pitchFamily="2" charset="-122"/>
                          <a:sym typeface="Arial" charset="0"/>
                        </a:rPr>
                        <a:t>第二林区每年</a:t>
                      </a:r>
                      <a:r>
                        <a:rPr kumimoji="0" lang="ru-RU" altLang="en-US" sz="1600" b="0" i="0" u="none" strike="noStrike" cap="none" normalizeH="0" baseline="0" smtClean="0">
                          <a:ln>
                            <a:noFill/>
                          </a:ln>
                          <a:solidFill>
                            <a:srgbClr val="004000"/>
                          </a:solidFill>
                          <a:effectLst/>
                          <a:latin typeface="Arial Unicode MS" pitchFamily="34" charset="-128"/>
                          <a:ea typeface="SimSun" pitchFamily="2" charset="-122"/>
                          <a:sym typeface="Arial" charset="0"/>
                        </a:rPr>
                        <a:t> </a:t>
                      </a:r>
                      <a:r>
                        <a:rPr kumimoji="0" lang="zh-CN" altLang="en-US" sz="1600" b="0" i="0" u="none" strike="noStrike" cap="none" normalizeH="0" baseline="0" smtClean="0">
                          <a:ln>
                            <a:noFill/>
                          </a:ln>
                          <a:solidFill>
                            <a:srgbClr val="004000"/>
                          </a:solidFill>
                          <a:effectLst/>
                          <a:latin typeface="Arial Unicode MS" pitchFamily="34" charset="-128"/>
                          <a:ea typeface="SimSun" pitchFamily="2" charset="-122"/>
                          <a:sym typeface="Arial" charset="0"/>
                        </a:rPr>
                        <a:t>12万1080立</a:t>
                      </a:r>
                      <a:endParaRPr kumimoji="0" lang="ru-RU" altLang="en-US" sz="1600" b="0" i="0" u="none" strike="noStrike" cap="none" normalizeH="0" baseline="0" smtClean="0">
                        <a:ln>
                          <a:noFill/>
                        </a:ln>
                        <a:solidFill>
                          <a:srgbClr val="004000"/>
                        </a:solidFill>
                        <a:effectLst/>
                        <a:latin typeface="Arial Unicode MS" pitchFamily="34" charset="-128"/>
                        <a:ea typeface="SimSun" pitchFamily="2" charset="-122"/>
                        <a:sym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6E7"/>
                    </a:solidFill>
                  </a:tcPr>
                </a:tc>
                <a:tc>
                  <a:txBody>
                    <a:bodyPr/>
                    <a:lstStyle/>
                    <a:p>
                      <a:pPr marL="0" marR="0" lvl="0" indent="0" algn="r" defTabSz="0" rtl="0" eaLnBrk="1" fontAlgn="base" latinLnBrk="0" hangingPunct="1">
                        <a:lnSpc>
                          <a:spcPct val="100000"/>
                        </a:lnSpc>
                        <a:spcBef>
                          <a:spcPct val="0"/>
                        </a:spcBef>
                        <a:spcAft>
                          <a:spcPct val="0"/>
                        </a:spcAft>
                        <a:buClrTx/>
                        <a:buSzTx/>
                        <a:buFont typeface="Arial" charset="0"/>
                        <a:buNone/>
                        <a:tabLst/>
                      </a:pPr>
                      <a:endParaRPr kumimoji="0" lang="ru-RU" altLang="zh-CN" sz="1600" b="0" i="0" u="none" strike="noStrike" cap="none" normalizeH="0" baseline="0" dirty="0" smtClean="0">
                        <a:ln>
                          <a:noFill/>
                        </a:ln>
                        <a:solidFill>
                          <a:srgbClr val="004000"/>
                        </a:solidFill>
                        <a:effectLst/>
                        <a:latin typeface="Arial Unicode MS" pitchFamily="34" charset="-128"/>
                        <a:ea typeface="SimSun" pitchFamily="2" charset="-122"/>
                        <a:sym typeface="Arial" charset="0"/>
                      </a:endParaRPr>
                    </a:p>
                    <a:p>
                      <a:pPr marL="0" marR="0" lvl="0" indent="0" algn="r" defTabSz="0" rtl="0" eaLnBrk="1" fontAlgn="base" latinLnBrk="0" hangingPunct="1">
                        <a:lnSpc>
                          <a:spcPct val="100000"/>
                        </a:lnSpc>
                        <a:spcBef>
                          <a:spcPct val="0"/>
                        </a:spcBef>
                        <a:spcAft>
                          <a:spcPct val="0"/>
                        </a:spcAft>
                        <a:buClrTx/>
                        <a:buSzTx/>
                        <a:buFont typeface="Arial" charset="0"/>
                        <a:buNone/>
                        <a:tabLst/>
                      </a:pPr>
                      <a:r>
                        <a:rPr kumimoji="0" lang="ru-RU" altLang="zh-CN" sz="16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130</a:t>
                      </a:r>
                    </a:p>
                    <a:p>
                      <a:pPr marL="0" marR="0" lvl="0" indent="0" algn="r" defTabSz="0" rtl="0" eaLnBrk="1" fontAlgn="base" latinLnBrk="0" hangingPunct="1">
                        <a:lnSpc>
                          <a:spcPct val="100000"/>
                        </a:lnSpc>
                        <a:spcBef>
                          <a:spcPct val="0"/>
                        </a:spcBef>
                        <a:spcAft>
                          <a:spcPct val="0"/>
                        </a:spcAft>
                        <a:buClrTx/>
                        <a:buSzTx/>
                        <a:buFont typeface="Arial" charset="0"/>
                        <a:buNone/>
                        <a:tabLst/>
                      </a:pPr>
                      <a:r>
                        <a:rPr kumimoji="0" lang="ru-RU" altLang="zh-CN" sz="16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6E7"/>
                    </a:solidFill>
                  </a:tcPr>
                </a:tc>
              </a:tr>
              <a:tr h="274638">
                <a:tc>
                  <a:txBody>
                    <a:bodyPr/>
                    <a:lstStyle/>
                    <a:p>
                      <a:pPr marL="0" marR="0" lvl="0" indent="0" algn="l" defTabSz="0" rtl="0" eaLnBrk="1" fontAlgn="base" latinLnBrk="0" hangingPunct="1">
                        <a:lnSpc>
                          <a:spcPct val="100000"/>
                        </a:lnSpc>
                        <a:spcBef>
                          <a:spcPct val="0"/>
                        </a:spcBef>
                        <a:spcAft>
                          <a:spcPct val="0"/>
                        </a:spcAft>
                        <a:buClrTx/>
                        <a:buSzTx/>
                        <a:buFont typeface="Arial" charset="0"/>
                        <a:buNone/>
                        <a:tabLst/>
                      </a:pPr>
                      <a:endParaRPr kumimoji="0" lang="ru-RU" altLang="ru-RU" sz="1600" b="0" i="0" u="none" strike="noStrike" cap="none" normalizeH="0" baseline="0" smtClean="0">
                        <a:ln>
                          <a:noFill/>
                        </a:ln>
                        <a:solidFill>
                          <a:srgbClr val="004000"/>
                        </a:solidFill>
                        <a:effectLst/>
                        <a:latin typeface="Arial Unicode MS" pitchFamily="34" charset="-128"/>
                        <a:ea typeface="SimSun" pitchFamily="2" charset="-122"/>
                        <a:sym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ECCB"/>
                    </a:solidFill>
                  </a:tcPr>
                </a:tc>
                <a:tc>
                  <a:txBody>
                    <a:bodyPr/>
                    <a:lstStyle/>
                    <a:p>
                      <a:pPr marL="0" marR="0" lvl="0" indent="0" algn="r" defTabSz="0" rtl="0" eaLnBrk="1" fontAlgn="base" latinLnBrk="0" hangingPunct="1">
                        <a:lnSpc>
                          <a:spcPct val="100000"/>
                        </a:lnSpc>
                        <a:spcBef>
                          <a:spcPct val="0"/>
                        </a:spcBef>
                        <a:spcAft>
                          <a:spcPct val="0"/>
                        </a:spcAft>
                        <a:buClrTx/>
                        <a:buSzTx/>
                        <a:buFont typeface="Arial" charset="0"/>
                        <a:buNone/>
                        <a:tabLst/>
                      </a:pPr>
                      <a:r>
                        <a:rPr kumimoji="0" lang="zh-CN" altLang="en-US" sz="1600" b="0" i="0" u="none" strike="noStrike" cap="none" normalizeH="0" baseline="0" smtClean="0">
                          <a:ln>
                            <a:noFill/>
                          </a:ln>
                          <a:solidFill>
                            <a:srgbClr val="004000"/>
                          </a:solidFill>
                          <a:effectLst/>
                          <a:latin typeface="Arial Unicode MS" pitchFamily="34" charset="-128"/>
                          <a:ea typeface="SimSun" pitchFamily="2" charset="-122"/>
                          <a:sym typeface="Arial" charset="0"/>
                        </a:rPr>
                        <a:t>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ECCB"/>
                    </a:solidFill>
                  </a:tcPr>
                </a:tc>
                <a:tc>
                  <a:txBody>
                    <a:bodyPr/>
                    <a:lstStyle/>
                    <a:p>
                      <a:pPr marL="0" marR="0" lvl="0" indent="0" algn="r" defTabSz="0" rtl="0" eaLnBrk="1" fontAlgn="base" latinLnBrk="0" hangingPunct="1">
                        <a:lnSpc>
                          <a:spcPct val="100000"/>
                        </a:lnSpc>
                        <a:spcBef>
                          <a:spcPct val="0"/>
                        </a:spcBef>
                        <a:spcAft>
                          <a:spcPct val="0"/>
                        </a:spcAft>
                        <a:buClrTx/>
                        <a:buSzTx/>
                        <a:buFont typeface="Arial" charset="0"/>
                        <a:buNone/>
                        <a:tabLst/>
                      </a:pPr>
                      <a:r>
                        <a:rPr kumimoji="0" lang="ru-RU" altLang="zh-CN" sz="1600" b="0" i="0" u="none" strike="noStrike" cap="none" normalizeH="0" baseline="0" smtClean="0">
                          <a:ln>
                            <a:noFill/>
                          </a:ln>
                          <a:solidFill>
                            <a:srgbClr val="004000"/>
                          </a:solidFill>
                          <a:effectLst/>
                          <a:latin typeface="Arial Unicode MS" pitchFamily="34" charset="-128"/>
                          <a:ea typeface="SimSun" pitchFamily="2" charset="-122"/>
                          <a:sym typeface="Arial" charset="0"/>
                        </a:rPr>
                        <a:t>221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ECCB"/>
                    </a:solidFill>
                  </a:tcPr>
                </a:tc>
              </a:tr>
              <a:tr h="1464845">
                <a:tc>
                  <a:txBody>
                    <a:bodyPr/>
                    <a:lstStyle/>
                    <a:p>
                      <a:pPr marL="0" marR="0" lvl="0" indent="0" algn="l" defTabSz="0" rtl="0" eaLnBrk="1" fontAlgn="base" latinLnBrk="0" hangingPunct="1">
                        <a:lnSpc>
                          <a:spcPct val="100000"/>
                        </a:lnSpc>
                        <a:spcBef>
                          <a:spcPct val="0"/>
                        </a:spcBef>
                        <a:spcAft>
                          <a:spcPct val="0"/>
                        </a:spcAft>
                        <a:buClrTx/>
                        <a:buSzTx/>
                        <a:buFont typeface="Arial" charset="0"/>
                        <a:buNone/>
                        <a:tabLst/>
                      </a:pPr>
                      <a:r>
                        <a:rPr kumimoji="0" lang="ru-RU" altLang="zh-CN" sz="1600" b="0" i="0" u="none" strike="noStrike" cap="none" normalizeH="0" baseline="0" smtClean="0">
                          <a:ln>
                            <a:noFill/>
                          </a:ln>
                          <a:solidFill>
                            <a:srgbClr val="004000"/>
                          </a:solidFill>
                          <a:effectLst/>
                          <a:latin typeface="Arial Unicode MS" pitchFamily="34" charset="-128"/>
                          <a:ea typeface="SimSun" pitchFamily="2" charset="-122"/>
                          <a:sym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6E7"/>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charset="0"/>
                        <a:buNone/>
                        <a:tabLst/>
                      </a:pPr>
                      <a:r>
                        <a:rPr kumimoji="0" lang="zh-CN" altLang="en-US" sz="1600" b="0" i="0" u="sng" strike="noStrike" cap="none" normalizeH="0" baseline="0" dirty="0" smtClean="0">
                          <a:ln>
                            <a:noFill/>
                          </a:ln>
                          <a:solidFill>
                            <a:srgbClr val="004000"/>
                          </a:solidFill>
                          <a:effectLst/>
                          <a:latin typeface="Arial Unicode MS" pitchFamily="34" charset="-128"/>
                          <a:ea typeface="SimSun" pitchFamily="2" charset="-122"/>
                          <a:sym typeface="Arial" charset="0"/>
                        </a:rPr>
                        <a:t>木材采伐</a:t>
                      </a:r>
                    </a:p>
                    <a:p>
                      <a:pPr marL="0" marR="0" lvl="0" indent="0" algn="l" defTabSz="0" rtl="0" eaLnBrk="1" fontAlgn="base" latinLnBrk="0" hangingPunct="1">
                        <a:lnSpc>
                          <a:spcPct val="100000"/>
                        </a:lnSpc>
                        <a:spcBef>
                          <a:spcPct val="0"/>
                        </a:spcBef>
                        <a:spcAft>
                          <a:spcPct val="0"/>
                        </a:spcAft>
                        <a:buClrTx/>
                        <a:buSzTx/>
                        <a:buFont typeface="Arial" charset="0"/>
                        <a:buNone/>
                        <a:tabLst/>
                      </a:pPr>
                      <a:r>
                        <a:rPr kumimoji="0" lang="zh-CN" altLang="en-US" sz="16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第三林区每年22万6千立</a:t>
                      </a:r>
                      <a:r>
                        <a:rPr kumimoji="0" lang="ru-RU" altLang="en-US" sz="16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a:t>
                      </a:r>
                    </a:p>
                    <a:p>
                      <a:pPr marL="0" marR="0" lvl="0" indent="0" algn="l" defTabSz="0" rtl="0" eaLnBrk="1" fontAlgn="base" latinLnBrk="0" hangingPunct="1">
                        <a:lnSpc>
                          <a:spcPct val="100000"/>
                        </a:lnSpc>
                        <a:spcBef>
                          <a:spcPct val="0"/>
                        </a:spcBef>
                        <a:spcAft>
                          <a:spcPct val="0"/>
                        </a:spcAft>
                        <a:buClrTx/>
                        <a:buSzTx/>
                        <a:buFont typeface="Arial" charset="0"/>
                        <a:buNone/>
                        <a:tabLst/>
                      </a:pPr>
                      <a:endParaRPr kumimoji="0" lang="ru-RU" altLang="en-US" sz="1600" b="0" i="0" u="none" strike="noStrike" cap="none" normalizeH="0" baseline="0" dirty="0" smtClean="0">
                        <a:ln>
                          <a:noFill/>
                        </a:ln>
                        <a:solidFill>
                          <a:srgbClr val="004000"/>
                        </a:solidFill>
                        <a:effectLst/>
                        <a:latin typeface="Arial Unicode MS" pitchFamily="34" charset="-128"/>
                        <a:ea typeface="SimSun" pitchFamily="2" charset="-122"/>
                        <a:sym typeface="Arial" charset="0"/>
                      </a:endParaRPr>
                    </a:p>
                    <a:p>
                      <a:pPr marL="0" marR="0" lvl="0" indent="0" algn="l" defTabSz="0" rtl="0" eaLnBrk="1" fontAlgn="base" latinLnBrk="0" hangingPunct="1">
                        <a:lnSpc>
                          <a:spcPct val="100000"/>
                        </a:lnSpc>
                        <a:spcBef>
                          <a:spcPct val="0"/>
                        </a:spcBef>
                        <a:spcAft>
                          <a:spcPct val="0"/>
                        </a:spcAft>
                        <a:buClrTx/>
                        <a:buSzTx/>
                        <a:buFont typeface="Arial" charset="0"/>
                        <a:buNone/>
                        <a:tabLst/>
                      </a:pPr>
                      <a:r>
                        <a:rPr kumimoji="0" lang="zh-CN" altLang="en-US" sz="16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第四林区每年</a:t>
                      </a:r>
                      <a:r>
                        <a:rPr kumimoji="0" lang="ru-RU" altLang="en-US" sz="16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 </a:t>
                      </a:r>
                      <a:r>
                        <a:rPr kumimoji="0" lang="zh-CN" altLang="en-US" sz="16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12万1080立</a:t>
                      </a:r>
                      <a:endParaRPr kumimoji="0" lang="ru-RU" altLang="zh-CN" sz="1600" b="0" i="0" u="none" strike="noStrike" cap="none" normalizeH="0" baseline="0" dirty="0" smtClean="0">
                        <a:ln>
                          <a:noFill/>
                        </a:ln>
                        <a:solidFill>
                          <a:srgbClr val="004000"/>
                        </a:solidFill>
                        <a:effectLst/>
                        <a:latin typeface="Arial Unicode MS" pitchFamily="34" charset="-128"/>
                        <a:ea typeface="SimSun" pitchFamily="2" charset="-122"/>
                        <a:sym typeface="Arial" charset="0"/>
                      </a:endParaRPr>
                    </a:p>
                    <a:p>
                      <a:pPr marL="0" marR="0" lvl="0" indent="0" algn="l" defTabSz="0" rtl="0" eaLnBrk="1" fontAlgn="base" latinLnBrk="0" hangingPunct="1">
                        <a:lnSpc>
                          <a:spcPct val="100000"/>
                        </a:lnSpc>
                        <a:spcBef>
                          <a:spcPct val="0"/>
                        </a:spcBef>
                        <a:spcAft>
                          <a:spcPct val="0"/>
                        </a:spcAft>
                        <a:buClrTx/>
                        <a:buSzTx/>
                        <a:buFont typeface="Arial" charset="0"/>
                        <a:buNone/>
                        <a:tabLst/>
                      </a:pPr>
                      <a:endParaRPr kumimoji="0" lang="zh-CN" altLang="en-US" sz="1600" b="0" i="0" u="none" strike="noStrike" cap="none" normalizeH="0" baseline="0" dirty="0" smtClean="0">
                        <a:ln>
                          <a:noFill/>
                        </a:ln>
                        <a:solidFill>
                          <a:srgbClr val="004000"/>
                        </a:solidFill>
                        <a:effectLst/>
                        <a:latin typeface="Arial Unicode MS" pitchFamily="34" charset="-128"/>
                        <a:ea typeface="SimSun" pitchFamily="2" charset="-122"/>
                        <a:sym typeface="Arial" charset="0"/>
                      </a:endParaRPr>
                    </a:p>
                    <a:p>
                      <a:pPr marL="0" marR="0" lvl="0" indent="0" algn="l" defTabSz="0" rtl="0" eaLnBrk="1" fontAlgn="base" latinLnBrk="0" hangingPunct="1">
                        <a:lnSpc>
                          <a:spcPct val="100000"/>
                        </a:lnSpc>
                        <a:spcBef>
                          <a:spcPct val="0"/>
                        </a:spcBef>
                        <a:spcAft>
                          <a:spcPct val="0"/>
                        </a:spcAft>
                        <a:buClrTx/>
                        <a:buSzTx/>
                        <a:buFont typeface="Arial" charset="0"/>
                        <a:buNone/>
                        <a:tabLst/>
                      </a:pPr>
                      <a:r>
                        <a:rPr kumimoji="0" lang="zh-CN" altLang="en-US" sz="16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第五林区每年</a:t>
                      </a:r>
                      <a:r>
                        <a:rPr kumimoji="0" lang="ru-RU" altLang="en-US" sz="16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 </a:t>
                      </a:r>
                      <a:r>
                        <a:rPr kumimoji="0" lang="zh-CN" altLang="en-US" sz="16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12万1080立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6E7"/>
                    </a:solidFill>
                  </a:tcPr>
                </a:tc>
                <a:tc>
                  <a:txBody>
                    <a:bodyPr/>
                    <a:lstStyle/>
                    <a:p>
                      <a:pPr marL="0" marR="0" lvl="0" indent="0" algn="r" defTabSz="0" rtl="0" eaLnBrk="1" fontAlgn="base" latinLnBrk="0" hangingPunct="1">
                        <a:lnSpc>
                          <a:spcPct val="100000"/>
                        </a:lnSpc>
                        <a:spcBef>
                          <a:spcPct val="0"/>
                        </a:spcBef>
                        <a:spcAft>
                          <a:spcPct val="0"/>
                        </a:spcAft>
                        <a:buClrTx/>
                        <a:buSzTx/>
                        <a:buFont typeface="Arial" charset="0"/>
                        <a:buNone/>
                        <a:tabLst/>
                      </a:pPr>
                      <a:endParaRPr kumimoji="0" lang="ru-RU" altLang="zh-CN" sz="1600" b="0" i="0" u="none" strike="noStrike" cap="none" normalizeH="0" baseline="0" dirty="0" smtClean="0">
                        <a:ln>
                          <a:noFill/>
                        </a:ln>
                        <a:solidFill>
                          <a:srgbClr val="004000"/>
                        </a:solidFill>
                        <a:effectLst/>
                        <a:latin typeface="Arial Unicode MS" pitchFamily="34" charset="-128"/>
                        <a:ea typeface="SimSun" pitchFamily="2" charset="-122"/>
                        <a:sym typeface="Arial" charset="0"/>
                      </a:endParaRPr>
                    </a:p>
                    <a:p>
                      <a:pPr marL="0" marR="0" lvl="0" indent="0" algn="r" defTabSz="0" rtl="0" eaLnBrk="1" fontAlgn="base" latinLnBrk="0" hangingPunct="1">
                        <a:lnSpc>
                          <a:spcPct val="100000"/>
                        </a:lnSpc>
                        <a:spcBef>
                          <a:spcPct val="0"/>
                        </a:spcBef>
                        <a:spcAft>
                          <a:spcPct val="0"/>
                        </a:spcAft>
                        <a:buClrTx/>
                        <a:buSzTx/>
                        <a:buFont typeface="Arial" charset="0"/>
                        <a:buNone/>
                        <a:tabLst/>
                      </a:pPr>
                      <a:r>
                        <a:rPr kumimoji="0" lang="ru-RU" altLang="zh-CN" sz="16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130</a:t>
                      </a:r>
                    </a:p>
                    <a:p>
                      <a:pPr marL="0" marR="0" lvl="0" indent="0" algn="r" defTabSz="0" rtl="0" eaLnBrk="1" fontAlgn="base" latinLnBrk="0" hangingPunct="1">
                        <a:lnSpc>
                          <a:spcPct val="100000"/>
                        </a:lnSpc>
                        <a:spcBef>
                          <a:spcPct val="0"/>
                        </a:spcBef>
                        <a:spcAft>
                          <a:spcPct val="0"/>
                        </a:spcAft>
                        <a:buClrTx/>
                        <a:buSzTx/>
                        <a:buFont typeface="Arial" charset="0"/>
                        <a:buNone/>
                        <a:tabLst/>
                      </a:pPr>
                      <a:endParaRPr kumimoji="0" lang="ru-RU" altLang="zh-CN" sz="1600" b="0" i="0" u="none" strike="noStrike" cap="none" normalizeH="0" baseline="0" dirty="0" smtClean="0">
                        <a:ln>
                          <a:noFill/>
                        </a:ln>
                        <a:solidFill>
                          <a:srgbClr val="004000"/>
                        </a:solidFill>
                        <a:effectLst/>
                        <a:latin typeface="Arial Unicode MS" pitchFamily="34" charset="-128"/>
                        <a:ea typeface="SimSun" pitchFamily="2" charset="-122"/>
                        <a:sym typeface="Arial" charset="0"/>
                      </a:endParaRPr>
                    </a:p>
                    <a:p>
                      <a:pPr marL="0" marR="0" lvl="0" indent="0" algn="r" defTabSz="0" rtl="0" eaLnBrk="1" fontAlgn="base" latinLnBrk="0" hangingPunct="1">
                        <a:lnSpc>
                          <a:spcPct val="100000"/>
                        </a:lnSpc>
                        <a:spcBef>
                          <a:spcPct val="0"/>
                        </a:spcBef>
                        <a:spcAft>
                          <a:spcPct val="0"/>
                        </a:spcAft>
                        <a:buClrTx/>
                        <a:buSzTx/>
                        <a:buFont typeface="Arial" charset="0"/>
                        <a:buNone/>
                        <a:tabLst/>
                      </a:pPr>
                      <a:r>
                        <a:rPr kumimoji="0" lang="ru-RU" altLang="zh-CN" sz="16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91</a:t>
                      </a:r>
                    </a:p>
                    <a:p>
                      <a:pPr marL="0" marR="0" lvl="0" indent="0" algn="r" defTabSz="0" rtl="0" eaLnBrk="1" fontAlgn="base" latinLnBrk="0" hangingPunct="1">
                        <a:lnSpc>
                          <a:spcPct val="100000"/>
                        </a:lnSpc>
                        <a:spcBef>
                          <a:spcPct val="0"/>
                        </a:spcBef>
                        <a:spcAft>
                          <a:spcPct val="0"/>
                        </a:spcAft>
                        <a:buClrTx/>
                        <a:buSzTx/>
                        <a:buFont typeface="Arial" charset="0"/>
                        <a:buNone/>
                        <a:tabLst/>
                      </a:pPr>
                      <a:endParaRPr kumimoji="0" lang="ru-RU" altLang="zh-CN" sz="1600" b="0" i="0" u="none" strike="noStrike" cap="none" normalizeH="0" baseline="0" dirty="0" smtClean="0">
                        <a:ln>
                          <a:noFill/>
                        </a:ln>
                        <a:solidFill>
                          <a:srgbClr val="004000"/>
                        </a:solidFill>
                        <a:effectLst/>
                        <a:latin typeface="Arial Unicode MS" pitchFamily="34" charset="-128"/>
                        <a:ea typeface="SimSun" pitchFamily="2" charset="-122"/>
                        <a:sym typeface="Arial" charset="0"/>
                      </a:endParaRPr>
                    </a:p>
                    <a:p>
                      <a:pPr marL="0" marR="0" lvl="0" indent="0" algn="r" defTabSz="0" rtl="0" eaLnBrk="1" fontAlgn="base" latinLnBrk="0" hangingPunct="1">
                        <a:lnSpc>
                          <a:spcPct val="100000"/>
                        </a:lnSpc>
                        <a:spcBef>
                          <a:spcPct val="0"/>
                        </a:spcBef>
                        <a:spcAft>
                          <a:spcPct val="0"/>
                        </a:spcAft>
                        <a:buClrTx/>
                        <a:buSzTx/>
                        <a:buFont typeface="Arial" charset="0"/>
                        <a:buNone/>
                        <a:tabLst/>
                      </a:pPr>
                      <a:r>
                        <a:rPr kumimoji="0" lang="ru-RU" altLang="zh-CN" sz="16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6E7"/>
                    </a:solidFill>
                  </a:tcPr>
                </a:tc>
              </a:tr>
              <a:tr h="274638">
                <a:tc>
                  <a:txBody>
                    <a:bodyPr/>
                    <a:lstStyle/>
                    <a:p>
                      <a:pPr marL="0" marR="0" lvl="0" indent="0" algn="l" defTabSz="0" rtl="0" eaLnBrk="1" fontAlgn="base" latinLnBrk="0" hangingPunct="1">
                        <a:lnSpc>
                          <a:spcPct val="100000"/>
                        </a:lnSpc>
                        <a:spcBef>
                          <a:spcPct val="0"/>
                        </a:spcBef>
                        <a:spcAft>
                          <a:spcPct val="0"/>
                        </a:spcAft>
                        <a:buClrTx/>
                        <a:buSzTx/>
                        <a:buFont typeface="Arial" charset="0"/>
                        <a:buNone/>
                        <a:tabLst/>
                      </a:pPr>
                      <a:endParaRPr kumimoji="0" lang="ru-RU" altLang="ru-RU" sz="1600" b="0" i="0" u="none" strike="noStrike" cap="none" normalizeH="0" baseline="0" smtClean="0">
                        <a:ln>
                          <a:noFill/>
                        </a:ln>
                        <a:solidFill>
                          <a:srgbClr val="004000"/>
                        </a:solidFill>
                        <a:effectLst/>
                        <a:latin typeface="Arial Unicode MS" pitchFamily="34" charset="-128"/>
                        <a:ea typeface="SimSun" pitchFamily="2" charset="-122"/>
                        <a:sym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ECCB"/>
                    </a:solidFill>
                  </a:tcPr>
                </a:tc>
                <a:tc>
                  <a:txBody>
                    <a:bodyPr/>
                    <a:lstStyle/>
                    <a:p>
                      <a:pPr marL="0" marR="0" lvl="0" indent="0" algn="r" defTabSz="0" rtl="0" eaLnBrk="1" fontAlgn="base" latinLnBrk="0" hangingPunct="1">
                        <a:lnSpc>
                          <a:spcPct val="100000"/>
                        </a:lnSpc>
                        <a:spcBef>
                          <a:spcPct val="0"/>
                        </a:spcBef>
                        <a:spcAft>
                          <a:spcPct val="0"/>
                        </a:spcAft>
                        <a:buClrTx/>
                        <a:buSzTx/>
                        <a:buFont typeface="Arial" charset="0"/>
                        <a:buNone/>
                        <a:tabLst/>
                      </a:pPr>
                      <a:r>
                        <a:rPr kumimoji="0" lang="zh-CN" altLang="en-US" sz="1600" b="0" i="0" u="none" strike="noStrike" cap="none" normalizeH="0" baseline="0" smtClean="0">
                          <a:ln>
                            <a:noFill/>
                          </a:ln>
                          <a:solidFill>
                            <a:srgbClr val="004000"/>
                          </a:solidFill>
                          <a:effectLst/>
                          <a:latin typeface="Arial Unicode MS" pitchFamily="34" charset="-128"/>
                          <a:ea typeface="SimSun" pitchFamily="2" charset="-122"/>
                          <a:sym typeface="Arial" charset="0"/>
                        </a:rPr>
                        <a:t>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ECCB"/>
                    </a:solidFill>
                  </a:tcPr>
                </a:tc>
                <a:tc>
                  <a:txBody>
                    <a:bodyPr/>
                    <a:lstStyle/>
                    <a:p>
                      <a:pPr marL="0" marR="0" lvl="0" indent="0" algn="r" defTabSz="0" rtl="0" eaLnBrk="1" fontAlgn="base" latinLnBrk="0" hangingPunct="1">
                        <a:lnSpc>
                          <a:spcPct val="100000"/>
                        </a:lnSpc>
                        <a:spcBef>
                          <a:spcPct val="0"/>
                        </a:spcBef>
                        <a:spcAft>
                          <a:spcPct val="0"/>
                        </a:spcAft>
                        <a:buClrTx/>
                        <a:buSzTx/>
                        <a:buFont typeface="Arial" charset="0"/>
                        <a:buNone/>
                        <a:tabLst/>
                      </a:pPr>
                      <a:r>
                        <a:rPr kumimoji="0" lang="ru-RU" altLang="zh-CN" sz="1600" b="0" i="0" u="none" strike="noStrike" cap="none" normalizeH="0" baseline="0" smtClean="0">
                          <a:ln>
                            <a:noFill/>
                          </a:ln>
                          <a:solidFill>
                            <a:srgbClr val="004000"/>
                          </a:solidFill>
                          <a:effectLst/>
                          <a:latin typeface="Arial Unicode MS" pitchFamily="34" charset="-128"/>
                          <a:ea typeface="SimSun" pitchFamily="2" charset="-122"/>
                          <a:sym typeface="Arial" charset="0"/>
                        </a:rPr>
                        <a:t>312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ECCB"/>
                    </a:solidFill>
                  </a:tcPr>
                </a:tc>
              </a:tr>
              <a:tr h="639763">
                <a:tc>
                  <a:txBody>
                    <a:bodyPr/>
                    <a:lstStyle/>
                    <a:p>
                      <a:pPr marL="0" marR="0" lvl="0" indent="0" algn="l" defTabSz="0" rtl="0" eaLnBrk="1" fontAlgn="base" latinLnBrk="0" hangingPunct="1">
                        <a:lnSpc>
                          <a:spcPct val="100000"/>
                        </a:lnSpc>
                        <a:spcBef>
                          <a:spcPct val="0"/>
                        </a:spcBef>
                        <a:spcAft>
                          <a:spcPct val="0"/>
                        </a:spcAft>
                        <a:buClrTx/>
                        <a:buSzTx/>
                        <a:buFont typeface="Arial" charset="0"/>
                        <a:buNone/>
                        <a:tabLst/>
                      </a:pPr>
                      <a:r>
                        <a:rPr kumimoji="0" lang="ru-RU" altLang="zh-CN" sz="1600" b="0" i="0" u="none" strike="noStrike" cap="none" normalizeH="0" baseline="0" smtClean="0">
                          <a:ln>
                            <a:noFill/>
                          </a:ln>
                          <a:solidFill>
                            <a:srgbClr val="004000"/>
                          </a:solidFill>
                          <a:effectLst/>
                          <a:latin typeface="Arial Unicode MS" pitchFamily="34" charset="-128"/>
                          <a:ea typeface="SimSun" pitchFamily="2" charset="-122"/>
                          <a:sym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6E7"/>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charset="0"/>
                        <a:buNone/>
                        <a:tabLst/>
                      </a:pPr>
                      <a:r>
                        <a:rPr kumimoji="0" lang="ru-RU" altLang="en-US" sz="1600" b="0" i="0" u="none" strike="noStrike" cap="none" normalizeH="0" baseline="0" smtClean="0">
                          <a:ln>
                            <a:noFill/>
                          </a:ln>
                          <a:solidFill>
                            <a:srgbClr val="004000"/>
                          </a:solidFill>
                          <a:effectLst/>
                          <a:latin typeface="Arial Unicode MS" pitchFamily="34" charset="-128"/>
                          <a:ea typeface="SimSun" pitchFamily="2" charset="-122"/>
                          <a:sym typeface="Arial" charset="0"/>
                        </a:rPr>
                        <a:t>锯木厂</a:t>
                      </a:r>
                      <a:r>
                        <a:rPr kumimoji="0" lang="zh-CN" altLang="en-US" sz="1600" b="0" i="0" u="none" strike="noStrike" cap="none" normalizeH="0" baseline="0" smtClean="0">
                          <a:ln>
                            <a:noFill/>
                          </a:ln>
                          <a:solidFill>
                            <a:srgbClr val="004000"/>
                          </a:solidFill>
                          <a:effectLst/>
                          <a:latin typeface="Arial Unicode MS" pitchFamily="34" charset="-128"/>
                          <a:ea typeface="SimSun" pitchFamily="2" charset="-122"/>
                          <a:sym typeface="Arial" charset="0"/>
                        </a:rPr>
                        <a:t>，半成品车间，烘干房，锅炉房，木质燃料颗粒生产厂，库房，运输部，售后服务部</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6E7"/>
                    </a:solidFill>
                  </a:tcPr>
                </a:tc>
                <a:tc>
                  <a:txBody>
                    <a:bodyPr/>
                    <a:lstStyle/>
                    <a:p>
                      <a:pPr marL="0" marR="0" lvl="0" indent="0" algn="r" defTabSz="0" rtl="0" eaLnBrk="1" fontAlgn="base" latinLnBrk="0" hangingPunct="1">
                        <a:lnSpc>
                          <a:spcPct val="100000"/>
                        </a:lnSpc>
                        <a:spcBef>
                          <a:spcPct val="0"/>
                        </a:spcBef>
                        <a:spcAft>
                          <a:spcPct val="0"/>
                        </a:spcAft>
                        <a:buClrTx/>
                        <a:buSzTx/>
                        <a:buFont typeface="Arial" charset="0"/>
                        <a:buNone/>
                        <a:tabLst/>
                      </a:pPr>
                      <a:r>
                        <a:rPr kumimoji="0" lang="ru-RU" altLang="zh-CN" sz="1600" b="0" i="0" u="none" strike="noStrike" cap="none" normalizeH="0" baseline="0" smtClean="0">
                          <a:ln>
                            <a:noFill/>
                          </a:ln>
                          <a:solidFill>
                            <a:srgbClr val="004000"/>
                          </a:solidFill>
                          <a:effectLst/>
                          <a:latin typeface="Arial Unicode MS" pitchFamily="34" charset="-128"/>
                          <a:ea typeface="SimSun" pitchFamily="2" charset="-122"/>
                          <a:sym typeface="Arial" charset="0"/>
                        </a:rPr>
                        <a:t>324</a:t>
                      </a:r>
                      <a:endParaRPr kumimoji="0" lang="ru-RU" altLang="zh-CN" sz="3600" b="0" i="0" u="none" strike="noStrike" cap="none" normalizeH="0" baseline="0" smtClean="0">
                        <a:ln>
                          <a:noFill/>
                        </a:ln>
                        <a:solidFill>
                          <a:schemeClr val="tx1"/>
                        </a:solidFill>
                        <a:effectLst/>
                        <a:latin typeface="Arial" charset="0"/>
                        <a:ea typeface="SimSun" pitchFamily="2" charset="-122"/>
                        <a:sym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6E7"/>
                    </a:solidFill>
                  </a:tcPr>
                </a:tc>
              </a:tr>
              <a:tr h="371475">
                <a:tc>
                  <a:txBody>
                    <a:bodyPr/>
                    <a:lstStyle/>
                    <a:p>
                      <a:pPr marL="0" marR="0" lvl="0" indent="0" algn="l" defTabSz="0" rtl="0" eaLnBrk="1" fontAlgn="base" latinLnBrk="0" hangingPunct="1">
                        <a:lnSpc>
                          <a:spcPct val="100000"/>
                        </a:lnSpc>
                        <a:spcBef>
                          <a:spcPct val="0"/>
                        </a:spcBef>
                        <a:spcAft>
                          <a:spcPct val="0"/>
                        </a:spcAft>
                        <a:buClrTx/>
                        <a:buSzTx/>
                        <a:buFont typeface="Arial" charset="0"/>
                        <a:buNone/>
                        <a:tabLst/>
                      </a:pPr>
                      <a:endParaRPr kumimoji="0" lang="ru-RU" altLang="ru-RU" sz="1600" b="0" i="0" u="none" strike="noStrike" cap="none" normalizeH="0" baseline="0" smtClean="0">
                        <a:ln>
                          <a:noFill/>
                        </a:ln>
                        <a:solidFill>
                          <a:srgbClr val="004000"/>
                        </a:solidFill>
                        <a:effectLst/>
                        <a:latin typeface="Arial Unicode MS" pitchFamily="34" charset="-128"/>
                        <a:ea typeface="SimSun" pitchFamily="2" charset="-122"/>
                        <a:sym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ECCB"/>
                    </a:solidFill>
                  </a:tcPr>
                </a:tc>
                <a:tc>
                  <a:txBody>
                    <a:bodyPr/>
                    <a:lstStyle/>
                    <a:p>
                      <a:pPr marL="0" marR="0" lvl="0" indent="0" algn="r" defTabSz="0" rtl="0" eaLnBrk="1" fontAlgn="base" latinLnBrk="0" hangingPunct="1">
                        <a:lnSpc>
                          <a:spcPct val="100000"/>
                        </a:lnSpc>
                        <a:spcBef>
                          <a:spcPct val="0"/>
                        </a:spcBef>
                        <a:spcAft>
                          <a:spcPct val="0"/>
                        </a:spcAft>
                        <a:buClrTx/>
                        <a:buSzTx/>
                        <a:buFont typeface="Arial" charset="0"/>
                        <a:buNone/>
                        <a:tabLst/>
                      </a:pPr>
                      <a:r>
                        <a:rPr kumimoji="0" lang="zh-CN" altLang="en-US" sz="1600" b="1" i="0" u="none" strike="noStrike" cap="none" normalizeH="0" baseline="0" smtClean="0">
                          <a:ln>
                            <a:noFill/>
                          </a:ln>
                          <a:solidFill>
                            <a:srgbClr val="004000"/>
                          </a:solidFill>
                          <a:effectLst/>
                          <a:latin typeface="Arial Unicode MS" pitchFamily="34" charset="-128"/>
                          <a:ea typeface="SimSun" pitchFamily="2" charset="-122"/>
                          <a:sym typeface="Arial" charset="0"/>
                        </a:rPr>
                        <a:t>总共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ECCB"/>
                    </a:solidFill>
                  </a:tcPr>
                </a:tc>
                <a:tc>
                  <a:txBody>
                    <a:bodyPr/>
                    <a:lstStyle/>
                    <a:p>
                      <a:pPr marL="0" marR="0" lvl="0" indent="0" algn="r" defTabSz="0" rtl="0" eaLnBrk="1" fontAlgn="base" latinLnBrk="0" hangingPunct="1">
                        <a:lnSpc>
                          <a:spcPct val="100000"/>
                        </a:lnSpc>
                        <a:spcBef>
                          <a:spcPct val="0"/>
                        </a:spcBef>
                        <a:spcAft>
                          <a:spcPct val="0"/>
                        </a:spcAft>
                        <a:buClrTx/>
                        <a:buSzTx/>
                        <a:buFont typeface="Arial" charset="0"/>
                        <a:buNone/>
                        <a:tabLst/>
                      </a:pPr>
                      <a:r>
                        <a:rPr kumimoji="0" lang="ru-RU" altLang="zh-CN" sz="1600" b="1" i="0" u="none" strike="noStrike" cap="none" normalizeH="0" baseline="0" dirty="0" smtClean="0">
                          <a:ln>
                            <a:noFill/>
                          </a:ln>
                          <a:solidFill>
                            <a:srgbClr val="004000"/>
                          </a:solidFill>
                          <a:effectLst/>
                          <a:latin typeface="Arial Unicode MS" pitchFamily="34" charset="-128"/>
                          <a:ea typeface="SimSun" pitchFamily="2" charset="-122"/>
                          <a:sym typeface="Arial" charset="0"/>
                        </a:rPr>
                        <a:t>916</a:t>
                      </a:r>
                      <a:endParaRPr kumimoji="0" lang="ru-RU" altLang="zh-CN" sz="3600" b="0" i="0" u="none" strike="noStrike" cap="none" normalizeH="0" baseline="0" dirty="0" smtClean="0">
                        <a:ln>
                          <a:noFill/>
                        </a:ln>
                        <a:solidFill>
                          <a:schemeClr val="tx1"/>
                        </a:solidFill>
                        <a:effectLst/>
                        <a:latin typeface="Arial" charset="0"/>
                        <a:ea typeface="SimSun" pitchFamily="2" charset="-122"/>
                        <a:sym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ECCB"/>
                    </a:solidFill>
                  </a:tcPr>
                </a:tc>
              </a:tr>
            </a:tbl>
          </a:graphicData>
        </a:graphic>
      </p:graphicFrame>
      <p:sp>
        <p:nvSpPr>
          <p:cNvPr id="4" name="Номер слайда 4"/>
          <p:cNvSpPr>
            <a:spLocks noGrp="1" noChangeArrowheads="1"/>
          </p:cNvSpPr>
          <p:nvPr/>
        </p:nvSpPr>
        <p:spPr bwMode="auto">
          <a:xfrm>
            <a:off x="6937375" y="6245225"/>
            <a:ext cx="1901825" cy="476250"/>
          </a:xfrm>
          <a:prstGeom prst="rect">
            <a:avLst/>
          </a:prstGeom>
          <a:noFill/>
          <a:ln w="9525">
            <a:noFill/>
            <a:miter lim="800000"/>
            <a:headEnd/>
            <a:tailEnd/>
          </a:ln>
        </p:spPr>
        <p:txBody>
          <a:bodyPr/>
          <a:lstStyle/>
          <a:p>
            <a:pPr algn="r">
              <a:buFont typeface="Arial" charset="0"/>
              <a:buNone/>
            </a:pPr>
            <a:fld id="{20BB0616-1EC5-4F14-ACCE-2C6CC32C8677}" type="slidenum">
              <a:rPr lang="ru-RU" altLang="zh-CN" sz="1400">
                <a:solidFill>
                  <a:srgbClr val="FFCC66"/>
                </a:solidFill>
                <a:latin typeface="+mn-lt"/>
                <a:cs typeface="Times New Roman" pitchFamily="18" charset="0"/>
              </a:rPr>
              <a:pPr algn="r">
                <a:buFont typeface="Arial" charset="0"/>
                <a:buNone/>
              </a:pPr>
              <a:t>25</a:t>
            </a:fld>
            <a:endParaRPr lang="ru-RU" altLang="zh-CN" sz="2000" dirty="0">
              <a:solidFill>
                <a:srgbClr val="FFCC66"/>
              </a:solidFill>
              <a:latin typeface="+mn-lt"/>
              <a:cs typeface="Times New Roman" pitchFamily="18" charset="0"/>
            </a:endParaRPr>
          </a:p>
        </p:txBody>
      </p:sp>
      <p:sp>
        <p:nvSpPr>
          <p:cNvPr id="5" name="Нижний колонтитул 3"/>
          <p:cNvSpPr>
            <a:spLocks noGrp="1"/>
          </p:cNvSpPr>
          <p:nvPr>
            <p:ph type="ftr" sz="quarter" idx="11"/>
          </p:nvPr>
        </p:nvSpPr>
        <p:spPr>
          <a:xfrm>
            <a:off x="2771800" y="6381328"/>
            <a:ext cx="4104456" cy="352127"/>
          </a:xfrm>
        </p:spPr>
        <p:txBody>
          <a:bodyPr/>
          <a:lstStyle/>
          <a:p>
            <a:pPr>
              <a:defRPr/>
            </a:pPr>
            <a:r>
              <a:rPr lang="de-DE" dirty="0"/>
              <a:t>Firma </a:t>
            </a:r>
            <a:r>
              <a:rPr lang="de-DE" dirty="0" smtClean="0"/>
              <a:t>Master</a:t>
            </a:r>
            <a:r>
              <a:rPr lang="ru-RU" dirty="0" smtClean="0"/>
              <a:t>,</a:t>
            </a:r>
            <a:r>
              <a:rPr lang="en-US" dirty="0" smtClean="0"/>
              <a:t> Ltd</a:t>
            </a:r>
            <a:r>
              <a:rPr lang="ru-RU" dirty="0" smtClean="0"/>
              <a:t>, © </a:t>
            </a:r>
            <a:r>
              <a:rPr lang="en-US" dirty="0" err="1" smtClean="0"/>
              <a:t>Harlov</a:t>
            </a:r>
            <a:r>
              <a:rPr lang="en-US" dirty="0" smtClean="0"/>
              <a:t> Y.P., </a:t>
            </a:r>
            <a:r>
              <a:rPr lang="en-US" dirty="0" err="1" smtClean="0"/>
              <a:t>Masaev</a:t>
            </a:r>
            <a:r>
              <a:rPr lang="en-US" dirty="0" smtClean="0"/>
              <a:t> S.N.</a:t>
            </a:r>
            <a:endParaRPr lang="de-DE"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Rot="1" noChangeArrowheads="1"/>
          </p:cNvSpPr>
          <p:nvPr/>
        </p:nvSpPr>
        <p:spPr>
          <a:xfrm>
            <a:off x="466725" y="404813"/>
            <a:ext cx="8385175" cy="735012"/>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SimSun" pitchFamily="2" charset="-122"/>
                <a:cs typeface="+mj-cs"/>
              </a:rPr>
              <a:t>优先投资项目环境报告</a:t>
            </a:r>
            <a:endParaRPr kumimoji="0" lang="zh-CN" altLang="en-US" sz="28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SimSun" pitchFamily="2" charset="-122"/>
              <a:cs typeface="+mj-cs"/>
            </a:endParaRPr>
          </a:p>
        </p:txBody>
      </p:sp>
      <p:sp>
        <p:nvSpPr>
          <p:cNvPr id="3" name="Содержимое 2"/>
          <p:cNvSpPr txBox="1">
            <a:spLocks noRot="1" noChangeArrowheads="1"/>
          </p:cNvSpPr>
          <p:nvPr/>
        </p:nvSpPr>
        <p:spPr>
          <a:xfrm>
            <a:off x="466725" y="1384300"/>
            <a:ext cx="8281988" cy="1223963"/>
          </a:xfrm>
          <a:prstGeom prst="rect">
            <a:avLst/>
          </a:prstGeom>
        </p:spPr>
        <p:txBody>
          <a:bodyPr/>
          <a:lstStyle/>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zh-CN"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锯木厂和半成品车间的技术和工艺解决方案按照规定制定，提供了有效的环保措施，对环境和居民健康的影响在允许范围内。</a:t>
            </a:r>
            <a:r>
              <a:rPr kumimoji="0" lang="ru-RU"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mn-ea"/>
                <a:cs typeface="+mn-cs"/>
              </a:rPr>
              <a:t>符合俄罗斯联邦和克拉斯诺亚尔斯克边疆区的立法。</a:t>
            </a:r>
            <a:r>
              <a:rPr kumimoji="0" lang="ru-RU" altLang="en-US" sz="14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mn-ea"/>
                <a:cs typeface="+mn-cs"/>
              </a:rPr>
              <a:t> </a:t>
            </a:r>
            <a:endParaRPr kumimoji="0" lang="ru-RU"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TextBox 8"/>
          <p:cNvSpPr>
            <a:spLocks noChangeArrowheads="1"/>
          </p:cNvSpPr>
          <p:nvPr/>
        </p:nvSpPr>
        <p:spPr bwMode="auto">
          <a:xfrm>
            <a:off x="466725" y="2608263"/>
            <a:ext cx="8281988" cy="707886"/>
          </a:xfrm>
          <a:prstGeom prst="rect">
            <a:avLst/>
          </a:prstGeom>
          <a:noFill/>
          <a:ln w="9525">
            <a:noFill/>
            <a:miter lim="800000"/>
            <a:headEnd/>
            <a:tailEnd/>
          </a:ln>
        </p:spPr>
        <p:txBody>
          <a:bodyPr>
            <a:spAutoFit/>
          </a:bodyPr>
          <a:lstStyle/>
          <a:p>
            <a:pPr marL="342900" indent="-342900" algn="just">
              <a:spcBef>
                <a:spcPct val="20000"/>
              </a:spcBef>
              <a:buClr>
                <a:srgbClr val="99FF66"/>
              </a:buClr>
              <a:buFont typeface="Wingdings" pitchFamily="2" charset="2"/>
              <a:buChar char="§"/>
            </a:pPr>
            <a:r>
              <a:rPr lang="zh-CN" altLang="en-US" sz="1600" dirty="0">
                <a:solidFill>
                  <a:srgbClr val="FFCC66"/>
                </a:solidFill>
                <a:latin typeface="Arial" charset="0"/>
              </a:rPr>
              <a:t>有</a:t>
            </a:r>
            <a:r>
              <a:rPr lang="ru-RU" altLang="en-US" sz="1600" dirty="0">
                <a:solidFill>
                  <a:srgbClr val="FFCC66"/>
                </a:solidFill>
                <a:latin typeface="Arial" charset="0"/>
              </a:rPr>
              <a:t>联邦服务消费者权益保护</a:t>
            </a:r>
            <a:r>
              <a:rPr lang="zh-CN" altLang="en-US" sz="1600" dirty="0">
                <a:solidFill>
                  <a:srgbClr val="FFCC66"/>
                </a:solidFill>
                <a:latin typeface="Arial" charset="0"/>
              </a:rPr>
              <a:t>协会，俄罗斯联邦国家保健机构克拉斯诺亚尔斯克边疆区“卫生与流行病中心”出具的4581号卫生检疫证。</a:t>
            </a:r>
            <a:r>
              <a:rPr lang="ru-RU" altLang="en-US" sz="1400" dirty="0">
                <a:solidFill>
                  <a:srgbClr val="FFCC66"/>
                </a:solidFill>
                <a:latin typeface="Arial" charset="0"/>
              </a:rPr>
              <a:t> </a:t>
            </a:r>
          </a:p>
          <a:p>
            <a:pPr marL="342900" indent="-342900">
              <a:buFont typeface="Arial" charset="0"/>
              <a:buNone/>
            </a:pPr>
            <a:endParaRPr lang="ru-RU" altLang="en-US" dirty="0">
              <a:solidFill>
                <a:srgbClr val="FFCC66"/>
              </a:solidFill>
            </a:endParaRPr>
          </a:p>
        </p:txBody>
      </p:sp>
      <p:sp>
        <p:nvSpPr>
          <p:cNvPr id="5" name="Прямоугольник 7"/>
          <p:cNvSpPr>
            <a:spLocks noChangeArrowheads="1"/>
          </p:cNvSpPr>
          <p:nvPr/>
        </p:nvSpPr>
        <p:spPr bwMode="auto">
          <a:xfrm>
            <a:off x="539750" y="3832225"/>
            <a:ext cx="5472113" cy="929485"/>
          </a:xfrm>
          <a:prstGeom prst="rect">
            <a:avLst/>
          </a:prstGeom>
          <a:noFill/>
          <a:ln w="9525">
            <a:noFill/>
            <a:miter lim="800000"/>
            <a:headEnd/>
            <a:tailEnd/>
          </a:ln>
        </p:spPr>
        <p:txBody>
          <a:bodyPr>
            <a:spAutoFit/>
          </a:bodyPr>
          <a:lstStyle/>
          <a:p>
            <a:pPr marL="342900" indent="-342900">
              <a:spcBef>
                <a:spcPct val="20000"/>
              </a:spcBef>
              <a:buClr>
                <a:srgbClr val="99FF66"/>
              </a:buClr>
              <a:buFont typeface="Wingdings" pitchFamily="2" charset="2"/>
              <a:buChar char="§"/>
            </a:pPr>
            <a:r>
              <a:rPr lang="zh-CN" altLang="en-US" sz="1600" dirty="0">
                <a:solidFill>
                  <a:srgbClr val="FFCC66"/>
                </a:solidFill>
                <a:latin typeface="Arial" charset="0"/>
              </a:rPr>
              <a:t>2008年6月27日卫生检疫证书编号</a:t>
            </a:r>
            <a:r>
              <a:rPr lang="ru-RU" altLang="zh-CN" sz="1600" dirty="0">
                <a:solidFill>
                  <a:srgbClr val="FFCC66"/>
                </a:solidFill>
                <a:latin typeface="Arial" charset="0"/>
              </a:rPr>
              <a:t>:</a:t>
            </a:r>
            <a:r>
              <a:rPr lang="ru-RU" altLang="en-US" sz="1600" dirty="0">
                <a:solidFill>
                  <a:srgbClr val="FFCC66"/>
                </a:solidFill>
                <a:latin typeface="Arial" charset="0"/>
              </a:rPr>
              <a:t> 1287833</a:t>
            </a:r>
          </a:p>
          <a:p>
            <a:pPr marL="342900" indent="-342900">
              <a:spcBef>
                <a:spcPct val="20000"/>
              </a:spcBef>
              <a:buClr>
                <a:srgbClr val="99FF66"/>
              </a:buClr>
              <a:buFont typeface="Wingdings" pitchFamily="2" charset="2"/>
              <a:buChar char="§"/>
            </a:pPr>
            <a:r>
              <a:rPr lang="zh-CN" altLang="en-US" sz="1600" dirty="0">
                <a:solidFill>
                  <a:srgbClr val="FFCC66"/>
                </a:solidFill>
                <a:latin typeface="Arial" charset="0"/>
              </a:rPr>
              <a:t>2008年6月27日卫生检疫证书编号</a:t>
            </a:r>
            <a:r>
              <a:rPr lang="ru-RU" altLang="zh-CN" sz="1600" dirty="0">
                <a:solidFill>
                  <a:srgbClr val="FFCC66"/>
                </a:solidFill>
                <a:latin typeface="Arial" charset="0"/>
              </a:rPr>
              <a:t>:</a:t>
            </a:r>
            <a:r>
              <a:rPr lang="ru-RU" altLang="en-US" sz="1600" dirty="0">
                <a:solidFill>
                  <a:srgbClr val="FFCC66"/>
                </a:solidFill>
                <a:latin typeface="Arial" charset="0"/>
              </a:rPr>
              <a:t>1287834</a:t>
            </a:r>
          </a:p>
          <a:p>
            <a:pPr marL="342900" indent="-342900">
              <a:spcBef>
                <a:spcPct val="20000"/>
              </a:spcBef>
              <a:buClr>
                <a:srgbClr val="99FF66"/>
              </a:buClr>
              <a:buFont typeface="Wingdings" pitchFamily="2" charset="2"/>
              <a:buChar char="§"/>
            </a:pPr>
            <a:r>
              <a:rPr lang="zh-CN" altLang="en-US" sz="1600" dirty="0">
                <a:solidFill>
                  <a:srgbClr val="FFCC66"/>
                </a:solidFill>
                <a:latin typeface="Arial" charset="0"/>
              </a:rPr>
              <a:t>2008年6月27日卫生检疫证书编号</a:t>
            </a:r>
            <a:r>
              <a:rPr lang="ru-RU" altLang="zh-CN" sz="1600" dirty="0">
                <a:solidFill>
                  <a:srgbClr val="FFCC66"/>
                </a:solidFill>
                <a:latin typeface="Arial" charset="0"/>
              </a:rPr>
              <a:t>:</a:t>
            </a:r>
            <a:r>
              <a:rPr lang="ru-RU" altLang="en-US" sz="1600" dirty="0">
                <a:solidFill>
                  <a:srgbClr val="FFCC66"/>
                </a:solidFill>
                <a:latin typeface="Arial" charset="0"/>
              </a:rPr>
              <a:t>1287835</a:t>
            </a:r>
            <a:endParaRPr lang="ru-RU" altLang="en-US" sz="900" dirty="0"/>
          </a:p>
        </p:txBody>
      </p:sp>
      <p:pic>
        <p:nvPicPr>
          <p:cNvPr id="6" name="Picture 2" descr="D:\ДОКИ\Презентация 2014\Картинки\экология _3.jpg"/>
          <p:cNvPicPr>
            <a:picLocks noChangeAspect="1" noChangeArrowheads="1"/>
          </p:cNvPicPr>
          <p:nvPr/>
        </p:nvPicPr>
        <p:blipFill>
          <a:blip r:embed="rId2" cstate="print"/>
          <a:srcRect/>
          <a:stretch>
            <a:fillRect/>
          </a:stretch>
        </p:blipFill>
        <p:spPr bwMode="auto">
          <a:xfrm>
            <a:off x="6191250" y="3573463"/>
            <a:ext cx="2447925" cy="1876425"/>
          </a:xfrm>
          <a:prstGeom prst="rect">
            <a:avLst/>
          </a:prstGeom>
          <a:noFill/>
          <a:ln w="9525">
            <a:noFill/>
            <a:miter lim="800000"/>
            <a:headEnd/>
            <a:tailEnd/>
          </a:ln>
        </p:spPr>
      </p:pic>
      <p:sp>
        <p:nvSpPr>
          <p:cNvPr id="7" name="Номер слайда 4"/>
          <p:cNvSpPr>
            <a:spLocks noGrp="1" noChangeArrowheads="1"/>
          </p:cNvSpPr>
          <p:nvPr/>
        </p:nvSpPr>
        <p:spPr bwMode="auto">
          <a:xfrm>
            <a:off x="6937375" y="6245225"/>
            <a:ext cx="1901825" cy="476250"/>
          </a:xfrm>
          <a:prstGeom prst="rect">
            <a:avLst/>
          </a:prstGeom>
          <a:noFill/>
          <a:ln w="9525">
            <a:noFill/>
            <a:miter lim="800000"/>
            <a:headEnd/>
            <a:tailEnd/>
          </a:ln>
        </p:spPr>
        <p:txBody>
          <a:bodyPr/>
          <a:lstStyle/>
          <a:p>
            <a:pPr algn="r">
              <a:buFont typeface="Arial" charset="0"/>
              <a:buNone/>
            </a:pPr>
            <a:fld id="{20BB0616-1EC5-4F14-ACCE-2C6CC32C8677}" type="slidenum">
              <a:rPr lang="ru-RU" altLang="zh-CN" sz="1400">
                <a:solidFill>
                  <a:srgbClr val="FFCC66"/>
                </a:solidFill>
                <a:latin typeface="+mn-lt"/>
                <a:cs typeface="Times New Roman" pitchFamily="18" charset="0"/>
              </a:rPr>
              <a:pPr algn="r">
                <a:buFont typeface="Arial" charset="0"/>
                <a:buNone/>
              </a:pPr>
              <a:t>26</a:t>
            </a:fld>
            <a:endParaRPr lang="ru-RU" altLang="zh-CN" sz="2000" dirty="0">
              <a:solidFill>
                <a:srgbClr val="FFCC66"/>
              </a:solidFill>
              <a:latin typeface="+mn-lt"/>
              <a:cs typeface="Times New Roman" pitchFamily="18" charset="0"/>
            </a:endParaRPr>
          </a:p>
        </p:txBody>
      </p:sp>
      <p:sp>
        <p:nvSpPr>
          <p:cNvPr id="8" name="Нижний колонтитул 3"/>
          <p:cNvSpPr>
            <a:spLocks noGrp="1"/>
          </p:cNvSpPr>
          <p:nvPr>
            <p:ph type="ftr" sz="quarter" idx="11"/>
          </p:nvPr>
        </p:nvSpPr>
        <p:spPr>
          <a:xfrm>
            <a:off x="2771800" y="6245225"/>
            <a:ext cx="4104456" cy="352127"/>
          </a:xfrm>
        </p:spPr>
        <p:txBody>
          <a:bodyPr/>
          <a:lstStyle/>
          <a:p>
            <a:pPr>
              <a:defRPr/>
            </a:pPr>
            <a:r>
              <a:rPr lang="de-DE" dirty="0"/>
              <a:t>Firma </a:t>
            </a:r>
            <a:r>
              <a:rPr lang="de-DE" dirty="0" smtClean="0"/>
              <a:t>Master</a:t>
            </a:r>
            <a:r>
              <a:rPr lang="ru-RU" dirty="0" smtClean="0"/>
              <a:t>,</a:t>
            </a:r>
            <a:r>
              <a:rPr lang="en-US" dirty="0" smtClean="0"/>
              <a:t> Ltd</a:t>
            </a:r>
            <a:r>
              <a:rPr lang="ru-RU" dirty="0" smtClean="0"/>
              <a:t>, © </a:t>
            </a:r>
            <a:r>
              <a:rPr lang="en-US" dirty="0" err="1" smtClean="0"/>
              <a:t>Harlov</a:t>
            </a:r>
            <a:r>
              <a:rPr lang="en-US" dirty="0" smtClean="0"/>
              <a:t> Y.P., </a:t>
            </a:r>
            <a:r>
              <a:rPr lang="en-US" dirty="0" err="1" smtClean="0"/>
              <a:t>Masaev</a:t>
            </a:r>
            <a:r>
              <a:rPr lang="en-US" dirty="0" smtClean="0"/>
              <a:t> S.N.</a:t>
            </a:r>
            <a:endParaRPr lang="de-DE"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Rot="1" noChangeArrowheads="1"/>
          </p:cNvSpPr>
          <p:nvPr/>
        </p:nvSpPr>
        <p:spPr>
          <a:xfrm>
            <a:off x="457200" y="339725"/>
            <a:ext cx="8385175" cy="808038"/>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ru-RU" sz="24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SimSun" pitchFamily="2" charset="-122"/>
                <a:cs typeface="+mj-cs"/>
              </a:rPr>
              <a:t>优先投资项目财务模型</a:t>
            </a:r>
            <a:br>
              <a:rPr kumimoji="0" lang="zh-CN" altLang="ru-RU" sz="24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SimSun" pitchFamily="2" charset="-122"/>
                <a:cs typeface="+mj-cs"/>
              </a:rPr>
            </a:br>
            <a:r>
              <a:rPr kumimoji="0" lang="ru-RU" altLang="zh-CN" sz="2400" b="1" i="0" u="sng" strike="noStrike" kern="0" cap="none" spc="0" normalizeH="0" baseline="0" noProof="0" smtClean="0">
                <a:ln>
                  <a:noFill/>
                </a:ln>
                <a:solidFill>
                  <a:srgbClr val="FFCC66"/>
                </a:solidFill>
                <a:effectLst>
                  <a:outerShdw blurRad="38100" dist="38100" dir="2700000" algn="tl">
                    <a:srgbClr val="000000"/>
                  </a:outerShdw>
                </a:effectLst>
                <a:uLnTx/>
                <a:uFillTx/>
                <a:latin typeface="Arial" charset="0"/>
                <a:ea typeface="Arial Unicode MS" pitchFamily="34" charset="-128"/>
                <a:cs typeface="Arial Unicode MS" pitchFamily="34" charset="-128"/>
                <a:sym typeface="Arial Unicode MS" pitchFamily="34" charset="-128"/>
              </a:rPr>
              <a:t>«</a:t>
            </a:r>
            <a:r>
              <a:rPr kumimoji="0" lang="zh-CN" altLang="ru-RU" sz="2400" b="1" i="0" u="sng" strike="noStrike" kern="0" cap="none" spc="0" normalizeH="0" baseline="0" noProof="0" smtClean="0">
                <a:ln>
                  <a:noFill/>
                </a:ln>
                <a:solidFill>
                  <a:srgbClr val="FFCC66"/>
                </a:solidFill>
                <a:effectLst>
                  <a:outerShdw blurRad="38100" dist="38100" dir="2700000" algn="tl">
                    <a:srgbClr val="000000"/>
                  </a:outerShdw>
                </a:effectLst>
                <a:uLnTx/>
                <a:uFillTx/>
                <a:latin typeface="Arial" charset="0"/>
                <a:ea typeface="Arial Unicode MS" pitchFamily="34" charset="-128"/>
                <a:cs typeface="Arial Unicode MS" pitchFamily="34" charset="-128"/>
                <a:sym typeface="Arial Unicode MS" pitchFamily="34" charset="-128"/>
              </a:rPr>
              <a:t>马斯捷尔</a:t>
            </a:r>
            <a:r>
              <a:rPr kumimoji="0" lang="ru-RU" altLang="zh-CN" sz="2400" b="1" i="0" u="sng" strike="noStrike" kern="0" cap="none" spc="0" normalizeH="0" baseline="0" noProof="0" smtClean="0">
                <a:ln>
                  <a:noFill/>
                </a:ln>
                <a:solidFill>
                  <a:srgbClr val="FFCC66"/>
                </a:solidFill>
                <a:effectLst>
                  <a:outerShdw blurRad="38100" dist="38100" dir="2700000" algn="tl">
                    <a:srgbClr val="000000"/>
                  </a:outerShdw>
                </a:effectLst>
                <a:uLnTx/>
                <a:uFillTx/>
                <a:latin typeface="Arial" charset="0"/>
                <a:ea typeface="Arial Unicode MS" pitchFamily="34" charset="-128"/>
                <a:cs typeface="Arial Unicode MS" pitchFamily="34" charset="-128"/>
                <a:sym typeface="Arial Unicode MS" pitchFamily="34" charset="-128"/>
              </a:rPr>
              <a:t>» </a:t>
            </a:r>
            <a:r>
              <a:rPr kumimoji="0" lang="zh-CN" altLang="ru-RU" sz="2400" b="1" i="0" u="sng" strike="noStrike" kern="0" cap="none" spc="0" normalizeH="0" baseline="0" noProof="0" smtClean="0">
                <a:ln>
                  <a:noFill/>
                </a:ln>
                <a:solidFill>
                  <a:srgbClr val="FFCC66"/>
                </a:solidFill>
                <a:effectLst>
                  <a:outerShdw blurRad="38100" dist="38100" dir="2700000" algn="tl">
                    <a:srgbClr val="000000"/>
                  </a:outerShdw>
                </a:effectLst>
                <a:uLnTx/>
                <a:uFillTx/>
                <a:latin typeface="Arial" charset="0"/>
                <a:ea typeface="Arial Unicode MS" pitchFamily="34" charset="-128"/>
                <a:cs typeface="Arial Unicode MS" pitchFamily="34" charset="-128"/>
                <a:sym typeface="Arial Unicode MS" pitchFamily="34" charset="-128"/>
              </a:rPr>
              <a:t>有限责任公司</a:t>
            </a:r>
            <a:endParaRPr kumimoji="0" lang="zh-CN" altLang="ru-RU" sz="2400" b="1" i="0" u="sng" strike="noStrike" kern="0" cap="none" spc="0" normalizeH="0" baseline="0" noProof="0" dirty="0" smtClean="0">
              <a:ln>
                <a:noFill/>
              </a:ln>
              <a:solidFill>
                <a:srgbClr val="FFCC66"/>
              </a:solidFill>
              <a:effectLst>
                <a:outerShdw blurRad="38100" dist="38100" dir="2700000" algn="tl">
                  <a:srgbClr val="000000"/>
                </a:outerShdw>
              </a:effectLst>
              <a:uLnTx/>
              <a:uFillTx/>
              <a:latin typeface="Arial" charset="0"/>
              <a:ea typeface="Arial Unicode MS" pitchFamily="34" charset="-128"/>
              <a:cs typeface="Arial Unicode MS" pitchFamily="34" charset="-128"/>
              <a:sym typeface="Arial Unicode MS" pitchFamily="34" charset="-128"/>
            </a:endParaRPr>
          </a:p>
        </p:txBody>
      </p:sp>
      <p:sp>
        <p:nvSpPr>
          <p:cNvPr id="3" name="Содержимое 2"/>
          <p:cNvSpPr txBox="1">
            <a:spLocks noRot="1" noChangeArrowheads="1"/>
          </p:cNvSpPr>
          <p:nvPr/>
        </p:nvSpPr>
        <p:spPr>
          <a:xfrm>
            <a:off x="838200" y="1354138"/>
            <a:ext cx="8007350" cy="4848225"/>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zh-CN"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财务模型在正版微软Excel 上制作，知识产权登记号ЭВМ № 2013614410，俄罗斯专利局2013年5月7日。</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zh-CN" altLang="en-US" sz="1600" b="0" i="0" u="sng"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内容如下</a:t>
            </a:r>
            <a:r>
              <a:rPr kumimoji="0" lang="ru-RU" altLang="en-US" sz="1600" b="0" i="0" u="sng"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mn-ea"/>
                <a:cs typeface="+mn-cs"/>
              </a:rPr>
              <a:t>:</a:t>
            </a:r>
          </a:p>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ru-RU"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mn-ea"/>
                <a:cs typeface="+mn-cs"/>
              </a:rPr>
              <a:t> 原始数据（假设），财务预测和中间计算，财务预测的结果; </a:t>
            </a:r>
          </a:p>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zh-CN"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指定的元素视觉上是分开的，但通过计算公式彼此连接。</a:t>
            </a:r>
          </a:p>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zh-CN"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计算标签除外，因为标签运用的公式有知识产权保护。</a:t>
            </a:r>
            <a:r>
              <a:rPr kumimoji="0" lang="ru-RU"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mn-ea"/>
                <a:cs typeface="+mn-cs"/>
              </a:rPr>
              <a:t>. </a:t>
            </a:r>
          </a:p>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zh-CN"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在程序中提供了对成本的分析。</a:t>
            </a:r>
          </a:p>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ru-RU"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mn-ea"/>
                <a:cs typeface="+mn-cs"/>
              </a:rPr>
              <a:t>所有在计算中作为公式的一部分使用的元素是含有假设（原始数据）的有效的单元格引用，或包含公式</a:t>
            </a:r>
            <a:r>
              <a:rPr kumimoji="0" lang="zh-CN" altLang="en-US" sz="16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ea typeface="SimSun" pitchFamily="2" charset="-122"/>
                <a:cs typeface="+mn-cs"/>
              </a:rPr>
              <a:t>。</a:t>
            </a:r>
            <a:endParaRPr kumimoji="0" lang="ru-RU" altLang="en-US" sz="16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mn-ea"/>
              <a:cs typeface="+mn-cs"/>
            </a:endParaRPr>
          </a:p>
        </p:txBody>
      </p:sp>
      <p:sp>
        <p:nvSpPr>
          <p:cNvPr id="4" name="Номер слайда 4"/>
          <p:cNvSpPr>
            <a:spLocks noGrp="1" noChangeArrowheads="1"/>
          </p:cNvSpPr>
          <p:nvPr/>
        </p:nvSpPr>
        <p:spPr bwMode="auto">
          <a:xfrm>
            <a:off x="6937375" y="6245225"/>
            <a:ext cx="1901825" cy="476250"/>
          </a:xfrm>
          <a:prstGeom prst="rect">
            <a:avLst/>
          </a:prstGeom>
          <a:noFill/>
          <a:ln w="9525">
            <a:noFill/>
            <a:miter lim="800000"/>
            <a:headEnd/>
            <a:tailEnd/>
          </a:ln>
        </p:spPr>
        <p:txBody>
          <a:bodyPr/>
          <a:lstStyle/>
          <a:p>
            <a:pPr algn="r">
              <a:buFont typeface="Arial" charset="0"/>
              <a:buNone/>
            </a:pPr>
            <a:fld id="{20BB0616-1EC5-4F14-ACCE-2C6CC32C8677}" type="slidenum">
              <a:rPr lang="ru-RU" altLang="zh-CN" sz="1400">
                <a:solidFill>
                  <a:srgbClr val="FFCC66"/>
                </a:solidFill>
                <a:latin typeface="+mn-lt"/>
                <a:cs typeface="Times New Roman" pitchFamily="18" charset="0"/>
              </a:rPr>
              <a:pPr algn="r">
                <a:buFont typeface="Arial" charset="0"/>
                <a:buNone/>
              </a:pPr>
              <a:t>27</a:t>
            </a:fld>
            <a:endParaRPr lang="ru-RU" altLang="zh-CN" sz="2000" dirty="0">
              <a:solidFill>
                <a:srgbClr val="FFCC66"/>
              </a:solidFill>
              <a:latin typeface="+mn-lt"/>
              <a:cs typeface="Times New Roman" pitchFamily="18" charset="0"/>
            </a:endParaRPr>
          </a:p>
        </p:txBody>
      </p:sp>
      <p:sp>
        <p:nvSpPr>
          <p:cNvPr id="5" name="Нижний колонтитул 3"/>
          <p:cNvSpPr>
            <a:spLocks noGrp="1"/>
          </p:cNvSpPr>
          <p:nvPr>
            <p:ph type="ftr" sz="quarter" idx="11"/>
          </p:nvPr>
        </p:nvSpPr>
        <p:spPr>
          <a:xfrm>
            <a:off x="2771800" y="6245225"/>
            <a:ext cx="4104456" cy="352127"/>
          </a:xfrm>
        </p:spPr>
        <p:txBody>
          <a:bodyPr/>
          <a:lstStyle/>
          <a:p>
            <a:pPr>
              <a:defRPr/>
            </a:pPr>
            <a:r>
              <a:rPr lang="de-DE" dirty="0"/>
              <a:t>Firma </a:t>
            </a:r>
            <a:r>
              <a:rPr lang="de-DE" dirty="0" smtClean="0"/>
              <a:t>Master</a:t>
            </a:r>
            <a:r>
              <a:rPr lang="ru-RU" dirty="0" smtClean="0"/>
              <a:t>,</a:t>
            </a:r>
            <a:r>
              <a:rPr lang="en-US" dirty="0" smtClean="0"/>
              <a:t> Ltd</a:t>
            </a:r>
            <a:r>
              <a:rPr lang="ru-RU" dirty="0" smtClean="0"/>
              <a:t>, © </a:t>
            </a:r>
            <a:r>
              <a:rPr lang="en-US" dirty="0" err="1" smtClean="0"/>
              <a:t>Harlov</a:t>
            </a:r>
            <a:r>
              <a:rPr lang="en-US" dirty="0" smtClean="0"/>
              <a:t> Y.P., </a:t>
            </a:r>
            <a:r>
              <a:rPr lang="en-US" dirty="0" err="1" smtClean="0"/>
              <a:t>Masaev</a:t>
            </a:r>
            <a:r>
              <a:rPr lang="en-US" dirty="0" smtClean="0"/>
              <a:t> S.N.</a:t>
            </a:r>
            <a:endParaRPr lang="de-DE"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Rot="1" noChangeArrowheads="1"/>
          </p:cNvSpPr>
          <p:nvPr/>
        </p:nvSpPr>
        <p:spPr>
          <a:xfrm>
            <a:off x="395710" y="0"/>
            <a:ext cx="8385175" cy="69281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SimSun" pitchFamily="2" charset="-122"/>
                <a:cs typeface="+mj-cs"/>
              </a:rPr>
              <a:t>盈亏</a:t>
            </a:r>
            <a:r>
              <a:rPr kumimoji="0" lang="ru-RU" altLang="en-US" sz="2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报告, </a:t>
            </a:r>
            <a:r>
              <a:rPr kumimoji="0" lang="zh-CN" altLang="en-US" sz="2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SimSun" pitchFamily="2" charset="-122"/>
                <a:cs typeface="+mj-cs"/>
              </a:rPr>
              <a:t>千美元</a:t>
            </a:r>
            <a:endParaRPr kumimoji="0" lang="zh-CN" altLang="en-US" sz="28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SimSun" pitchFamily="2" charset="-122"/>
              <a:cs typeface="+mj-cs"/>
            </a:endParaRPr>
          </a:p>
        </p:txBody>
      </p:sp>
      <p:graphicFrame>
        <p:nvGraphicFramePr>
          <p:cNvPr id="3" name="Group 4"/>
          <p:cNvGraphicFramePr>
            <a:graphicFrameLocks noGrp="1"/>
          </p:cNvGraphicFramePr>
          <p:nvPr/>
        </p:nvGraphicFramePr>
        <p:xfrm>
          <a:off x="251700" y="764815"/>
          <a:ext cx="8710613" cy="5148041"/>
        </p:xfrm>
        <a:graphic>
          <a:graphicData uri="http://schemas.openxmlformats.org/drawingml/2006/table">
            <a:tbl>
              <a:tblPr/>
              <a:tblGrid>
                <a:gridCol w="4879975"/>
                <a:gridCol w="495300"/>
                <a:gridCol w="581025"/>
                <a:gridCol w="568325"/>
                <a:gridCol w="544513"/>
                <a:gridCol w="547687"/>
                <a:gridCol w="546100"/>
                <a:gridCol w="547688"/>
              </a:tblGrid>
              <a:tr h="184150">
                <a:tc>
                  <a:txBody>
                    <a:bodyPr/>
                    <a:lstStyle/>
                    <a:p>
                      <a:pPr marL="0" marR="0" lvl="0" indent="0" algn="ctr" defTabSz="0" rtl="0" eaLnBrk="1" fontAlgn="ctr" latinLnBrk="0" hangingPunct="1">
                        <a:lnSpc>
                          <a:spcPct val="100000"/>
                        </a:lnSpc>
                        <a:spcBef>
                          <a:spcPct val="0"/>
                        </a:spcBef>
                        <a:spcAft>
                          <a:spcPct val="0"/>
                        </a:spcAft>
                        <a:buClrTx/>
                        <a:buSzTx/>
                        <a:buFont typeface="Arial" charset="0"/>
                        <a:buNone/>
                        <a:tabLst/>
                      </a:pPr>
                      <a:r>
                        <a:rPr kumimoji="0" lang="zh-CN" altLang="en-US" sz="900" b="1" i="0" u="none" strike="noStrike" cap="none" normalizeH="0" baseline="0" dirty="0" smtClean="0">
                          <a:ln>
                            <a:noFill/>
                          </a:ln>
                          <a:solidFill>
                            <a:srgbClr val="000000"/>
                          </a:solidFill>
                          <a:effectLst/>
                          <a:latin typeface="SimSun" pitchFamily="2" charset="-122"/>
                          <a:ea typeface="SimSun" pitchFamily="2" charset="-122"/>
                          <a:sym typeface="Arial" charset="0"/>
                        </a:rPr>
                        <a:t>规划指标名称</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E2AA"/>
                    </a:solidFill>
                  </a:tcPr>
                </a:tc>
                <a:tc>
                  <a:txBody>
                    <a:bodyPr/>
                    <a:lstStyle/>
                    <a:p>
                      <a:pPr marL="0" marR="0" lvl="0" indent="0" algn="ctr" defTabSz="0" rtl="0" eaLnBrk="1" fontAlgn="ctr"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dirty="0" smtClean="0">
                          <a:ln>
                            <a:noFill/>
                          </a:ln>
                          <a:solidFill>
                            <a:srgbClr val="004000"/>
                          </a:solidFill>
                          <a:effectLst/>
                          <a:latin typeface="Arial Unicode MS" pitchFamily="34" charset="-128"/>
                          <a:ea typeface="SimSun" pitchFamily="2" charset="-122"/>
                          <a:sym typeface="Arial" charset="0"/>
                        </a:rPr>
                        <a:t>2017</a:t>
                      </a:r>
                      <a:endParaRPr kumimoji="0" lang="ru-RU" altLang="zh-CN" sz="900" b="1" i="0" u="none" strike="noStrike" cap="none" normalizeH="0" baseline="0" dirty="0" smtClean="0">
                        <a:ln>
                          <a:noFill/>
                        </a:ln>
                        <a:solidFill>
                          <a:srgbClr val="000000"/>
                        </a:solidFill>
                        <a:effectLst/>
                        <a:latin typeface="SimSun" pitchFamily="2" charset="-122"/>
                        <a:ea typeface="SimSun" pitchFamily="2" charset="-122"/>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E2AA"/>
                    </a:solidFill>
                  </a:tcPr>
                </a:tc>
                <a:tc>
                  <a:txBody>
                    <a:bodyPr/>
                    <a:lstStyle/>
                    <a:p>
                      <a:pPr marL="0" marR="0" lvl="0" indent="0" algn="ctr" defTabSz="0" rtl="0" eaLnBrk="1" fontAlgn="ctr"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dirty="0" smtClean="0">
                          <a:ln>
                            <a:noFill/>
                          </a:ln>
                          <a:solidFill>
                            <a:srgbClr val="004000"/>
                          </a:solidFill>
                          <a:effectLst/>
                          <a:latin typeface="Arial Unicode MS" pitchFamily="34" charset="-128"/>
                          <a:ea typeface="SimSun" pitchFamily="2" charset="-122"/>
                          <a:sym typeface="Arial" charset="0"/>
                        </a:rPr>
                        <a:t>2018</a:t>
                      </a:r>
                      <a:endParaRPr kumimoji="0" lang="ru-RU" altLang="zh-CN" sz="900" b="1" i="0" u="none" strike="noStrike" cap="none" normalizeH="0" baseline="0" dirty="0" smtClean="0">
                        <a:ln>
                          <a:noFill/>
                        </a:ln>
                        <a:solidFill>
                          <a:srgbClr val="000000"/>
                        </a:solidFill>
                        <a:effectLst/>
                        <a:latin typeface="SimSun" pitchFamily="2" charset="-122"/>
                        <a:ea typeface="SimSun" pitchFamily="2" charset="-122"/>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E2AA"/>
                    </a:solidFill>
                  </a:tcPr>
                </a:tc>
                <a:tc>
                  <a:txBody>
                    <a:bodyPr/>
                    <a:lstStyle/>
                    <a:p>
                      <a:pPr marL="0" marR="0" lvl="0" indent="0" algn="ctr" defTabSz="0" rtl="0" eaLnBrk="1" fontAlgn="ctr"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dirty="0" smtClean="0">
                          <a:ln>
                            <a:noFill/>
                          </a:ln>
                          <a:solidFill>
                            <a:srgbClr val="004000"/>
                          </a:solidFill>
                          <a:effectLst/>
                          <a:latin typeface="Arial Unicode MS" pitchFamily="34" charset="-128"/>
                          <a:ea typeface="SimSun" pitchFamily="2" charset="-122"/>
                          <a:sym typeface="Arial" charset="0"/>
                        </a:rPr>
                        <a:t>2019</a:t>
                      </a:r>
                      <a:endParaRPr kumimoji="0" lang="ru-RU" altLang="zh-CN" sz="900" b="1" i="0" u="none" strike="noStrike" cap="none" normalizeH="0" baseline="0" dirty="0" smtClean="0">
                        <a:ln>
                          <a:noFill/>
                        </a:ln>
                        <a:solidFill>
                          <a:srgbClr val="000000"/>
                        </a:solidFill>
                        <a:effectLst/>
                        <a:latin typeface="SimSun" pitchFamily="2" charset="-122"/>
                        <a:ea typeface="SimSun" pitchFamily="2" charset="-122"/>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E2AA"/>
                    </a:solidFill>
                  </a:tcPr>
                </a:tc>
                <a:tc>
                  <a:txBody>
                    <a:bodyPr/>
                    <a:lstStyle/>
                    <a:p>
                      <a:pPr marL="0" marR="0" lvl="0" indent="0" algn="ctr" defTabSz="0" rtl="0" eaLnBrk="1" fontAlgn="ctr"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dirty="0" smtClean="0">
                          <a:ln>
                            <a:noFill/>
                          </a:ln>
                          <a:solidFill>
                            <a:srgbClr val="004000"/>
                          </a:solidFill>
                          <a:effectLst/>
                          <a:latin typeface="Arial Unicode MS" pitchFamily="34" charset="-128"/>
                          <a:ea typeface="SimSun" pitchFamily="2" charset="-122"/>
                          <a:sym typeface="Arial" charset="0"/>
                        </a:rPr>
                        <a:t>2020</a:t>
                      </a:r>
                      <a:endParaRPr kumimoji="0" lang="ru-RU" altLang="zh-CN" sz="900" b="1" i="0" u="none" strike="noStrike" cap="none" normalizeH="0" baseline="0" dirty="0" smtClean="0">
                        <a:ln>
                          <a:noFill/>
                        </a:ln>
                        <a:solidFill>
                          <a:srgbClr val="000000"/>
                        </a:solidFill>
                        <a:effectLst/>
                        <a:latin typeface="SimSun" pitchFamily="2" charset="-122"/>
                        <a:ea typeface="SimSun" pitchFamily="2" charset="-122"/>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E2AA"/>
                    </a:solidFill>
                  </a:tcPr>
                </a:tc>
                <a:tc>
                  <a:txBody>
                    <a:bodyPr/>
                    <a:lstStyle/>
                    <a:p>
                      <a:pPr marL="0" marR="0" lvl="0" indent="0" algn="ctr" defTabSz="0" rtl="0" eaLnBrk="1" fontAlgn="ctr"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dirty="0" smtClean="0">
                          <a:ln>
                            <a:noFill/>
                          </a:ln>
                          <a:solidFill>
                            <a:srgbClr val="004000"/>
                          </a:solidFill>
                          <a:effectLst/>
                          <a:latin typeface="Arial Unicode MS" pitchFamily="34" charset="-128"/>
                          <a:ea typeface="SimSun" pitchFamily="2" charset="-122"/>
                          <a:sym typeface="Arial" charset="0"/>
                        </a:rPr>
                        <a:t>2021</a:t>
                      </a:r>
                      <a:endParaRPr kumimoji="0" lang="ru-RU" altLang="zh-CN" sz="900" b="1" i="0" u="none" strike="noStrike" cap="none" normalizeH="0" baseline="0" dirty="0" smtClean="0">
                        <a:ln>
                          <a:noFill/>
                        </a:ln>
                        <a:solidFill>
                          <a:srgbClr val="000000"/>
                        </a:solidFill>
                        <a:effectLst/>
                        <a:latin typeface="SimSun" pitchFamily="2" charset="-122"/>
                        <a:ea typeface="SimSun" pitchFamily="2" charset="-122"/>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E2AA"/>
                    </a:solidFill>
                  </a:tcPr>
                </a:tc>
                <a:tc>
                  <a:txBody>
                    <a:bodyPr/>
                    <a:lstStyle/>
                    <a:p>
                      <a:pPr marL="0" marR="0" lvl="0" indent="0" algn="ctr" defTabSz="0" rtl="0" eaLnBrk="1" fontAlgn="ctr"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dirty="0" smtClean="0">
                          <a:ln>
                            <a:noFill/>
                          </a:ln>
                          <a:solidFill>
                            <a:srgbClr val="004000"/>
                          </a:solidFill>
                          <a:effectLst/>
                          <a:latin typeface="Arial Unicode MS" pitchFamily="34" charset="-128"/>
                          <a:ea typeface="SimSun" pitchFamily="2" charset="-122"/>
                          <a:sym typeface="Arial" charset="0"/>
                        </a:rPr>
                        <a:t>202</a:t>
                      </a:r>
                      <a:r>
                        <a:rPr kumimoji="0" lang="en-US" altLang="zh-CN" sz="900" b="1" i="0" u="none" strike="noStrike" cap="none" normalizeH="0" baseline="0" dirty="0" smtClean="0">
                          <a:ln>
                            <a:noFill/>
                          </a:ln>
                          <a:solidFill>
                            <a:srgbClr val="004000"/>
                          </a:solidFill>
                          <a:effectLst/>
                          <a:latin typeface="Arial Unicode MS" pitchFamily="34" charset="-128"/>
                          <a:ea typeface="SimSun" pitchFamily="2" charset="-122"/>
                          <a:sym typeface="Arial" charset="0"/>
                        </a:rPr>
                        <a:t>2</a:t>
                      </a:r>
                      <a:endParaRPr kumimoji="0" lang="ru-RU" altLang="zh-CN" sz="900" b="1" i="0" u="none" strike="noStrike" cap="none" normalizeH="0" baseline="0" dirty="0" smtClean="0">
                        <a:ln>
                          <a:noFill/>
                        </a:ln>
                        <a:solidFill>
                          <a:srgbClr val="000000"/>
                        </a:solidFill>
                        <a:effectLst/>
                        <a:latin typeface="SimSun" pitchFamily="2" charset="-122"/>
                        <a:ea typeface="SimSun" pitchFamily="2" charset="-122"/>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E2AA"/>
                    </a:solidFill>
                  </a:tcPr>
                </a:tc>
                <a:tc>
                  <a:txBody>
                    <a:bodyPr/>
                    <a:lstStyle/>
                    <a:p>
                      <a:pPr marL="0" marR="0" lvl="0" indent="0" algn="ctr" defTabSz="0" rtl="0" eaLnBrk="1" fontAlgn="ctr" latinLnBrk="0" hangingPunct="1">
                        <a:lnSpc>
                          <a:spcPct val="100000"/>
                        </a:lnSpc>
                        <a:spcBef>
                          <a:spcPct val="0"/>
                        </a:spcBef>
                        <a:spcAft>
                          <a:spcPct val="0"/>
                        </a:spcAft>
                        <a:buClrTx/>
                        <a:buSzTx/>
                        <a:buFont typeface="Arial" charset="0"/>
                        <a:buNone/>
                        <a:tabLst/>
                      </a:pPr>
                      <a:r>
                        <a:rPr kumimoji="0" lang="zh-CN" altLang="en-US" sz="900" b="1" i="0" u="none" strike="noStrike" cap="none" normalizeH="0" baseline="0" smtClean="0">
                          <a:ln>
                            <a:noFill/>
                          </a:ln>
                          <a:solidFill>
                            <a:srgbClr val="004000"/>
                          </a:solidFill>
                          <a:effectLst/>
                          <a:latin typeface="Arial Unicode MS" pitchFamily="34" charset="-128"/>
                          <a:ea typeface="SimSun" pitchFamily="2" charset="-122"/>
                          <a:sym typeface="Arial" charset="0"/>
                        </a:rPr>
                        <a:t>总额</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5"/>
                    </a:solidFill>
                  </a:tcPr>
                </a:tc>
              </a:tr>
              <a:tr h="247880">
                <a:tc>
                  <a:txBody>
                    <a:bodyPr/>
                    <a:lstStyle/>
                    <a:p>
                      <a:pPr marL="0" marR="0" lvl="0" indent="36513" algn="l" defTabSz="0" rtl="0" eaLnBrk="1" fontAlgn="t" latinLnBrk="0" hangingPunct="1">
                        <a:lnSpc>
                          <a:spcPct val="100000"/>
                        </a:lnSpc>
                        <a:spcBef>
                          <a:spcPct val="0"/>
                        </a:spcBef>
                        <a:spcAft>
                          <a:spcPct val="0"/>
                        </a:spcAft>
                        <a:buClrTx/>
                        <a:buSzTx/>
                        <a:buFont typeface="Arial" charset="0"/>
                        <a:buNone/>
                        <a:tabLst/>
                      </a:pPr>
                      <a:r>
                        <a:rPr kumimoji="0" lang="ru-RU" altLang="en-US" sz="900" b="1" i="0" u="none" strike="noStrike" cap="none" normalizeH="0" baseline="0" smtClean="0">
                          <a:ln>
                            <a:noFill/>
                          </a:ln>
                          <a:solidFill>
                            <a:srgbClr val="004000"/>
                          </a:solidFill>
                          <a:effectLst/>
                          <a:latin typeface="Arial Unicode MS" pitchFamily="34" charset="-128"/>
                          <a:ea typeface="SimSun" pitchFamily="2" charset="-122"/>
                          <a:sym typeface="Arial" charset="0"/>
                        </a:rPr>
                        <a:t>销售收入 (</a:t>
                      </a:r>
                      <a:r>
                        <a:rPr kumimoji="0" lang="zh-CN" altLang="en-US" sz="900" b="1" i="0" u="none" strike="noStrike" cap="none" normalizeH="0" baseline="0" smtClean="0">
                          <a:ln>
                            <a:noFill/>
                          </a:ln>
                          <a:solidFill>
                            <a:srgbClr val="004000"/>
                          </a:solidFill>
                          <a:effectLst/>
                          <a:latin typeface="Arial Unicode MS" pitchFamily="34" charset="-128"/>
                          <a:ea typeface="SimSun" pitchFamily="2" charset="-122"/>
                          <a:sym typeface="Arial" charset="0"/>
                        </a:rPr>
                        <a:t>不含增值税</a:t>
                      </a:r>
                      <a:r>
                        <a:rPr kumimoji="0" lang="ru-RU" altLang="en-US" sz="900" b="1" i="0" u="none" strike="noStrike" cap="none" normalizeH="0" baseline="0" smtClean="0">
                          <a:ln>
                            <a:noFill/>
                          </a:ln>
                          <a:solidFill>
                            <a:srgbClr val="004000"/>
                          </a:solidFill>
                          <a:effectLst/>
                          <a:latin typeface="Arial Unicode MS" pitchFamily="34" charset="-128"/>
                          <a:ea typeface="SimSun" pitchFamily="2" charset="-122"/>
                          <a:sym typeface="Arial" charset="0"/>
                        </a:rPr>
                        <a:t>)</a:t>
                      </a:r>
                      <a:endParaRPr kumimoji="0" lang="ru-RU" altLang="en-US" sz="900" b="1" i="0" u="none" strike="noStrike" cap="none" normalizeH="0" baseline="0" smtClean="0">
                        <a:ln>
                          <a:noFill/>
                        </a:ln>
                        <a:solidFill>
                          <a:srgbClr val="FFCC66"/>
                        </a:solidFill>
                        <a:effectLst/>
                        <a:latin typeface="SimSun" pitchFamily="2" charset="-122"/>
                        <a:ea typeface="SimSun" pitchFamily="2" charset="-122"/>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9 114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16 429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57 487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151 157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227 062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175 494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636 743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5"/>
                    </a:solidFill>
                  </a:tcPr>
                </a:tc>
              </a:tr>
              <a:tr h="304800">
                <a:tc>
                  <a:txBody>
                    <a:bodyPr/>
                    <a:lstStyle/>
                    <a:p>
                      <a:pPr marL="0" marR="0" lvl="0" indent="36513" algn="l" defTabSz="0" rtl="0" eaLnBrk="1" fontAlgn="t" latinLnBrk="0" hangingPunct="1">
                        <a:lnSpc>
                          <a:spcPct val="100000"/>
                        </a:lnSpc>
                        <a:spcBef>
                          <a:spcPct val="0"/>
                        </a:spcBef>
                        <a:spcAft>
                          <a:spcPct val="0"/>
                        </a:spcAft>
                        <a:buClrTx/>
                        <a:buSzTx/>
                        <a:buFont typeface="Arial" charset="0"/>
                        <a:buNone/>
                        <a:tabLst/>
                      </a:pPr>
                      <a:r>
                        <a:rPr kumimoji="0" lang="zh-CN" altLang="ru-RU" sz="900" b="1" i="0" u="none" strike="noStrike" cap="none" normalizeH="0" baseline="0" dirty="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销售成本（不包括折旧）</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3 516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10 391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38 520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63 906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60 010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56 858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233 317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5"/>
                    </a:solidFill>
                  </a:tcPr>
                </a:tc>
              </a:tr>
              <a:tr h="127230">
                <a:tc>
                  <a:txBody>
                    <a:bodyPr/>
                    <a:lstStyle/>
                    <a:p>
                      <a:pPr marL="0" marR="0" lvl="0" indent="36513" algn="l" defTabSz="0" rtl="0" eaLnBrk="1" fontAlgn="t" latinLnBrk="0" hangingPunct="1">
                        <a:lnSpc>
                          <a:spcPct val="100000"/>
                        </a:lnSpc>
                        <a:spcBef>
                          <a:spcPct val="0"/>
                        </a:spcBef>
                        <a:spcAft>
                          <a:spcPct val="0"/>
                        </a:spcAft>
                        <a:buClrTx/>
                        <a:buSzTx/>
                        <a:buFont typeface="Arial" charset="0"/>
                        <a:buNone/>
                        <a:tabLst/>
                      </a:pPr>
                      <a:r>
                        <a:rPr kumimoji="0" lang="zh-CN" altLang="ru-RU" sz="900" b="1"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毛利</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5 598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6 038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18 967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87 251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167 053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118 635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403 426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5"/>
                    </a:solidFill>
                  </a:tcPr>
                </a:tc>
              </a:tr>
              <a:tr h="174625">
                <a:tc>
                  <a:txBody>
                    <a:bodyPr/>
                    <a:lstStyle/>
                    <a:p>
                      <a:pPr marL="0" marR="0" lvl="0" indent="36513" algn="l" defTabSz="0" rtl="0" eaLnBrk="1" fontAlgn="t" latinLnBrk="0" hangingPunct="1">
                        <a:lnSpc>
                          <a:spcPct val="100000"/>
                        </a:lnSpc>
                        <a:spcBef>
                          <a:spcPct val="0"/>
                        </a:spcBef>
                        <a:spcAft>
                          <a:spcPct val="0"/>
                        </a:spcAft>
                        <a:buClrTx/>
                        <a:buSzTx/>
                        <a:buFont typeface="Arial" charset="0"/>
                        <a:buNone/>
                        <a:tabLst/>
                      </a:pPr>
                      <a:r>
                        <a:rPr kumimoji="0" lang="zh-CN" altLang="ru-RU" sz="900" b="0" i="1"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毛利率</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61%</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37%</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33%</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58%</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74%</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68%</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63%</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5"/>
                    </a:solidFill>
                  </a:tcPr>
                </a:tc>
              </a:tr>
              <a:tr h="113395">
                <a:tc>
                  <a:txBody>
                    <a:bodyPr/>
                    <a:lstStyle/>
                    <a:p>
                      <a:pPr marL="0" marR="0" lvl="0" indent="36513" algn="l" defTabSz="0" rtl="0" eaLnBrk="1" fontAlgn="t" latinLnBrk="0" hangingPunct="1">
                        <a:lnSpc>
                          <a:spcPct val="100000"/>
                        </a:lnSpc>
                        <a:spcBef>
                          <a:spcPct val="0"/>
                        </a:spcBef>
                        <a:spcAft>
                          <a:spcPct val="0"/>
                        </a:spcAft>
                        <a:buClrTx/>
                        <a:buSzTx/>
                        <a:buFont typeface="Arial" charset="0"/>
                        <a:buNone/>
                        <a:tabLst/>
                      </a:pPr>
                      <a:r>
                        <a:rPr kumimoji="0" lang="zh-CN" altLang="ru-RU" sz="900" b="1"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营业费用</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2 486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6 517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15 637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20 551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21 014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20 098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87 704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5"/>
                    </a:solidFill>
                  </a:tcPr>
                </a:tc>
              </a:tr>
              <a:tr h="144010">
                <a:tc>
                  <a:txBody>
                    <a:bodyPr/>
                    <a:lstStyle/>
                    <a:p>
                      <a:pPr marL="0" marR="0" lvl="0" indent="179388" algn="l" defTabSz="0" rtl="0" eaLnBrk="1" fontAlgn="b" latinLnBrk="0" hangingPunct="1">
                        <a:lnSpc>
                          <a:spcPct val="100000"/>
                        </a:lnSpc>
                        <a:spcBef>
                          <a:spcPct val="0"/>
                        </a:spcBef>
                        <a:spcAft>
                          <a:spcPct val="0"/>
                        </a:spcAft>
                        <a:buClrTx/>
                        <a:buSzTx/>
                        <a:buFont typeface="Arial" charset="0"/>
                        <a:buNone/>
                        <a:tabLst/>
                      </a:pPr>
                      <a:r>
                        <a:rPr kumimoji="0" lang="ru-RU" altLang="en-US" sz="900" b="0" i="1" u="none" strike="noStrike" cap="none" normalizeH="0" baseline="0" smtClean="0">
                          <a:ln>
                            <a:noFill/>
                          </a:ln>
                          <a:solidFill>
                            <a:srgbClr val="004000"/>
                          </a:solidFill>
                          <a:effectLst/>
                          <a:latin typeface="Arial Unicode MS" pitchFamily="34" charset="-128"/>
                          <a:ea typeface="SimSun" pitchFamily="2" charset="-122"/>
                          <a:sym typeface="Arial" charset="0"/>
                        </a:rPr>
                        <a:t>管理和销售费用（不包括折旧</a:t>
                      </a:r>
                      <a:r>
                        <a:rPr kumimoji="0" lang="zh-CN" altLang="en-US" sz="900" b="0" i="1" u="none" strike="noStrike" cap="none" normalizeH="0" baseline="0" smtClean="0">
                          <a:ln>
                            <a:noFill/>
                          </a:ln>
                          <a:solidFill>
                            <a:srgbClr val="004000"/>
                          </a:solidFill>
                          <a:effectLst/>
                          <a:latin typeface="Arial Unicode MS" pitchFamily="34" charset="-128"/>
                          <a:ea typeface="SimSun" pitchFamily="2" charset="-122"/>
                          <a:sym typeface="Arial" charset="0"/>
                        </a:rPr>
                        <a:t>）</a:t>
                      </a:r>
                      <a:endParaRPr kumimoji="0" lang="ru-RU" altLang="en-US" sz="900" b="0" i="1" u="none" strike="noStrike" cap="none" normalizeH="0" baseline="0" smtClean="0">
                        <a:ln>
                          <a:noFill/>
                        </a:ln>
                        <a:solidFill>
                          <a:srgbClr val="004000"/>
                        </a:solidFill>
                        <a:effectLst/>
                        <a:latin typeface="Arial Unicode MS" pitchFamily="34" charset="-128"/>
                        <a:ea typeface="SimSun" pitchFamily="2" charset="-122"/>
                        <a:sym typeface="Arial" charset="0"/>
                      </a:endParaRPr>
                    </a:p>
                  </a:txBody>
                  <a:tcPr marL="46338"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831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1 745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1 945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1 976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2 046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2 127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10 675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5"/>
                    </a:solidFill>
                  </a:tcPr>
                </a:tc>
              </a:tr>
              <a:tr h="176213">
                <a:tc>
                  <a:txBody>
                    <a:bodyPr/>
                    <a:lstStyle/>
                    <a:p>
                      <a:pPr marL="0" marR="0" lvl="0" indent="179388" algn="l" defTabSz="0" rtl="0" eaLnBrk="1" fontAlgn="b" latinLnBrk="0" hangingPunct="1">
                        <a:lnSpc>
                          <a:spcPct val="100000"/>
                        </a:lnSpc>
                        <a:spcBef>
                          <a:spcPct val="0"/>
                        </a:spcBef>
                        <a:spcAft>
                          <a:spcPct val="0"/>
                        </a:spcAft>
                        <a:buClrTx/>
                        <a:buSzTx/>
                        <a:buFont typeface="Arial" charset="0"/>
                        <a:buNone/>
                        <a:tabLst/>
                      </a:pPr>
                      <a:r>
                        <a:rPr kumimoji="0" lang="zh-CN" altLang="ru-RU" sz="900" b="0" i="1"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注销待摊费用</a:t>
                      </a:r>
                    </a:p>
                  </a:txBody>
                  <a:tcPr marL="46338"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5"/>
                    </a:solidFill>
                  </a:tcPr>
                </a:tc>
              </a:tr>
              <a:tr h="111807">
                <a:tc>
                  <a:txBody>
                    <a:bodyPr/>
                    <a:lstStyle/>
                    <a:p>
                      <a:pPr marL="0" marR="0" lvl="0" indent="179388" algn="l" defTabSz="0" rtl="0" eaLnBrk="1" fontAlgn="t" latinLnBrk="0" hangingPunct="1">
                        <a:lnSpc>
                          <a:spcPct val="100000"/>
                        </a:lnSpc>
                        <a:spcBef>
                          <a:spcPct val="0"/>
                        </a:spcBef>
                        <a:spcAft>
                          <a:spcPct val="0"/>
                        </a:spcAft>
                        <a:buClrTx/>
                        <a:buSzTx/>
                        <a:buFont typeface="Arial" charset="0"/>
                        <a:buNone/>
                        <a:tabLst/>
                      </a:pPr>
                      <a:r>
                        <a:rPr kumimoji="0" lang="zh-CN" altLang="ru-RU" sz="900" b="0" i="1"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折旧</a:t>
                      </a:r>
                    </a:p>
                  </a:txBody>
                  <a:tcPr marL="46338"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1 655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4 378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13 192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18 363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18 754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17 758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75 497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5"/>
                    </a:solidFill>
                  </a:tcPr>
                </a:tc>
              </a:tr>
              <a:tr h="174625">
                <a:tc>
                  <a:txBody>
                    <a:bodyPr/>
                    <a:lstStyle/>
                    <a:p>
                      <a:pPr marL="0" marR="0" lvl="0" indent="179388" algn="l" defTabSz="0" rtl="0" eaLnBrk="1" fontAlgn="t" latinLnBrk="0" hangingPunct="1">
                        <a:lnSpc>
                          <a:spcPct val="100000"/>
                        </a:lnSpc>
                        <a:spcBef>
                          <a:spcPct val="0"/>
                        </a:spcBef>
                        <a:spcAft>
                          <a:spcPct val="0"/>
                        </a:spcAft>
                        <a:buClrTx/>
                        <a:buSzTx/>
                        <a:buFont typeface="Arial" charset="0"/>
                        <a:buNone/>
                        <a:tabLst/>
                      </a:pPr>
                      <a:r>
                        <a:rPr kumimoji="0" lang="zh-CN" altLang="ru-RU" sz="900" b="0" i="1"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其他经营开支</a:t>
                      </a:r>
                    </a:p>
                  </a:txBody>
                  <a:tcPr marL="46338"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393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500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213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213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213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1 533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5"/>
                    </a:solidFill>
                  </a:tcPr>
                </a:tc>
              </a:tr>
              <a:tr h="136417">
                <a:tc>
                  <a:txBody>
                    <a:bodyPr/>
                    <a:lstStyle/>
                    <a:p>
                      <a:pPr marL="0" marR="0" lvl="0" indent="36513" algn="l" defTabSz="0" rtl="0" eaLnBrk="1" fontAlgn="t" latinLnBrk="0" hangingPunct="1">
                        <a:lnSpc>
                          <a:spcPct val="100000"/>
                        </a:lnSpc>
                        <a:spcBef>
                          <a:spcPct val="0"/>
                        </a:spcBef>
                        <a:spcAft>
                          <a:spcPct val="0"/>
                        </a:spcAft>
                        <a:buClrTx/>
                        <a:buSzTx/>
                        <a:buFont typeface="Arial" charset="0"/>
                        <a:buNone/>
                        <a:tabLst/>
                      </a:pPr>
                      <a:r>
                        <a:rPr kumimoji="0" lang="zh-CN" altLang="ru-RU" sz="900" b="1"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营业利润</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3 112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-479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3 330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66 699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146 039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98 537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315 722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5"/>
                    </a:solidFill>
                  </a:tcPr>
                </a:tc>
              </a:tr>
              <a:tr h="180997">
                <a:tc>
                  <a:txBody>
                    <a:bodyPr/>
                    <a:lstStyle/>
                    <a:p>
                      <a:pPr marL="0" marR="0" lvl="0" indent="36513" algn="l" defTabSz="0" rtl="0" eaLnBrk="1" fontAlgn="t" latinLnBrk="0" hangingPunct="1">
                        <a:lnSpc>
                          <a:spcPct val="100000"/>
                        </a:lnSpc>
                        <a:spcBef>
                          <a:spcPct val="0"/>
                        </a:spcBef>
                        <a:spcAft>
                          <a:spcPct val="0"/>
                        </a:spcAft>
                        <a:buClrTx/>
                        <a:buSzTx/>
                        <a:buFont typeface="Arial" charset="0"/>
                        <a:buNone/>
                        <a:tabLst/>
                      </a:pPr>
                      <a:r>
                        <a:rPr kumimoji="0" lang="zh-CN" altLang="ru-RU" sz="900" b="0" i="1"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营业利润率</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34%</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-3%</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6%</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44%</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64%</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56%</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50%</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5"/>
                    </a:solidFill>
                  </a:tcPr>
                </a:tc>
              </a:tr>
              <a:tr h="179028">
                <a:tc>
                  <a:txBody>
                    <a:bodyPr/>
                    <a:lstStyle/>
                    <a:p>
                      <a:pPr marL="0" marR="0" lvl="0" indent="36513" algn="l" defTabSz="0" rtl="0" eaLnBrk="1" fontAlgn="t" latinLnBrk="0" hangingPunct="1">
                        <a:lnSpc>
                          <a:spcPct val="100000"/>
                        </a:lnSpc>
                        <a:spcBef>
                          <a:spcPct val="0"/>
                        </a:spcBef>
                        <a:spcAft>
                          <a:spcPct val="0"/>
                        </a:spcAft>
                        <a:buClrTx/>
                        <a:buSzTx/>
                        <a:buFont typeface="Arial" charset="0"/>
                        <a:buNone/>
                        <a:tabLst/>
                      </a:pPr>
                      <a:r>
                        <a:rPr kumimoji="0" lang="zh-CN" altLang="ru-RU" sz="900" b="1" i="0" u="none" strike="noStrike" cap="none" normalizeH="0" baseline="0" dirty="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折旧前 营业利润</a:t>
                      </a:r>
                      <a:r>
                        <a:rPr kumimoji="0" lang="ru-RU" altLang="zh-CN" sz="900" b="1" i="0" u="none" strike="noStrike" cap="none" normalizeH="0" baseline="0" dirty="0" smtClean="0">
                          <a:ln>
                            <a:noFill/>
                          </a:ln>
                          <a:solidFill>
                            <a:srgbClr val="004000"/>
                          </a:solidFill>
                          <a:effectLst/>
                          <a:latin typeface="Arial Unicode MS" pitchFamily="34" charset="-128"/>
                          <a:ea typeface="SimSun" pitchFamily="2" charset="-122"/>
                          <a:sym typeface="Arial" charset="0"/>
                        </a:rPr>
                        <a:t>(OIBDA)</a:t>
                      </a:r>
                      <a:endParaRPr kumimoji="0" lang="ru-RU" altLang="zh-CN" sz="900" b="1" i="1" u="none" strike="noStrike" cap="none" normalizeH="0" baseline="0" dirty="0" smtClean="0">
                        <a:ln>
                          <a:noFill/>
                        </a:ln>
                        <a:solidFill>
                          <a:srgbClr val="FFCC66"/>
                        </a:solidFill>
                        <a:effectLst/>
                        <a:latin typeface="SimSun" pitchFamily="2" charset="-122"/>
                        <a:ea typeface="SimSun" pitchFamily="2" charset="-122"/>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4 767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3 899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16 523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85 062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164 793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116 295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391 218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5"/>
                    </a:solidFill>
                  </a:tcPr>
                </a:tc>
              </a:tr>
              <a:tr h="174625">
                <a:tc>
                  <a:txBody>
                    <a:bodyPr/>
                    <a:lstStyle/>
                    <a:p>
                      <a:pPr marL="0" marR="0" lvl="0" indent="179388" algn="l" defTabSz="0" rtl="0" eaLnBrk="1" fontAlgn="t" latinLnBrk="0" hangingPunct="1">
                        <a:lnSpc>
                          <a:spcPct val="100000"/>
                        </a:lnSpc>
                        <a:spcBef>
                          <a:spcPct val="0"/>
                        </a:spcBef>
                        <a:spcAft>
                          <a:spcPct val="0"/>
                        </a:spcAft>
                        <a:buClrTx/>
                        <a:buSzTx/>
                        <a:buFont typeface="Arial" charset="0"/>
                        <a:buNone/>
                        <a:tabLst/>
                      </a:pPr>
                      <a:r>
                        <a:rPr kumimoji="0" lang="ru-RU" altLang="en-US" sz="900" b="0" i="0" u="none" strike="noStrike" cap="none" normalizeH="0" baseline="0" smtClean="0">
                          <a:ln>
                            <a:noFill/>
                          </a:ln>
                          <a:solidFill>
                            <a:srgbClr val="004000"/>
                          </a:solidFill>
                          <a:effectLst/>
                          <a:latin typeface="Arial Unicode MS" pitchFamily="34" charset="-128"/>
                          <a:ea typeface="SimSun" pitchFamily="2" charset="-122"/>
                          <a:sym typeface="Arial" charset="0"/>
                        </a:rPr>
                        <a:t>出售金融资产的收入</a:t>
                      </a:r>
                      <a:r>
                        <a:rPr kumimoji="0" lang="zh-CN" altLang="en-US" sz="900" b="0" i="0" u="none" strike="noStrike" cap="none" normalizeH="0" baseline="0" smtClean="0">
                          <a:ln>
                            <a:noFill/>
                          </a:ln>
                          <a:solidFill>
                            <a:srgbClr val="004000"/>
                          </a:solidFill>
                          <a:effectLst/>
                          <a:latin typeface="Arial Unicode MS" pitchFamily="34" charset="-128"/>
                          <a:ea typeface="SimSun" pitchFamily="2" charset="-122"/>
                          <a:sym typeface="Arial" charset="0"/>
                        </a:rPr>
                        <a:t>（</a:t>
                      </a:r>
                      <a:r>
                        <a:rPr kumimoji="0" lang="ru-RU" altLang="en-US" sz="900" b="0" i="0" u="none" strike="noStrike" cap="none" normalizeH="0" baseline="0" smtClean="0">
                          <a:ln>
                            <a:noFill/>
                          </a:ln>
                          <a:solidFill>
                            <a:srgbClr val="004000"/>
                          </a:solidFill>
                          <a:effectLst/>
                          <a:latin typeface="Arial Unicode MS" pitchFamily="34" charset="-128"/>
                          <a:ea typeface="SimSun" pitchFamily="2" charset="-122"/>
                          <a:sym typeface="Arial" charset="0"/>
                        </a:rPr>
                        <a:t>股票，</a:t>
                      </a:r>
                      <a:r>
                        <a:rPr kumimoji="0" lang="zh-CN" altLang="en-US" sz="900" b="0" i="0" u="none" strike="noStrike" cap="none" normalizeH="0" baseline="0" smtClean="0">
                          <a:ln>
                            <a:noFill/>
                          </a:ln>
                          <a:solidFill>
                            <a:srgbClr val="004000"/>
                          </a:solidFill>
                          <a:effectLst/>
                          <a:latin typeface="Arial Unicode MS" pitchFamily="34" charset="-128"/>
                          <a:ea typeface="SimSun" pitchFamily="2" charset="-122"/>
                          <a:sym typeface="Arial" charset="0"/>
                        </a:rPr>
                        <a:t>分红</a:t>
                      </a:r>
                      <a:r>
                        <a:rPr kumimoji="0" lang="ru-RU" altLang="en-US" sz="900" b="0" i="0" u="none" strike="noStrike" cap="none" normalizeH="0" baseline="0" smtClean="0">
                          <a:ln>
                            <a:noFill/>
                          </a:ln>
                          <a:solidFill>
                            <a:srgbClr val="004000"/>
                          </a:solidFill>
                          <a:effectLst/>
                          <a:latin typeface="Arial Unicode MS" pitchFamily="34" charset="-128"/>
                          <a:ea typeface="SimSun" pitchFamily="2" charset="-122"/>
                          <a:sym typeface="Arial" charset="0"/>
                        </a:rPr>
                        <a:t>等</a:t>
                      </a:r>
                      <a:r>
                        <a:rPr kumimoji="0" lang="zh-CN" altLang="en-US" sz="900" b="0" i="0" u="none" strike="noStrike" cap="none" normalizeH="0" baseline="0" smtClean="0">
                          <a:ln>
                            <a:noFill/>
                          </a:ln>
                          <a:solidFill>
                            <a:srgbClr val="004000"/>
                          </a:solidFill>
                          <a:effectLst/>
                          <a:latin typeface="Arial Unicode MS" pitchFamily="34" charset="-128"/>
                          <a:ea typeface="SimSun" pitchFamily="2" charset="-122"/>
                          <a:sym typeface="Arial" charset="0"/>
                        </a:rPr>
                        <a:t>）</a:t>
                      </a:r>
                      <a:endParaRPr kumimoji="0" lang="ru-RU" altLang="en-US" sz="900" b="0" i="0" u="none" strike="noStrike" cap="none" normalizeH="0" baseline="0" smtClean="0">
                        <a:ln>
                          <a:noFill/>
                        </a:ln>
                        <a:solidFill>
                          <a:srgbClr val="004000"/>
                        </a:solidFill>
                        <a:effectLst/>
                        <a:latin typeface="Arial Unicode MS" pitchFamily="34" charset="-128"/>
                        <a:ea typeface="SimSun" pitchFamily="2" charset="-122"/>
                        <a:sym typeface="Arial" charset="0"/>
                      </a:endParaRPr>
                    </a:p>
                  </a:txBody>
                  <a:tcPr marL="46338"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5"/>
                    </a:solidFill>
                  </a:tcPr>
                </a:tc>
              </a:tr>
              <a:tr h="174625">
                <a:tc>
                  <a:txBody>
                    <a:bodyPr/>
                    <a:lstStyle/>
                    <a:p>
                      <a:pPr marL="0" marR="0" lvl="0" indent="179388" algn="l" defTabSz="0" rtl="0" eaLnBrk="1" fontAlgn="t" latinLnBrk="0" hangingPunct="1">
                        <a:lnSpc>
                          <a:spcPct val="100000"/>
                        </a:lnSpc>
                        <a:spcBef>
                          <a:spcPct val="0"/>
                        </a:spcBef>
                        <a:spcAft>
                          <a:spcPct val="0"/>
                        </a:spcAft>
                        <a:buClrTx/>
                        <a:buSzTx/>
                        <a:buFont typeface="Arial" charset="0"/>
                        <a:buNone/>
                        <a:tabLst/>
                      </a:pPr>
                      <a:r>
                        <a:rPr kumimoji="0" lang="zh-CN" altLang="ru-RU" sz="900" b="0"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销售金融资产的费用（成本）</a:t>
                      </a:r>
                    </a:p>
                  </a:txBody>
                  <a:tcPr marL="46338"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5"/>
                    </a:solidFill>
                  </a:tcPr>
                </a:tc>
              </a:tr>
              <a:tr h="176213">
                <a:tc>
                  <a:txBody>
                    <a:bodyPr/>
                    <a:lstStyle/>
                    <a:p>
                      <a:pPr marL="0" marR="0" lvl="0" indent="179388" algn="l" defTabSz="0" rtl="0" eaLnBrk="1" fontAlgn="t" latinLnBrk="0" hangingPunct="1">
                        <a:lnSpc>
                          <a:spcPct val="100000"/>
                        </a:lnSpc>
                        <a:spcBef>
                          <a:spcPct val="0"/>
                        </a:spcBef>
                        <a:spcAft>
                          <a:spcPct val="0"/>
                        </a:spcAft>
                        <a:buClrTx/>
                        <a:buSzTx/>
                        <a:buFont typeface="Arial" charset="0"/>
                        <a:buNone/>
                        <a:tabLst/>
                      </a:pPr>
                      <a:r>
                        <a:rPr kumimoji="0" lang="zh-CN" altLang="ru-RU" sz="900" b="0"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出售固定资产所得</a:t>
                      </a:r>
                    </a:p>
                  </a:txBody>
                  <a:tcPr marL="46338"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5"/>
                    </a:solidFill>
                  </a:tcPr>
                </a:tc>
              </a:tr>
              <a:tr h="174625">
                <a:tc>
                  <a:txBody>
                    <a:bodyPr/>
                    <a:lstStyle/>
                    <a:p>
                      <a:pPr marL="0" marR="0" lvl="0" indent="179388" algn="l" defTabSz="0" rtl="0" eaLnBrk="1" fontAlgn="t" latinLnBrk="0" hangingPunct="1">
                        <a:lnSpc>
                          <a:spcPct val="100000"/>
                        </a:lnSpc>
                        <a:spcBef>
                          <a:spcPct val="0"/>
                        </a:spcBef>
                        <a:spcAft>
                          <a:spcPct val="0"/>
                        </a:spcAft>
                        <a:buClrTx/>
                        <a:buSzTx/>
                        <a:buFont typeface="Arial" charset="0"/>
                        <a:buNone/>
                        <a:tabLst/>
                      </a:pPr>
                      <a:r>
                        <a:rPr kumimoji="0" lang="zh-CN" altLang="ru-RU" sz="900" b="0"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出售固定资产的费用（成本）</a:t>
                      </a:r>
                    </a:p>
                  </a:txBody>
                  <a:tcPr marL="46338"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5"/>
                    </a:solidFill>
                  </a:tcPr>
                </a:tc>
              </a:tr>
              <a:tr h="176213">
                <a:tc>
                  <a:txBody>
                    <a:bodyPr/>
                    <a:lstStyle/>
                    <a:p>
                      <a:pPr marL="0" marR="0" lvl="0" indent="179388" algn="l" defTabSz="0" rtl="0" eaLnBrk="1" fontAlgn="b" latinLnBrk="0" hangingPunct="1">
                        <a:lnSpc>
                          <a:spcPct val="100000"/>
                        </a:lnSpc>
                        <a:spcBef>
                          <a:spcPct val="0"/>
                        </a:spcBef>
                        <a:spcAft>
                          <a:spcPct val="0"/>
                        </a:spcAft>
                        <a:buClrTx/>
                        <a:buSzTx/>
                        <a:buFont typeface="Arial" charset="0"/>
                        <a:buNone/>
                        <a:tabLst/>
                      </a:pPr>
                      <a:r>
                        <a:rPr kumimoji="0" lang="zh-CN" altLang="ru-RU" sz="900" b="0"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其他收入</a:t>
                      </a:r>
                    </a:p>
                  </a:txBody>
                  <a:tcPr marL="46338"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5"/>
                    </a:solidFill>
                  </a:tcPr>
                </a:tc>
              </a:tr>
              <a:tr h="174625">
                <a:tc>
                  <a:txBody>
                    <a:bodyPr/>
                    <a:lstStyle/>
                    <a:p>
                      <a:pPr marL="0" marR="0" lvl="0" indent="179388" algn="l" defTabSz="0" rtl="0" eaLnBrk="1" fontAlgn="b" latinLnBrk="0" hangingPunct="1">
                        <a:lnSpc>
                          <a:spcPct val="100000"/>
                        </a:lnSpc>
                        <a:spcBef>
                          <a:spcPct val="0"/>
                        </a:spcBef>
                        <a:spcAft>
                          <a:spcPct val="0"/>
                        </a:spcAft>
                        <a:buClrTx/>
                        <a:buSzTx/>
                        <a:buFont typeface="Arial" charset="0"/>
                        <a:buNone/>
                        <a:tabLst/>
                      </a:pPr>
                      <a:r>
                        <a:rPr kumimoji="0" lang="zh-CN" altLang="ru-RU" sz="900" b="0"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其他费用</a:t>
                      </a:r>
                    </a:p>
                  </a:txBody>
                  <a:tcPr marL="46338"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5"/>
                    </a:solidFill>
                  </a:tcPr>
                </a:tc>
              </a:tr>
              <a:tr h="174625">
                <a:tc>
                  <a:txBody>
                    <a:bodyPr/>
                    <a:lstStyle/>
                    <a:p>
                      <a:pPr marL="0" marR="0" lvl="0" indent="179388" algn="l" defTabSz="0" rtl="0" eaLnBrk="1" fontAlgn="t" latinLnBrk="0" hangingPunct="1">
                        <a:lnSpc>
                          <a:spcPct val="100000"/>
                        </a:lnSpc>
                        <a:spcBef>
                          <a:spcPct val="0"/>
                        </a:spcBef>
                        <a:spcAft>
                          <a:spcPct val="0"/>
                        </a:spcAft>
                        <a:buClrTx/>
                        <a:buSzTx/>
                        <a:buFont typeface="Arial" charset="0"/>
                        <a:buNone/>
                        <a:tabLst/>
                      </a:pPr>
                      <a:r>
                        <a:rPr kumimoji="0" lang="zh-CN" altLang="ru-RU" sz="900" b="0"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应收利息</a:t>
                      </a:r>
                    </a:p>
                  </a:txBody>
                  <a:tcPr marL="46338"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3 904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3 518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145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7 568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5"/>
                    </a:solidFill>
                  </a:tcPr>
                </a:tc>
              </a:tr>
              <a:tr h="274558">
                <a:tc>
                  <a:txBody>
                    <a:bodyPr/>
                    <a:lstStyle/>
                    <a:p>
                      <a:pPr marL="0" marR="0" lvl="0" indent="179388" algn="l" defTabSz="0" rtl="0" eaLnBrk="1" fontAlgn="t" latinLnBrk="0" hangingPunct="1">
                        <a:lnSpc>
                          <a:spcPct val="100000"/>
                        </a:lnSpc>
                        <a:spcBef>
                          <a:spcPct val="0"/>
                        </a:spcBef>
                        <a:spcAft>
                          <a:spcPct val="0"/>
                        </a:spcAft>
                        <a:buClrTx/>
                        <a:buSzTx/>
                        <a:buFont typeface="Arial" charset="0"/>
                        <a:buNone/>
                        <a:tabLst/>
                      </a:pPr>
                      <a:r>
                        <a:rPr kumimoji="0" lang="zh-CN" altLang="ru-RU" sz="900" b="0"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利息支出</a:t>
                      </a:r>
                    </a:p>
                  </a:txBody>
                  <a:tcPr marL="46338"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4 029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6 919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9 140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5 789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398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26 275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5"/>
                    </a:solidFill>
                  </a:tcPr>
                </a:tc>
              </a:tr>
              <a:tr h="257778">
                <a:tc>
                  <a:txBody>
                    <a:bodyPr/>
                    <a:lstStyle/>
                    <a:p>
                      <a:pPr marL="0" marR="0" lvl="0" indent="36513" algn="l" defTabSz="0" rtl="0" eaLnBrk="1" fontAlgn="t" latinLnBrk="0" hangingPunct="1">
                        <a:lnSpc>
                          <a:spcPct val="100000"/>
                        </a:lnSpc>
                        <a:spcBef>
                          <a:spcPct val="0"/>
                        </a:spcBef>
                        <a:spcAft>
                          <a:spcPct val="0"/>
                        </a:spcAft>
                        <a:buClrTx/>
                        <a:buSzTx/>
                        <a:buFont typeface="Arial" charset="0"/>
                        <a:buNone/>
                        <a:tabLst/>
                      </a:pPr>
                      <a:r>
                        <a:rPr kumimoji="0" lang="zh-CN" altLang="ru-RU" sz="900" b="1" i="0" u="none" strike="noStrike" cap="none" normalizeH="0" baseline="0" dirty="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税前溢利</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2 987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-3 879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-5 665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dirty="0" smtClean="0">
                          <a:ln>
                            <a:noFill/>
                          </a:ln>
                          <a:solidFill>
                            <a:srgbClr val="000000"/>
                          </a:solidFill>
                          <a:effectLst/>
                          <a:latin typeface="SimSun" pitchFamily="2" charset="-122"/>
                          <a:ea typeface="SimSun" pitchFamily="2" charset="-122"/>
                          <a:sym typeface="Arial" charset="0"/>
                        </a:rPr>
                        <a:t>60 910 </a:t>
                      </a:r>
                      <a:endParaRPr kumimoji="0" lang="ru-RU" altLang="zh-CN" sz="2400" b="0" i="0" u="none" strike="noStrike" cap="none" normalizeH="0" baseline="0" dirty="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145 641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98 537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297 015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5"/>
                    </a:solidFill>
                  </a:tcPr>
                </a:tc>
              </a:tr>
              <a:tr h="114243">
                <a:tc>
                  <a:txBody>
                    <a:bodyPr/>
                    <a:lstStyle/>
                    <a:p>
                      <a:pPr marL="0" marR="0" lvl="0" indent="36513" algn="l" defTabSz="0" rtl="0" eaLnBrk="1" fontAlgn="t" latinLnBrk="0" hangingPunct="1">
                        <a:lnSpc>
                          <a:spcPct val="100000"/>
                        </a:lnSpc>
                        <a:spcBef>
                          <a:spcPct val="0"/>
                        </a:spcBef>
                        <a:spcAft>
                          <a:spcPct val="0"/>
                        </a:spcAft>
                        <a:buClrTx/>
                        <a:buSzTx/>
                        <a:buFont typeface="Arial" charset="0"/>
                        <a:buNone/>
                        <a:tabLst/>
                      </a:pPr>
                      <a:r>
                        <a:rPr kumimoji="0" lang="zh-CN" altLang="ru-RU" sz="900" b="0"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所得税</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597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329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10 426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29 128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0" u="none" strike="noStrike" cap="none" normalizeH="0" baseline="0" smtClean="0">
                          <a:ln>
                            <a:noFill/>
                          </a:ln>
                          <a:solidFill>
                            <a:srgbClr val="000000"/>
                          </a:solidFill>
                          <a:effectLst/>
                          <a:latin typeface="SimSun" pitchFamily="2" charset="-122"/>
                          <a:ea typeface="SimSun" pitchFamily="2" charset="-122"/>
                          <a:sym typeface="Arial" charset="0"/>
                        </a:rPr>
                        <a:t>19 707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60 188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5"/>
                    </a:solidFill>
                  </a:tcPr>
                </a:tc>
              </a:tr>
              <a:tr h="152213">
                <a:tc>
                  <a:txBody>
                    <a:bodyPr/>
                    <a:lstStyle/>
                    <a:p>
                      <a:pPr marL="0" marR="0" lvl="0" indent="36513" algn="l" defTabSz="0" rtl="0" eaLnBrk="1" fontAlgn="t" latinLnBrk="0" hangingPunct="1">
                        <a:lnSpc>
                          <a:spcPct val="100000"/>
                        </a:lnSpc>
                        <a:spcBef>
                          <a:spcPct val="0"/>
                        </a:spcBef>
                        <a:spcAft>
                          <a:spcPct val="0"/>
                        </a:spcAft>
                        <a:buClrTx/>
                        <a:buSzTx/>
                        <a:buFont typeface="Arial" charset="0"/>
                        <a:buNone/>
                        <a:tabLst/>
                      </a:pPr>
                      <a:r>
                        <a:rPr kumimoji="0" lang="zh-CN" altLang="en-US" sz="900" b="1" i="0" u="none" strike="noStrike" cap="none" normalizeH="0" baseline="0" smtClean="0">
                          <a:ln>
                            <a:noFill/>
                          </a:ln>
                          <a:solidFill>
                            <a:srgbClr val="004000"/>
                          </a:solidFill>
                          <a:effectLst/>
                          <a:latin typeface="Arial Unicode MS" pitchFamily="34" charset="-128"/>
                          <a:ea typeface="SimSun" pitchFamily="2" charset="-122"/>
                          <a:sym typeface="Arial" charset="0"/>
                        </a:rPr>
                        <a:t>净利润</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2 390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-4 208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-5 665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50 484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116 513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78 830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236 827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5"/>
                    </a:solidFill>
                  </a:tcPr>
                </a:tc>
              </a:tr>
              <a:tr h="176213">
                <a:tc>
                  <a:txBody>
                    <a:bodyPr/>
                    <a:lstStyle/>
                    <a:p>
                      <a:pPr marL="0" marR="0" lvl="0" indent="36513" algn="l" defTabSz="0" rtl="0" eaLnBrk="1" fontAlgn="t" latinLnBrk="0" hangingPunct="1">
                        <a:lnSpc>
                          <a:spcPct val="100000"/>
                        </a:lnSpc>
                        <a:spcBef>
                          <a:spcPct val="0"/>
                        </a:spcBef>
                        <a:spcAft>
                          <a:spcPct val="0"/>
                        </a:spcAft>
                        <a:buClrTx/>
                        <a:buSzTx/>
                        <a:buFont typeface="Arial" charset="0"/>
                        <a:buNone/>
                        <a:tabLst/>
                      </a:pPr>
                      <a:r>
                        <a:rPr kumimoji="0" lang="zh-CN" altLang="ru-RU" sz="900" b="0" i="1"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净利润率</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26%</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-26%</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-10%</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33%</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51%</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45%</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0" i="1" u="none" strike="noStrike" cap="none" normalizeH="0" baseline="0" smtClean="0">
                          <a:ln>
                            <a:noFill/>
                          </a:ln>
                          <a:solidFill>
                            <a:srgbClr val="000000"/>
                          </a:solidFill>
                          <a:effectLst/>
                          <a:latin typeface="SimSun" pitchFamily="2" charset="-122"/>
                          <a:ea typeface="SimSun" pitchFamily="2" charset="-122"/>
                          <a:sym typeface="Arial" charset="0"/>
                        </a:rPr>
                        <a:t>37%</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5"/>
                    </a:solidFill>
                  </a:tcPr>
                </a:tc>
              </a:tr>
              <a:tr h="304800">
                <a:tc>
                  <a:txBody>
                    <a:bodyPr/>
                    <a:lstStyle/>
                    <a:p>
                      <a:pPr marL="0" marR="0" lvl="0" indent="36513" algn="l" defTabSz="0" rtl="0" eaLnBrk="1" fontAlgn="t" latinLnBrk="0" hangingPunct="1">
                        <a:lnSpc>
                          <a:spcPct val="100000"/>
                        </a:lnSpc>
                        <a:spcBef>
                          <a:spcPct val="0"/>
                        </a:spcBef>
                        <a:spcAft>
                          <a:spcPct val="0"/>
                        </a:spcAft>
                        <a:buClrTx/>
                        <a:buSzTx/>
                        <a:buFont typeface="Arial" charset="0"/>
                        <a:buNone/>
                        <a:tabLst/>
                      </a:pPr>
                      <a:r>
                        <a:rPr kumimoji="0" lang="zh-CN" altLang="ru-RU" sz="900" b="1"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未计利息，税项及摊销前盈利 </a:t>
                      </a:r>
                      <a:r>
                        <a:rPr kumimoji="0" lang="ru-RU" altLang="zh-CN" sz="900" b="1" i="0" u="none" strike="noStrike" cap="none" normalizeH="0" baseline="0" smtClean="0">
                          <a:ln>
                            <a:noFill/>
                          </a:ln>
                          <a:solidFill>
                            <a:srgbClr val="004000"/>
                          </a:solidFill>
                          <a:effectLst/>
                          <a:latin typeface="Arial Unicode MS" pitchFamily="34" charset="-128"/>
                          <a:ea typeface="SimSun" pitchFamily="2" charset="-122"/>
                          <a:sym typeface="Arial" charset="0"/>
                        </a:rPr>
                        <a:t>(EBITDA)</a:t>
                      </a:r>
                      <a:endParaRPr kumimoji="0" lang="ru-RU" altLang="zh-CN" sz="900" b="1" i="1" u="none" strike="noStrike" cap="none" normalizeH="0" baseline="0" smtClean="0">
                        <a:ln>
                          <a:noFill/>
                        </a:ln>
                        <a:solidFill>
                          <a:srgbClr val="FFCC66"/>
                        </a:solidFill>
                        <a:effectLst/>
                        <a:latin typeface="SimSun" pitchFamily="2" charset="-122"/>
                        <a:ea typeface="SimSun" pitchFamily="2" charset="-122"/>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4 767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3 899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16 523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85 062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164 793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116 295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391 218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5"/>
                    </a:solidFill>
                  </a:tcPr>
                </a:tc>
              </a:tr>
              <a:tr h="304800">
                <a:tc>
                  <a:txBody>
                    <a:bodyPr/>
                    <a:lstStyle/>
                    <a:p>
                      <a:pPr marL="0" marR="0" lvl="0" indent="36513" algn="l" defTabSz="0" rtl="0" eaLnBrk="1" fontAlgn="t" latinLnBrk="0" hangingPunct="1">
                        <a:lnSpc>
                          <a:spcPct val="100000"/>
                        </a:lnSpc>
                        <a:spcBef>
                          <a:spcPct val="0"/>
                        </a:spcBef>
                        <a:spcAft>
                          <a:spcPct val="0"/>
                        </a:spcAft>
                        <a:buClrTx/>
                        <a:buSzTx/>
                        <a:buFont typeface="Arial" charset="0"/>
                        <a:buNone/>
                        <a:tabLst/>
                      </a:pPr>
                      <a:r>
                        <a:rPr kumimoji="0" lang="zh-CN" altLang="ru-RU" sz="900" b="1"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利息及税项前盈利 </a:t>
                      </a:r>
                      <a:r>
                        <a:rPr kumimoji="0" lang="ru-RU" altLang="zh-CN" sz="900" b="1" i="0" u="none" strike="noStrike" cap="none" normalizeH="0" baseline="0" smtClean="0">
                          <a:ln>
                            <a:noFill/>
                          </a:ln>
                          <a:solidFill>
                            <a:srgbClr val="004000"/>
                          </a:solidFill>
                          <a:effectLst/>
                          <a:latin typeface="Arial Unicode MS" pitchFamily="34" charset="-128"/>
                          <a:ea typeface="SimSun" pitchFamily="2" charset="-122"/>
                          <a:sym typeface="Arial" charset="0"/>
                        </a:rPr>
                        <a:t>(EBIT)</a:t>
                      </a:r>
                      <a:endParaRPr kumimoji="0" lang="ru-RU" altLang="zh-CN" sz="900" b="1" i="1" u="none" strike="noStrike" cap="none" normalizeH="0" baseline="0" smtClean="0">
                        <a:ln>
                          <a:noFill/>
                        </a:ln>
                        <a:solidFill>
                          <a:srgbClr val="FFCC66"/>
                        </a:solidFill>
                        <a:effectLst/>
                        <a:latin typeface="SimSun" pitchFamily="2" charset="-122"/>
                        <a:ea typeface="SimSun" pitchFamily="2" charset="-122"/>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3 112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-479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3 330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66 699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146 039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smtClean="0">
                          <a:ln>
                            <a:noFill/>
                          </a:ln>
                          <a:solidFill>
                            <a:srgbClr val="000000"/>
                          </a:solidFill>
                          <a:effectLst/>
                          <a:latin typeface="SimSun" pitchFamily="2" charset="-122"/>
                          <a:ea typeface="SimSun" pitchFamily="2" charset="-122"/>
                          <a:sym typeface="Arial" charset="0"/>
                        </a:rPr>
                        <a:t>98 537 </a:t>
                      </a:r>
                      <a:endParaRPr kumimoji="0" lang="ru-RU" altLang="zh-CN" sz="24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900" b="1" i="0" u="none" strike="noStrike" cap="none" normalizeH="0" baseline="0" dirty="0" smtClean="0">
                          <a:ln>
                            <a:noFill/>
                          </a:ln>
                          <a:solidFill>
                            <a:srgbClr val="000000"/>
                          </a:solidFill>
                          <a:effectLst/>
                          <a:latin typeface="SimSun" pitchFamily="2" charset="-122"/>
                          <a:ea typeface="SimSun" pitchFamily="2" charset="-122"/>
                          <a:sym typeface="Arial" charset="0"/>
                        </a:rPr>
                        <a:t>315 722 </a:t>
                      </a:r>
                      <a:endParaRPr kumimoji="0" lang="ru-RU" altLang="zh-CN" sz="2400" b="0" i="0" u="none" strike="noStrike" cap="none" normalizeH="0" baseline="0" dirty="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5"/>
                    </a:solidFill>
                  </a:tcPr>
                </a:tc>
              </a:tr>
            </a:tbl>
          </a:graphicData>
        </a:graphic>
      </p:graphicFrame>
      <p:sp>
        <p:nvSpPr>
          <p:cNvPr id="4" name="Номер слайда 4"/>
          <p:cNvSpPr>
            <a:spLocks noGrp="1" noChangeArrowheads="1"/>
          </p:cNvSpPr>
          <p:nvPr/>
        </p:nvSpPr>
        <p:spPr bwMode="auto">
          <a:xfrm>
            <a:off x="6937375" y="6245225"/>
            <a:ext cx="1901825" cy="476250"/>
          </a:xfrm>
          <a:prstGeom prst="rect">
            <a:avLst/>
          </a:prstGeom>
          <a:noFill/>
          <a:ln w="9525">
            <a:noFill/>
            <a:miter lim="800000"/>
            <a:headEnd/>
            <a:tailEnd/>
          </a:ln>
        </p:spPr>
        <p:txBody>
          <a:bodyPr/>
          <a:lstStyle/>
          <a:p>
            <a:pPr algn="r">
              <a:buFont typeface="Arial" charset="0"/>
              <a:buNone/>
            </a:pPr>
            <a:fld id="{20BB0616-1EC5-4F14-ACCE-2C6CC32C8677}" type="slidenum">
              <a:rPr lang="ru-RU" altLang="zh-CN" sz="1400">
                <a:solidFill>
                  <a:srgbClr val="FFCC66"/>
                </a:solidFill>
                <a:latin typeface="+mn-lt"/>
                <a:cs typeface="Times New Roman" pitchFamily="18" charset="0"/>
              </a:rPr>
              <a:pPr algn="r">
                <a:buFont typeface="Arial" charset="0"/>
                <a:buNone/>
              </a:pPr>
              <a:t>28</a:t>
            </a:fld>
            <a:endParaRPr lang="ru-RU" altLang="zh-CN" sz="2000" dirty="0">
              <a:solidFill>
                <a:srgbClr val="FFCC66"/>
              </a:solidFill>
              <a:latin typeface="+mn-lt"/>
              <a:cs typeface="Times New Roman" pitchFamily="18" charset="0"/>
            </a:endParaRPr>
          </a:p>
        </p:txBody>
      </p:sp>
      <p:sp>
        <p:nvSpPr>
          <p:cNvPr id="5" name="Нижний колонтитул 3"/>
          <p:cNvSpPr>
            <a:spLocks noGrp="1"/>
          </p:cNvSpPr>
          <p:nvPr>
            <p:ph type="ftr" sz="quarter" idx="11"/>
          </p:nvPr>
        </p:nvSpPr>
        <p:spPr>
          <a:xfrm>
            <a:off x="2771800" y="6245225"/>
            <a:ext cx="4104456" cy="352127"/>
          </a:xfrm>
        </p:spPr>
        <p:txBody>
          <a:bodyPr/>
          <a:lstStyle/>
          <a:p>
            <a:pPr>
              <a:defRPr/>
            </a:pPr>
            <a:r>
              <a:rPr lang="de-DE" dirty="0"/>
              <a:t>Firma </a:t>
            </a:r>
            <a:r>
              <a:rPr lang="de-DE" dirty="0" smtClean="0"/>
              <a:t>Master</a:t>
            </a:r>
            <a:r>
              <a:rPr lang="ru-RU" dirty="0" smtClean="0"/>
              <a:t>,</a:t>
            </a:r>
            <a:r>
              <a:rPr lang="en-US" dirty="0" smtClean="0"/>
              <a:t> Ltd</a:t>
            </a:r>
            <a:r>
              <a:rPr lang="ru-RU" dirty="0" smtClean="0"/>
              <a:t>, © </a:t>
            </a:r>
            <a:r>
              <a:rPr lang="en-US" dirty="0" err="1" smtClean="0"/>
              <a:t>Harlov</a:t>
            </a:r>
            <a:r>
              <a:rPr lang="en-US" dirty="0" smtClean="0"/>
              <a:t> Y.P., </a:t>
            </a:r>
            <a:r>
              <a:rPr lang="en-US" dirty="0" err="1" smtClean="0"/>
              <a:t>Masaev</a:t>
            </a:r>
            <a:r>
              <a:rPr lang="en-US" dirty="0" smtClean="0"/>
              <a:t> S.N.</a:t>
            </a:r>
            <a:endParaRPr lang="de-DE"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Rot="1" noChangeArrowheads="1"/>
          </p:cNvSpPr>
          <p:nvPr/>
        </p:nvSpPr>
        <p:spPr>
          <a:xfrm>
            <a:off x="107950" y="260350"/>
            <a:ext cx="8842375" cy="376238"/>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en-US" sz="2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现金流量表, </a:t>
            </a:r>
            <a:r>
              <a:rPr kumimoji="0" lang="zh-CN" altLang="en-US" sz="2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SimSun" pitchFamily="2" charset="-122"/>
                <a:cs typeface="+mj-cs"/>
              </a:rPr>
              <a:t>千美元</a:t>
            </a:r>
            <a:endParaRPr kumimoji="0" lang="zh-CN" altLang="en-US" sz="28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SimSun" pitchFamily="2" charset="-122"/>
              <a:cs typeface="+mj-cs"/>
            </a:endParaRPr>
          </a:p>
        </p:txBody>
      </p:sp>
      <p:sp>
        <p:nvSpPr>
          <p:cNvPr id="3" name="Номер слайда 4"/>
          <p:cNvSpPr>
            <a:spLocks noGrp="1" noChangeArrowheads="1"/>
          </p:cNvSpPr>
          <p:nvPr/>
        </p:nvSpPr>
        <p:spPr bwMode="auto">
          <a:xfrm>
            <a:off x="6937375" y="6245225"/>
            <a:ext cx="1901825" cy="476250"/>
          </a:xfrm>
          <a:prstGeom prst="rect">
            <a:avLst/>
          </a:prstGeom>
          <a:noFill/>
          <a:ln w="9525">
            <a:noFill/>
            <a:miter lim="800000"/>
            <a:headEnd/>
            <a:tailEnd/>
          </a:ln>
        </p:spPr>
        <p:txBody>
          <a:bodyPr/>
          <a:lstStyle/>
          <a:p>
            <a:pPr>
              <a:buFont typeface="Arial" charset="0"/>
              <a:buNone/>
            </a:pPr>
            <a:fld id="{355BFAD4-DB67-46F2-8C6D-8DDE4DD6E12B}" type="slidenum">
              <a:rPr lang="ru-RU" altLang="zh-CN">
                <a:solidFill>
                  <a:srgbClr val="FFCC66"/>
                </a:solidFill>
              </a:rPr>
              <a:pPr>
                <a:buFont typeface="Arial" charset="0"/>
                <a:buNone/>
              </a:pPr>
              <a:t>29</a:t>
            </a:fld>
            <a:endParaRPr lang="ru-RU" altLang="zh-CN">
              <a:solidFill>
                <a:srgbClr val="FFCC66"/>
              </a:solidFill>
            </a:endParaRPr>
          </a:p>
        </p:txBody>
      </p:sp>
      <p:graphicFrame>
        <p:nvGraphicFramePr>
          <p:cNvPr id="4" name="Group 4"/>
          <p:cNvGraphicFramePr>
            <a:graphicFrameLocks noGrp="1"/>
          </p:cNvGraphicFramePr>
          <p:nvPr/>
        </p:nvGraphicFramePr>
        <p:xfrm>
          <a:off x="258763" y="765175"/>
          <a:ext cx="8634412" cy="5909961"/>
        </p:xfrm>
        <a:graphic>
          <a:graphicData uri="http://schemas.openxmlformats.org/drawingml/2006/table">
            <a:tbl>
              <a:tblPr/>
              <a:tblGrid>
                <a:gridCol w="3841750"/>
                <a:gridCol w="631825"/>
                <a:gridCol w="742950"/>
                <a:gridCol w="631825"/>
                <a:gridCol w="696912"/>
                <a:gridCol w="696913"/>
                <a:gridCol w="696912"/>
                <a:gridCol w="695325"/>
              </a:tblGrid>
              <a:tr h="152400">
                <a:tc>
                  <a:txBody>
                    <a:bodyPr/>
                    <a:lstStyle/>
                    <a:p>
                      <a:pPr marL="0" marR="0" lvl="0" indent="0" algn="ctr" defTabSz="0" rtl="0" eaLnBrk="1" fontAlgn="ctr" latinLnBrk="0" hangingPunct="1">
                        <a:lnSpc>
                          <a:spcPct val="100000"/>
                        </a:lnSpc>
                        <a:spcBef>
                          <a:spcPct val="0"/>
                        </a:spcBef>
                        <a:spcAft>
                          <a:spcPct val="0"/>
                        </a:spcAft>
                        <a:buClrTx/>
                        <a:buSzTx/>
                        <a:buFont typeface="Arial" charset="0"/>
                        <a:buNone/>
                        <a:tabLst/>
                      </a:pPr>
                      <a:r>
                        <a:rPr kumimoji="0" lang="zh-CN" altLang="en-US" sz="800" b="1" i="0" u="none" strike="noStrike" cap="none" normalizeH="0" baseline="0" dirty="0" smtClean="0">
                          <a:ln>
                            <a:noFill/>
                          </a:ln>
                          <a:solidFill>
                            <a:srgbClr val="000000"/>
                          </a:solidFill>
                          <a:effectLst/>
                          <a:latin typeface="SimSun" pitchFamily="2" charset="-122"/>
                          <a:ea typeface="SimSun" pitchFamily="2" charset="-122"/>
                          <a:sym typeface="Arial" charset="0"/>
                        </a:rPr>
                        <a:t>规划指标名称</a:t>
                      </a:r>
                      <a:endParaRPr kumimoji="0" lang="ru-RU" altLang="en-US" sz="800" b="1" i="0" u="none" strike="noStrike" cap="none" normalizeH="0" baseline="0" dirty="0" smtClean="0">
                        <a:ln>
                          <a:noFill/>
                        </a:ln>
                        <a:solidFill>
                          <a:srgbClr val="000000"/>
                        </a:solidFill>
                        <a:effectLst/>
                        <a:latin typeface="SimSun" pitchFamily="2" charset="-122"/>
                        <a:ea typeface="SimSun" pitchFamily="2" charset="-122"/>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E2AA"/>
                    </a:solidFill>
                  </a:tcPr>
                </a:tc>
                <a:tc>
                  <a:txBody>
                    <a:bodyPr/>
                    <a:lstStyle/>
                    <a:p>
                      <a:pPr marL="0" marR="0" lvl="0" indent="0" algn="ctr" defTabSz="0" rtl="0" eaLnBrk="1" fontAlgn="ctr" latinLnBrk="0" hangingPunct="1">
                        <a:lnSpc>
                          <a:spcPct val="100000"/>
                        </a:lnSpc>
                        <a:spcBef>
                          <a:spcPct val="0"/>
                        </a:spcBef>
                        <a:spcAft>
                          <a:spcPct val="0"/>
                        </a:spcAft>
                        <a:buClrTx/>
                        <a:buSzTx/>
                        <a:buFont typeface="Arial" charset="0"/>
                        <a:buNone/>
                        <a:tabLst/>
                      </a:pPr>
                      <a:r>
                        <a:rPr kumimoji="0" lang="ru-RU" altLang="zh-CN" sz="1000" b="1" i="0" u="none" strike="noStrike" cap="none" normalizeH="0" baseline="0" dirty="0" smtClean="0">
                          <a:ln>
                            <a:noFill/>
                          </a:ln>
                          <a:solidFill>
                            <a:srgbClr val="004000"/>
                          </a:solidFill>
                          <a:effectLst/>
                          <a:latin typeface="Arial Unicode MS" pitchFamily="34" charset="-128"/>
                          <a:ea typeface="SimSun" pitchFamily="2" charset="-122"/>
                          <a:sym typeface="Arial" charset="0"/>
                        </a:rPr>
                        <a:t>2017</a:t>
                      </a:r>
                      <a:endParaRPr kumimoji="0" lang="ru-RU" altLang="zh-CN" sz="1000" b="1" i="0" u="none" strike="noStrike" cap="none" normalizeH="0" baseline="0" dirty="0" smtClean="0">
                        <a:ln>
                          <a:noFill/>
                        </a:ln>
                        <a:solidFill>
                          <a:srgbClr val="000000"/>
                        </a:solidFill>
                        <a:effectLst/>
                        <a:latin typeface="SimSun" pitchFamily="2" charset="-122"/>
                        <a:ea typeface="SimSun" pitchFamily="2" charset="-122"/>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E2AA"/>
                    </a:solidFill>
                  </a:tcPr>
                </a:tc>
                <a:tc>
                  <a:txBody>
                    <a:bodyPr/>
                    <a:lstStyle/>
                    <a:p>
                      <a:pPr marL="0" marR="0" lvl="0" indent="0" algn="ctr" defTabSz="0" rtl="0" eaLnBrk="1" fontAlgn="ctr" latinLnBrk="0" hangingPunct="1">
                        <a:lnSpc>
                          <a:spcPct val="100000"/>
                        </a:lnSpc>
                        <a:spcBef>
                          <a:spcPct val="0"/>
                        </a:spcBef>
                        <a:spcAft>
                          <a:spcPct val="0"/>
                        </a:spcAft>
                        <a:buClrTx/>
                        <a:buSzTx/>
                        <a:buFont typeface="Arial" charset="0"/>
                        <a:buNone/>
                        <a:tabLst/>
                      </a:pPr>
                      <a:r>
                        <a:rPr kumimoji="0" lang="ru-RU" altLang="zh-CN" sz="1000" b="1" i="0" u="none" strike="noStrike" cap="none" normalizeH="0" baseline="0" dirty="0" smtClean="0">
                          <a:ln>
                            <a:noFill/>
                          </a:ln>
                          <a:solidFill>
                            <a:srgbClr val="004000"/>
                          </a:solidFill>
                          <a:effectLst/>
                          <a:latin typeface="Arial Unicode MS" pitchFamily="34" charset="-128"/>
                          <a:ea typeface="SimSun" pitchFamily="2" charset="-122"/>
                          <a:sym typeface="Arial" charset="0"/>
                        </a:rPr>
                        <a:t>2018</a:t>
                      </a:r>
                      <a:endParaRPr kumimoji="0" lang="ru-RU" altLang="zh-CN" sz="1000" b="1" i="0" u="none" strike="noStrike" cap="none" normalizeH="0" baseline="0" dirty="0" smtClean="0">
                        <a:ln>
                          <a:noFill/>
                        </a:ln>
                        <a:solidFill>
                          <a:srgbClr val="000000"/>
                        </a:solidFill>
                        <a:effectLst/>
                        <a:latin typeface="SimSun" pitchFamily="2" charset="-122"/>
                        <a:ea typeface="SimSun" pitchFamily="2" charset="-122"/>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E2AA"/>
                    </a:solidFill>
                  </a:tcPr>
                </a:tc>
                <a:tc>
                  <a:txBody>
                    <a:bodyPr/>
                    <a:lstStyle/>
                    <a:p>
                      <a:pPr marL="0" marR="0" lvl="0" indent="0" algn="ctr" defTabSz="0" rtl="0" eaLnBrk="1" fontAlgn="ctr" latinLnBrk="0" hangingPunct="1">
                        <a:lnSpc>
                          <a:spcPct val="100000"/>
                        </a:lnSpc>
                        <a:spcBef>
                          <a:spcPct val="0"/>
                        </a:spcBef>
                        <a:spcAft>
                          <a:spcPct val="0"/>
                        </a:spcAft>
                        <a:buClrTx/>
                        <a:buSzTx/>
                        <a:buFont typeface="Arial" charset="0"/>
                        <a:buNone/>
                        <a:tabLst/>
                      </a:pPr>
                      <a:r>
                        <a:rPr kumimoji="0" lang="ru-RU" altLang="zh-CN" sz="1000" b="1" i="0" u="none" strike="noStrike" cap="none" normalizeH="0" baseline="0" dirty="0" smtClean="0">
                          <a:ln>
                            <a:noFill/>
                          </a:ln>
                          <a:solidFill>
                            <a:srgbClr val="004000"/>
                          </a:solidFill>
                          <a:effectLst/>
                          <a:latin typeface="Arial Unicode MS" pitchFamily="34" charset="-128"/>
                          <a:ea typeface="SimSun" pitchFamily="2" charset="-122"/>
                          <a:sym typeface="Arial" charset="0"/>
                        </a:rPr>
                        <a:t>2019</a:t>
                      </a:r>
                      <a:endParaRPr kumimoji="0" lang="ru-RU" altLang="zh-CN" sz="1000" b="1" i="0" u="none" strike="noStrike" cap="none" normalizeH="0" baseline="0" dirty="0" smtClean="0">
                        <a:ln>
                          <a:noFill/>
                        </a:ln>
                        <a:solidFill>
                          <a:srgbClr val="000000"/>
                        </a:solidFill>
                        <a:effectLst/>
                        <a:latin typeface="SimSun" pitchFamily="2" charset="-122"/>
                        <a:ea typeface="SimSun" pitchFamily="2" charset="-122"/>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E2AA"/>
                    </a:solidFill>
                  </a:tcPr>
                </a:tc>
                <a:tc>
                  <a:txBody>
                    <a:bodyPr/>
                    <a:lstStyle/>
                    <a:p>
                      <a:pPr marL="0" marR="0" lvl="0" indent="0" algn="ctr" defTabSz="0" rtl="0" eaLnBrk="1" fontAlgn="ctr" latinLnBrk="0" hangingPunct="1">
                        <a:lnSpc>
                          <a:spcPct val="100000"/>
                        </a:lnSpc>
                        <a:spcBef>
                          <a:spcPct val="0"/>
                        </a:spcBef>
                        <a:spcAft>
                          <a:spcPct val="0"/>
                        </a:spcAft>
                        <a:buClrTx/>
                        <a:buSzTx/>
                        <a:buFont typeface="Arial" charset="0"/>
                        <a:buNone/>
                        <a:tabLst/>
                      </a:pPr>
                      <a:r>
                        <a:rPr kumimoji="0" lang="ru-RU" altLang="zh-CN" sz="1000" b="1" i="0" u="none" strike="noStrike" cap="none" normalizeH="0" baseline="0" dirty="0" smtClean="0">
                          <a:ln>
                            <a:noFill/>
                          </a:ln>
                          <a:solidFill>
                            <a:srgbClr val="004000"/>
                          </a:solidFill>
                          <a:effectLst/>
                          <a:latin typeface="Arial Unicode MS" pitchFamily="34" charset="-128"/>
                          <a:ea typeface="SimSun" pitchFamily="2" charset="-122"/>
                          <a:sym typeface="Arial" charset="0"/>
                        </a:rPr>
                        <a:t>2020</a:t>
                      </a:r>
                      <a:endParaRPr kumimoji="0" lang="ru-RU" altLang="zh-CN" sz="1000" b="1" i="0" u="none" strike="noStrike" cap="none" normalizeH="0" baseline="0" dirty="0" smtClean="0">
                        <a:ln>
                          <a:noFill/>
                        </a:ln>
                        <a:solidFill>
                          <a:srgbClr val="000000"/>
                        </a:solidFill>
                        <a:effectLst/>
                        <a:latin typeface="SimSun" pitchFamily="2" charset="-122"/>
                        <a:ea typeface="SimSun" pitchFamily="2" charset="-122"/>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E2AA"/>
                    </a:solidFill>
                  </a:tcPr>
                </a:tc>
                <a:tc>
                  <a:txBody>
                    <a:bodyPr/>
                    <a:lstStyle/>
                    <a:p>
                      <a:pPr marL="0" marR="0" lvl="0" indent="0" algn="ctr" defTabSz="0" rtl="0" eaLnBrk="1" fontAlgn="ctr" latinLnBrk="0" hangingPunct="1">
                        <a:lnSpc>
                          <a:spcPct val="100000"/>
                        </a:lnSpc>
                        <a:spcBef>
                          <a:spcPct val="0"/>
                        </a:spcBef>
                        <a:spcAft>
                          <a:spcPct val="0"/>
                        </a:spcAft>
                        <a:buClrTx/>
                        <a:buSzTx/>
                        <a:buFont typeface="Arial" charset="0"/>
                        <a:buNone/>
                        <a:tabLst/>
                      </a:pPr>
                      <a:r>
                        <a:rPr kumimoji="0" lang="ru-RU" altLang="zh-CN" sz="1000" b="1" i="0" u="none" strike="noStrike" cap="none" normalizeH="0" baseline="0" dirty="0" smtClean="0">
                          <a:ln>
                            <a:noFill/>
                          </a:ln>
                          <a:solidFill>
                            <a:srgbClr val="004000"/>
                          </a:solidFill>
                          <a:effectLst/>
                          <a:latin typeface="Arial Unicode MS" pitchFamily="34" charset="-128"/>
                          <a:ea typeface="SimSun" pitchFamily="2" charset="-122"/>
                          <a:sym typeface="Arial" charset="0"/>
                        </a:rPr>
                        <a:t>2021</a:t>
                      </a:r>
                      <a:endParaRPr kumimoji="0" lang="ru-RU" altLang="zh-CN" sz="1000" b="1" i="0" u="none" strike="noStrike" cap="none" normalizeH="0" baseline="0" dirty="0" smtClean="0">
                        <a:ln>
                          <a:noFill/>
                        </a:ln>
                        <a:solidFill>
                          <a:srgbClr val="000000"/>
                        </a:solidFill>
                        <a:effectLst/>
                        <a:latin typeface="SimSun" pitchFamily="2" charset="-122"/>
                        <a:ea typeface="SimSun" pitchFamily="2" charset="-122"/>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E2AA"/>
                    </a:solidFill>
                  </a:tcPr>
                </a:tc>
                <a:tc>
                  <a:txBody>
                    <a:bodyPr/>
                    <a:lstStyle/>
                    <a:p>
                      <a:pPr marL="0" marR="0" lvl="0" indent="0" algn="ctr" defTabSz="0" rtl="0" eaLnBrk="1" fontAlgn="ctr" latinLnBrk="0" hangingPunct="1">
                        <a:lnSpc>
                          <a:spcPct val="100000"/>
                        </a:lnSpc>
                        <a:spcBef>
                          <a:spcPct val="0"/>
                        </a:spcBef>
                        <a:spcAft>
                          <a:spcPct val="0"/>
                        </a:spcAft>
                        <a:buClrTx/>
                        <a:buSzTx/>
                        <a:buFont typeface="Arial" charset="0"/>
                        <a:buNone/>
                        <a:tabLst/>
                      </a:pPr>
                      <a:r>
                        <a:rPr kumimoji="0" lang="ru-RU" altLang="zh-CN" sz="1000" b="1" i="0" u="none" strike="noStrike" cap="none" normalizeH="0" baseline="0" dirty="0" smtClean="0">
                          <a:ln>
                            <a:noFill/>
                          </a:ln>
                          <a:solidFill>
                            <a:srgbClr val="004000"/>
                          </a:solidFill>
                          <a:effectLst/>
                          <a:latin typeface="Arial Unicode MS" pitchFamily="34" charset="-128"/>
                          <a:ea typeface="SimSun" pitchFamily="2" charset="-122"/>
                          <a:sym typeface="Arial" charset="0"/>
                        </a:rPr>
                        <a:t>20</a:t>
                      </a:r>
                      <a:r>
                        <a:rPr kumimoji="0" lang="en-US" altLang="zh-CN" sz="1000" b="1" i="0" u="none" strike="noStrike" cap="none" normalizeH="0" baseline="0" dirty="0" smtClean="0">
                          <a:ln>
                            <a:noFill/>
                          </a:ln>
                          <a:solidFill>
                            <a:srgbClr val="004000"/>
                          </a:solidFill>
                          <a:effectLst/>
                          <a:latin typeface="Arial Unicode MS" pitchFamily="34" charset="-128"/>
                          <a:ea typeface="SimSun" pitchFamily="2" charset="-122"/>
                          <a:sym typeface="Arial" charset="0"/>
                        </a:rPr>
                        <a:t>22</a:t>
                      </a:r>
                      <a:endParaRPr kumimoji="0" lang="ru-RU" altLang="zh-CN" sz="1000" b="1" i="0" u="none" strike="noStrike" cap="none" normalizeH="0" baseline="0" dirty="0" smtClean="0">
                        <a:ln>
                          <a:noFill/>
                        </a:ln>
                        <a:solidFill>
                          <a:srgbClr val="000000"/>
                        </a:solidFill>
                        <a:effectLst/>
                        <a:latin typeface="SimSun" pitchFamily="2" charset="-122"/>
                        <a:ea typeface="SimSun" pitchFamily="2" charset="-122"/>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E2AA"/>
                    </a:solidFill>
                  </a:tcPr>
                </a:tc>
                <a:tc>
                  <a:txBody>
                    <a:bodyPr/>
                    <a:lstStyle/>
                    <a:p>
                      <a:pPr marL="0" marR="0" lvl="0" indent="0" algn="ctr" defTabSz="0" rtl="0" eaLnBrk="1" fontAlgn="b" latinLnBrk="0" hangingPunct="1">
                        <a:lnSpc>
                          <a:spcPct val="100000"/>
                        </a:lnSpc>
                        <a:spcBef>
                          <a:spcPct val="0"/>
                        </a:spcBef>
                        <a:spcAft>
                          <a:spcPct val="0"/>
                        </a:spcAft>
                        <a:buClrTx/>
                        <a:buSzTx/>
                        <a:buFont typeface="Arial" charset="0"/>
                        <a:buNone/>
                        <a:tabLst/>
                      </a:pPr>
                      <a:r>
                        <a:rPr kumimoji="0" lang="zh-CN" altLang="en-US" sz="800" b="1" i="0" u="none" strike="noStrike" cap="none" normalizeH="0" baseline="0" smtClean="0">
                          <a:ln>
                            <a:noFill/>
                          </a:ln>
                          <a:solidFill>
                            <a:srgbClr val="004000"/>
                          </a:solidFill>
                          <a:effectLst/>
                          <a:latin typeface="Arial Unicode MS" pitchFamily="34" charset="-128"/>
                          <a:ea typeface="SimSun" pitchFamily="2" charset="-122"/>
                          <a:sym typeface="Arial" charset="0"/>
                        </a:rPr>
                        <a:t>总额</a:t>
                      </a:r>
                      <a:endParaRPr kumimoji="0" lang="zh-CN" altLang="en-US" sz="800" b="1" i="0" u="none" strike="noStrike" cap="none" normalizeH="0" baseline="0" smtClean="0">
                        <a:ln>
                          <a:noFill/>
                        </a:ln>
                        <a:solidFill>
                          <a:srgbClr val="000000"/>
                        </a:solidFill>
                        <a:effectLst/>
                        <a:latin typeface="SimSun" pitchFamily="2" charset="-122"/>
                        <a:ea typeface="SimSun" pitchFamily="2" charset="-122"/>
                        <a:sym typeface="Calibri" pitchFamily="34"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E2AA"/>
                    </a:solidFill>
                  </a:tcPr>
                </a:tc>
              </a:tr>
              <a:tr h="215900">
                <a:tc>
                  <a:txBody>
                    <a:bodyPr/>
                    <a:lstStyle/>
                    <a:p>
                      <a:pPr marL="0" marR="0" lvl="0" indent="0" algn="l" defTabSz="0" rtl="0" eaLnBrk="1" fontAlgn="ctr" latinLnBrk="0" hangingPunct="1">
                        <a:lnSpc>
                          <a:spcPct val="100000"/>
                        </a:lnSpc>
                        <a:spcBef>
                          <a:spcPct val="0"/>
                        </a:spcBef>
                        <a:spcAft>
                          <a:spcPct val="0"/>
                        </a:spcAft>
                        <a:buClrTx/>
                        <a:buSzTx/>
                        <a:buFont typeface="Arial" charset="0"/>
                        <a:buNone/>
                        <a:tabLst/>
                      </a:pPr>
                      <a:r>
                        <a:rPr kumimoji="0" lang="zh-CN" altLang="ru-RU" sz="800" b="1"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经营活动</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C860"/>
                    </a:solidFill>
                  </a:tcPr>
                </a:tc>
                <a:tc>
                  <a:txBody>
                    <a:bodyPr/>
                    <a:lstStyle/>
                    <a:p>
                      <a:pPr marL="0" marR="0" lvl="0" indent="0" algn="l" defTabSz="0" rtl="0" eaLnBrk="1" fontAlgn="ctr"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4000"/>
                          </a:solidFill>
                          <a:effectLst/>
                          <a:latin typeface="Arial Unicode MS" pitchFamily="34" charset="-128"/>
                          <a:ea typeface="SimSun" pitchFamily="2" charset="-122"/>
                          <a:sym typeface="Arial" charset="0"/>
                        </a:rPr>
                        <a:t> </a:t>
                      </a:r>
                      <a:endParaRPr kumimoji="0" lang="ru-RU" altLang="zh-CN" sz="800" b="1" i="0" u="none" strike="noStrike" cap="none" normalizeH="0" baseline="0" smtClean="0">
                        <a:ln>
                          <a:noFill/>
                        </a:ln>
                        <a:solidFill>
                          <a:srgbClr val="000000"/>
                        </a:solidFill>
                        <a:effectLst/>
                        <a:latin typeface="SimSun" pitchFamily="2" charset="-122"/>
                        <a:ea typeface="SimSun" pitchFamily="2" charset="-122"/>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C860"/>
                    </a:solidFill>
                  </a:tcPr>
                </a:tc>
                <a:tc>
                  <a:txBody>
                    <a:bodyPr/>
                    <a:lstStyle/>
                    <a:p>
                      <a:pPr marL="0" marR="0" lvl="0" indent="0" algn="l" defTabSz="0" rtl="0" eaLnBrk="1" fontAlgn="ctr"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4000"/>
                          </a:solidFill>
                          <a:effectLst/>
                          <a:latin typeface="Arial Unicode MS" pitchFamily="34" charset="-128"/>
                          <a:ea typeface="SimSun" pitchFamily="2" charset="-122"/>
                          <a:sym typeface="Arial" charset="0"/>
                        </a:rPr>
                        <a:t> </a:t>
                      </a:r>
                      <a:endParaRPr kumimoji="0" lang="ru-RU" altLang="zh-CN" sz="800" b="1" i="0" u="none" strike="noStrike" cap="none" normalizeH="0" baseline="0" smtClean="0">
                        <a:ln>
                          <a:noFill/>
                        </a:ln>
                        <a:solidFill>
                          <a:srgbClr val="000000"/>
                        </a:solidFill>
                        <a:effectLst/>
                        <a:latin typeface="SimSun" pitchFamily="2" charset="-122"/>
                        <a:ea typeface="SimSun" pitchFamily="2" charset="-122"/>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C860"/>
                    </a:solidFill>
                  </a:tcPr>
                </a:tc>
                <a:tc>
                  <a:txBody>
                    <a:bodyPr/>
                    <a:lstStyle/>
                    <a:p>
                      <a:pPr marL="0" marR="0" lvl="0" indent="0" algn="l" defTabSz="0" rtl="0" eaLnBrk="1" fontAlgn="ctr"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4000"/>
                          </a:solidFill>
                          <a:effectLst/>
                          <a:latin typeface="Arial Unicode MS" pitchFamily="34" charset="-128"/>
                          <a:ea typeface="SimSun" pitchFamily="2" charset="-122"/>
                          <a:sym typeface="Arial" charset="0"/>
                        </a:rPr>
                        <a:t> </a:t>
                      </a:r>
                      <a:endParaRPr kumimoji="0" lang="ru-RU" altLang="zh-CN" sz="800" b="1" i="0" u="none" strike="noStrike" cap="none" normalizeH="0" baseline="0" smtClean="0">
                        <a:ln>
                          <a:noFill/>
                        </a:ln>
                        <a:solidFill>
                          <a:srgbClr val="000000"/>
                        </a:solidFill>
                        <a:effectLst/>
                        <a:latin typeface="SimSun" pitchFamily="2" charset="-122"/>
                        <a:ea typeface="SimSun" pitchFamily="2" charset="-122"/>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C860"/>
                    </a:solidFill>
                  </a:tcPr>
                </a:tc>
                <a:tc>
                  <a:txBody>
                    <a:bodyPr/>
                    <a:lstStyle/>
                    <a:p>
                      <a:pPr marL="0" marR="0" lvl="0" indent="0" algn="l" defTabSz="0" rtl="0" eaLnBrk="1" fontAlgn="ctr"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4000"/>
                          </a:solidFill>
                          <a:effectLst/>
                          <a:latin typeface="Arial Unicode MS" pitchFamily="34" charset="-128"/>
                          <a:ea typeface="SimSun" pitchFamily="2" charset="-122"/>
                          <a:sym typeface="Arial" charset="0"/>
                        </a:rPr>
                        <a:t> </a:t>
                      </a:r>
                      <a:endParaRPr kumimoji="0" lang="ru-RU" altLang="zh-CN" sz="800" b="1" i="0" u="none" strike="noStrike" cap="none" normalizeH="0" baseline="0" smtClean="0">
                        <a:ln>
                          <a:noFill/>
                        </a:ln>
                        <a:solidFill>
                          <a:srgbClr val="000000"/>
                        </a:solidFill>
                        <a:effectLst/>
                        <a:latin typeface="SimSun" pitchFamily="2" charset="-122"/>
                        <a:ea typeface="SimSun" pitchFamily="2" charset="-122"/>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C860"/>
                    </a:solidFill>
                  </a:tcPr>
                </a:tc>
                <a:tc>
                  <a:txBody>
                    <a:bodyPr/>
                    <a:lstStyle/>
                    <a:p>
                      <a:pPr marL="0" marR="0" lvl="0" indent="0" algn="l" defTabSz="0" rtl="0" eaLnBrk="1" fontAlgn="ctr"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4000"/>
                          </a:solidFill>
                          <a:effectLst/>
                          <a:latin typeface="Arial Unicode MS" pitchFamily="34" charset="-128"/>
                          <a:ea typeface="SimSun" pitchFamily="2" charset="-122"/>
                          <a:sym typeface="Arial" charset="0"/>
                        </a:rPr>
                        <a:t> </a:t>
                      </a:r>
                      <a:endParaRPr kumimoji="0" lang="ru-RU" altLang="zh-CN" sz="800" b="1" i="0" u="none" strike="noStrike" cap="none" normalizeH="0" baseline="0" smtClean="0">
                        <a:ln>
                          <a:noFill/>
                        </a:ln>
                        <a:solidFill>
                          <a:srgbClr val="000000"/>
                        </a:solidFill>
                        <a:effectLst/>
                        <a:latin typeface="SimSun" pitchFamily="2" charset="-122"/>
                        <a:ea typeface="SimSun" pitchFamily="2" charset="-122"/>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C860"/>
                    </a:solidFill>
                  </a:tcPr>
                </a:tc>
                <a:tc>
                  <a:txBody>
                    <a:bodyPr/>
                    <a:lstStyle/>
                    <a:p>
                      <a:pPr marL="0" marR="0" lvl="0" indent="0" algn="l" defTabSz="0" rtl="0" eaLnBrk="1" fontAlgn="ctr"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4000"/>
                          </a:solidFill>
                          <a:effectLst/>
                          <a:latin typeface="Arial Unicode MS" pitchFamily="34" charset="-128"/>
                          <a:ea typeface="SimSun" pitchFamily="2" charset="-122"/>
                          <a:sym typeface="Arial" charset="0"/>
                        </a:rPr>
                        <a:t> </a:t>
                      </a:r>
                      <a:endParaRPr kumimoji="0" lang="ru-RU" altLang="zh-CN" sz="800" b="1" i="0" u="none" strike="noStrike" cap="none" normalizeH="0" baseline="0" smtClean="0">
                        <a:ln>
                          <a:noFill/>
                        </a:ln>
                        <a:solidFill>
                          <a:srgbClr val="000000"/>
                        </a:solidFill>
                        <a:effectLst/>
                        <a:latin typeface="SimSun" pitchFamily="2" charset="-122"/>
                        <a:ea typeface="SimSun" pitchFamily="2" charset="-122"/>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C860"/>
                    </a:solidFill>
                  </a:tcPr>
                </a:tc>
                <a:tc>
                  <a:txBody>
                    <a:bodyPr/>
                    <a:lstStyle/>
                    <a:p>
                      <a:pPr marL="0" marR="0" lvl="0" indent="0" algn="l" defTabSz="0" rtl="0" eaLnBrk="1" fontAlgn="ctr"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4000"/>
                          </a:solidFill>
                          <a:effectLst/>
                          <a:latin typeface="Arial Unicode MS" pitchFamily="34" charset="-128"/>
                          <a:ea typeface="SimSun" pitchFamily="2" charset="-122"/>
                          <a:sym typeface="Arial" charset="0"/>
                        </a:rPr>
                        <a:t> </a:t>
                      </a:r>
                      <a:endParaRPr kumimoji="0" lang="ru-RU" altLang="zh-CN" sz="800" b="1" i="0" u="none" strike="noStrike" cap="none" normalizeH="0" baseline="0" smtClean="0">
                        <a:ln>
                          <a:noFill/>
                        </a:ln>
                        <a:solidFill>
                          <a:srgbClr val="000000"/>
                        </a:solidFill>
                        <a:effectLst/>
                        <a:latin typeface="SimSun" pitchFamily="2" charset="-122"/>
                        <a:ea typeface="SimSun" pitchFamily="2" charset="-122"/>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C860"/>
                    </a:solidFill>
                  </a:tcPr>
                </a:tc>
              </a:tr>
              <a:tr h="122238">
                <a:tc>
                  <a:txBody>
                    <a:bodyPr/>
                    <a:lstStyle/>
                    <a:p>
                      <a:pPr marL="0" marR="0" lvl="0" indent="0" algn="l" defTabSz="0" rtl="0" eaLnBrk="1" fontAlgn="t" latinLnBrk="0" hangingPunct="1">
                        <a:lnSpc>
                          <a:spcPct val="100000"/>
                        </a:lnSpc>
                        <a:spcBef>
                          <a:spcPct val="0"/>
                        </a:spcBef>
                        <a:spcAft>
                          <a:spcPct val="0"/>
                        </a:spcAft>
                        <a:buClrTx/>
                        <a:buSzTx/>
                        <a:buFont typeface="Arial" charset="0"/>
                        <a:buNone/>
                        <a:tabLst/>
                      </a:pPr>
                      <a:r>
                        <a:rPr kumimoji="0" lang="en-US" altLang="ru-RU" sz="800" b="1" i="0" u="none" strike="noStrike" cap="none" normalizeH="0" baseline="0" smtClean="0">
                          <a:ln>
                            <a:noFill/>
                          </a:ln>
                          <a:solidFill>
                            <a:srgbClr val="004000"/>
                          </a:solidFill>
                          <a:effectLst/>
                          <a:latin typeface="Arial Unicode MS" pitchFamily="34" charset="-128"/>
                          <a:ea typeface="SimSun" pitchFamily="2" charset="-122"/>
                          <a:sym typeface="Arial" charset="0"/>
                        </a:rPr>
                        <a:t>EBITDA</a:t>
                      </a:r>
                      <a:endParaRPr kumimoji="0" lang="en-US" altLang="ru-RU" sz="800" b="1" i="0" u="none" strike="noStrike" cap="none" normalizeH="0" baseline="0" smtClean="0">
                        <a:ln>
                          <a:noFill/>
                        </a:ln>
                        <a:solidFill>
                          <a:srgbClr val="000000"/>
                        </a:solidFill>
                        <a:effectLst/>
                        <a:latin typeface="Arial" charset="0"/>
                        <a:ea typeface="SimSun" pitchFamily="2" charset="-122"/>
                        <a:sym typeface="Arial" charset="0"/>
                      </a:endParaRPr>
                    </a:p>
                  </a:txBody>
                  <a:tcPr marL="4046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4 767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3 899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16 523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85 062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164 793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116 295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391 338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F"/>
                    </a:solidFill>
                  </a:tcPr>
                </a:tc>
              </a:tr>
              <a:tr h="180975">
                <a:tc>
                  <a:txBody>
                    <a:bodyPr/>
                    <a:lstStyle/>
                    <a:p>
                      <a:pPr marL="0" marR="0" lvl="0" indent="0" algn="l" defTabSz="0" rtl="0" eaLnBrk="1" fontAlgn="t" latinLnBrk="0" hangingPunct="1">
                        <a:lnSpc>
                          <a:spcPct val="100000"/>
                        </a:lnSpc>
                        <a:spcBef>
                          <a:spcPct val="0"/>
                        </a:spcBef>
                        <a:spcAft>
                          <a:spcPct val="0"/>
                        </a:spcAft>
                        <a:buClrTx/>
                        <a:buSzTx/>
                        <a:buFont typeface="Arial" charset="0"/>
                        <a:buNone/>
                        <a:tabLst/>
                      </a:pPr>
                      <a:r>
                        <a:rPr kumimoji="0" lang="zh-CN" altLang="ru-RU" sz="800" b="0"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调整盈利</a:t>
                      </a:r>
                    </a:p>
                  </a:txBody>
                  <a:tcPr marL="4046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F"/>
                    </a:solidFill>
                  </a:tcPr>
                </a:tc>
              </a:tr>
              <a:tr h="209550">
                <a:tc>
                  <a:txBody>
                    <a:bodyPr/>
                    <a:lstStyle/>
                    <a:p>
                      <a:pPr marL="0" marR="0" lvl="0" indent="179388" algn="l" defTabSz="0" rtl="0" eaLnBrk="1" fontAlgn="t" latinLnBrk="0" hangingPunct="1">
                        <a:lnSpc>
                          <a:spcPct val="100000"/>
                        </a:lnSpc>
                        <a:spcBef>
                          <a:spcPct val="0"/>
                        </a:spcBef>
                        <a:spcAft>
                          <a:spcPct val="0"/>
                        </a:spcAft>
                        <a:buClrTx/>
                        <a:buSzTx/>
                        <a:buFont typeface="Arial" charset="0"/>
                        <a:buNone/>
                        <a:tabLst/>
                      </a:pPr>
                      <a:r>
                        <a:rPr kumimoji="0" lang="ru-RU" altLang="en-US" sz="800" b="0" i="1" u="none" strike="noStrike" cap="none" normalizeH="0" baseline="0" smtClean="0">
                          <a:ln>
                            <a:noFill/>
                          </a:ln>
                          <a:solidFill>
                            <a:srgbClr val="004000"/>
                          </a:solidFill>
                          <a:effectLst/>
                          <a:latin typeface="Arial Unicode MS" pitchFamily="34" charset="-128"/>
                          <a:ea typeface="SimSun" pitchFamily="2" charset="-122"/>
                          <a:sym typeface="Arial" charset="0"/>
                        </a:rPr>
                        <a:t>出售资产（股票</a:t>
                      </a:r>
                      <a:r>
                        <a:rPr kumimoji="0" lang="zh-CN" altLang="en-US" sz="800" b="0" i="1" u="none" strike="noStrike" cap="none" normalizeH="0" baseline="0" smtClean="0">
                          <a:ln>
                            <a:noFill/>
                          </a:ln>
                          <a:solidFill>
                            <a:srgbClr val="004000"/>
                          </a:solidFill>
                          <a:effectLst/>
                          <a:latin typeface="Arial Unicode MS" pitchFamily="34" charset="-128"/>
                          <a:ea typeface="SimSun" pitchFamily="2" charset="-122"/>
                          <a:sym typeface="Arial" charset="0"/>
                        </a:rPr>
                        <a:t>）</a:t>
                      </a:r>
                      <a:r>
                        <a:rPr kumimoji="0" lang="ru-RU" altLang="en-US" sz="800" b="0" i="1" u="none" strike="noStrike" cap="none" normalizeH="0" baseline="0" smtClean="0">
                          <a:ln>
                            <a:noFill/>
                          </a:ln>
                          <a:solidFill>
                            <a:srgbClr val="004000"/>
                          </a:solidFill>
                          <a:effectLst/>
                          <a:latin typeface="Arial Unicode MS" pitchFamily="34" charset="-128"/>
                          <a:ea typeface="SimSun" pitchFamily="2" charset="-122"/>
                          <a:sym typeface="Arial" charset="0"/>
                        </a:rPr>
                        <a:t>盈利（亏损）</a:t>
                      </a:r>
                    </a:p>
                  </a:txBody>
                  <a:tcPr marL="121381"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F"/>
                    </a:solidFill>
                  </a:tcPr>
                </a:tc>
              </a:tr>
              <a:tr h="122238">
                <a:tc>
                  <a:txBody>
                    <a:bodyPr/>
                    <a:lstStyle/>
                    <a:p>
                      <a:pPr marL="0" marR="0" lvl="0" indent="179388" algn="l" defTabSz="0" rtl="0" eaLnBrk="1" fontAlgn="t" latinLnBrk="0" hangingPunct="1">
                        <a:lnSpc>
                          <a:spcPct val="100000"/>
                        </a:lnSpc>
                        <a:spcBef>
                          <a:spcPct val="0"/>
                        </a:spcBef>
                        <a:spcAft>
                          <a:spcPct val="0"/>
                        </a:spcAft>
                        <a:buClrTx/>
                        <a:buSzTx/>
                        <a:buFont typeface="Arial" charset="0"/>
                        <a:buNone/>
                        <a:tabLst/>
                      </a:pPr>
                      <a:r>
                        <a:rPr kumimoji="0" lang="zh-CN" altLang="ru-RU" sz="800" b="0" i="1"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出售固定资产的收益（亏损）</a:t>
                      </a:r>
                    </a:p>
                  </a:txBody>
                  <a:tcPr marL="121381"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F"/>
                    </a:solidFill>
                  </a:tcPr>
                </a:tc>
              </a:tr>
              <a:tr h="185738">
                <a:tc>
                  <a:txBody>
                    <a:bodyPr/>
                    <a:lstStyle/>
                    <a:p>
                      <a:pPr marL="0" marR="0" lvl="0" indent="0" algn="l" defTabSz="0" rtl="0" eaLnBrk="1" fontAlgn="t" latinLnBrk="0" hangingPunct="1">
                        <a:lnSpc>
                          <a:spcPct val="100000"/>
                        </a:lnSpc>
                        <a:spcBef>
                          <a:spcPct val="0"/>
                        </a:spcBef>
                        <a:spcAft>
                          <a:spcPct val="0"/>
                        </a:spcAft>
                        <a:buClrTx/>
                        <a:buSzTx/>
                        <a:buFont typeface="Arial" charset="0"/>
                        <a:buNone/>
                        <a:tabLst/>
                      </a:pPr>
                      <a:r>
                        <a:rPr kumimoji="0" lang="zh-CN" altLang="ru-RU" sz="800" b="0"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流动资金</a:t>
                      </a:r>
                    </a:p>
                  </a:txBody>
                  <a:tcPr marL="4046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F"/>
                    </a:solidFill>
                  </a:tcPr>
                </a:tc>
              </a:tr>
              <a:tr h="122238">
                <a:tc>
                  <a:txBody>
                    <a:bodyPr/>
                    <a:lstStyle/>
                    <a:p>
                      <a:pPr marL="0" marR="0" lvl="0" indent="0" algn="l" defTabSz="0" rtl="0" eaLnBrk="1" fontAlgn="t" latinLnBrk="0" hangingPunct="1">
                        <a:lnSpc>
                          <a:spcPct val="100000"/>
                        </a:lnSpc>
                        <a:spcBef>
                          <a:spcPct val="0"/>
                        </a:spcBef>
                        <a:spcAft>
                          <a:spcPct val="0"/>
                        </a:spcAft>
                        <a:buClrTx/>
                        <a:buSzTx/>
                        <a:buFont typeface="Arial" charset="0"/>
                        <a:buNone/>
                        <a:tabLst/>
                      </a:pPr>
                      <a:r>
                        <a:rPr kumimoji="0" lang="zh-CN" altLang="ru-RU" sz="800" b="0"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应付工作和服务的增值税</a:t>
                      </a:r>
                    </a:p>
                  </a:txBody>
                  <a:tcPr marL="4046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328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1 015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4 881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8 603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7 619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6 970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29 416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F"/>
                    </a:solidFill>
                  </a:tcPr>
                </a:tc>
              </a:tr>
              <a:tr h="122238">
                <a:tc>
                  <a:txBody>
                    <a:bodyPr/>
                    <a:lstStyle/>
                    <a:p>
                      <a:pPr marL="0" marR="0" lvl="0" indent="0" algn="l" defTabSz="0" rtl="0" eaLnBrk="1" fontAlgn="t" latinLnBrk="0" hangingPunct="1">
                        <a:lnSpc>
                          <a:spcPct val="100000"/>
                        </a:lnSpc>
                        <a:spcBef>
                          <a:spcPct val="0"/>
                        </a:spcBef>
                        <a:spcAft>
                          <a:spcPct val="0"/>
                        </a:spcAft>
                        <a:buClrTx/>
                        <a:buSzTx/>
                        <a:buFont typeface="Arial" charset="0"/>
                        <a:buNone/>
                        <a:tabLst/>
                      </a:pPr>
                      <a:r>
                        <a:rPr kumimoji="0" lang="zh-CN" altLang="en-US" sz="800" b="0" i="0" u="none" strike="noStrike" cap="none" normalizeH="0" baseline="0" smtClean="0">
                          <a:ln>
                            <a:noFill/>
                          </a:ln>
                          <a:solidFill>
                            <a:srgbClr val="004000"/>
                          </a:solidFill>
                          <a:effectLst/>
                          <a:latin typeface="Arial Unicode MS" pitchFamily="34" charset="-128"/>
                          <a:ea typeface="SimSun" pitchFamily="2" charset="-122"/>
                          <a:sym typeface="Arial" charset="0"/>
                        </a:rPr>
                        <a:t>出售商品和服务的增值税</a:t>
                      </a:r>
                    </a:p>
                  </a:txBody>
                  <a:tcPr marL="4046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1 641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2 957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1 884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5 387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7 945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6 508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26 321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F"/>
                    </a:solidFill>
                  </a:tcPr>
                </a:tc>
              </a:tr>
              <a:tr h="122238">
                <a:tc>
                  <a:txBody>
                    <a:bodyPr/>
                    <a:lstStyle/>
                    <a:p>
                      <a:pPr marL="0" marR="0" lvl="0" indent="0" algn="l" defTabSz="0" rtl="0" eaLnBrk="1" fontAlgn="t" latinLnBrk="0" hangingPunct="1">
                        <a:lnSpc>
                          <a:spcPct val="100000"/>
                        </a:lnSpc>
                        <a:spcBef>
                          <a:spcPct val="0"/>
                        </a:spcBef>
                        <a:spcAft>
                          <a:spcPct val="0"/>
                        </a:spcAft>
                        <a:buClrTx/>
                        <a:buSzTx/>
                        <a:buFont typeface="Arial" charset="0"/>
                        <a:buNone/>
                        <a:tabLst/>
                      </a:pPr>
                      <a:r>
                        <a:rPr kumimoji="0" lang="zh-CN" altLang="ru-RU" sz="800" b="0"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税收（所得税，增值税）</a:t>
                      </a:r>
                    </a:p>
                  </a:txBody>
                  <a:tcPr marL="4046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1 965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3 560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1 570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15 457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37 201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26 216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85 967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F"/>
                    </a:solidFill>
                  </a:tcPr>
                </a:tc>
              </a:tr>
              <a:tr h="122238">
                <a:tc>
                  <a:txBody>
                    <a:bodyPr/>
                    <a:lstStyle/>
                    <a:p>
                      <a:pPr marL="0" marR="0" lvl="0" indent="0" algn="l" defTabSz="0" rtl="0" eaLnBrk="1" fontAlgn="t" latinLnBrk="0" hangingPunct="1">
                        <a:lnSpc>
                          <a:spcPct val="100000"/>
                        </a:lnSpc>
                        <a:spcBef>
                          <a:spcPct val="0"/>
                        </a:spcBef>
                        <a:spcAft>
                          <a:spcPct val="0"/>
                        </a:spcAft>
                        <a:buClrTx/>
                        <a:buSzTx/>
                        <a:buFont typeface="Arial" charset="0"/>
                        <a:buNone/>
                        <a:tabLst/>
                      </a:pPr>
                      <a:r>
                        <a:rPr kumimoji="0" lang="zh-CN" altLang="ru-RU" sz="800" b="1"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经营活动产生的现金流量</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4 115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2 281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11 955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66 389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127 919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89 617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302 277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122238">
                <a:tc>
                  <a:txBody>
                    <a:bodyPr/>
                    <a:lstStyle/>
                    <a:p>
                      <a:pPr marL="0" marR="0" lvl="0" indent="0" algn="l"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4000"/>
                          </a:solidFill>
                          <a:effectLst/>
                          <a:latin typeface="Arial Unicode MS" pitchFamily="34" charset="-128"/>
                          <a:ea typeface="SimSun" pitchFamily="2" charset="-122"/>
                          <a:sym typeface="Arial" charset="0"/>
                        </a:rPr>
                        <a:t> </a:t>
                      </a:r>
                      <a:endPar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0" rtl="0" eaLnBrk="1" fontAlgn="ctr"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0" rtl="0" eaLnBrk="1" fontAlgn="ctr"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0" rtl="0" eaLnBrk="1" fontAlgn="ctr"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0" rtl="0" eaLnBrk="1" fontAlgn="ctr"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0" rtl="0" eaLnBrk="1" fontAlgn="ctr"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0" rtl="0" eaLnBrk="1" fontAlgn="ctr"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0" rtl="0" eaLnBrk="1" fontAlgn="ctr"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274638">
                <a:tc>
                  <a:txBody>
                    <a:bodyPr/>
                    <a:lstStyle/>
                    <a:p>
                      <a:pPr marL="0" marR="0" lvl="0" indent="0" algn="l" defTabSz="0" rtl="0" eaLnBrk="1" fontAlgn="ctr" latinLnBrk="0" hangingPunct="1">
                        <a:lnSpc>
                          <a:spcPct val="100000"/>
                        </a:lnSpc>
                        <a:spcBef>
                          <a:spcPct val="0"/>
                        </a:spcBef>
                        <a:spcAft>
                          <a:spcPct val="0"/>
                        </a:spcAft>
                        <a:buClrTx/>
                        <a:buSzTx/>
                        <a:buFont typeface="Arial" charset="0"/>
                        <a:buNone/>
                        <a:tabLst/>
                      </a:pPr>
                      <a:r>
                        <a:rPr kumimoji="0" lang="zh-CN" altLang="ru-RU" sz="800" b="1"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投资活动</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C860"/>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charset="0"/>
                        <a:buNone/>
                        <a:tabLst/>
                      </a:pPr>
                      <a:endParaRPr kumimoji="0" lang="ru-RU" altLang="ru-RU" sz="1800" b="0" i="0" u="none" strike="noStrike" cap="none" normalizeH="0" baseline="0" smtClean="0">
                        <a:ln>
                          <a:noFill/>
                        </a:ln>
                        <a:solidFill>
                          <a:srgbClr val="004000"/>
                        </a:solidFill>
                        <a:effectLst/>
                        <a:latin typeface="Arial Unicode MS" pitchFamily="34" charset="-128"/>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C860"/>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charset="0"/>
                        <a:buNone/>
                        <a:tabLst/>
                      </a:pPr>
                      <a:endParaRPr kumimoji="0" lang="ru-RU" altLang="ru-RU" sz="1800" b="0" i="0" u="none" strike="noStrike" cap="none" normalizeH="0" baseline="0" smtClean="0">
                        <a:ln>
                          <a:noFill/>
                        </a:ln>
                        <a:solidFill>
                          <a:srgbClr val="004000"/>
                        </a:solidFill>
                        <a:effectLst/>
                        <a:latin typeface="Arial Unicode MS" pitchFamily="34" charset="-128"/>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C860"/>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charset="0"/>
                        <a:buNone/>
                        <a:tabLst/>
                      </a:pPr>
                      <a:endParaRPr kumimoji="0" lang="ru-RU" altLang="ru-RU" sz="1800" b="0" i="0" u="none" strike="noStrike" cap="none" normalizeH="0" baseline="0" smtClean="0">
                        <a:ln>
                          <a:noFill/>
                        </a:ln>
                        <a:solidFill>
                          <a:srgbClr val="004000"/>
                        </a:solidFill>
                        <a:effectLst/>
                        <a:latin typeface="Arial Unicode MS" pitchFamily="34" charset="-128"/>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C860"/>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charset="0"/>
                        <a:buNone/>
                        <a:tabLst/>
                      </a:pPr>
                      <a:endParaRPr kumimoji="0" lang="ru-RU" altLang="ru-RU" sz="1800" b="0" i="0" u="none" strike="noStrike" cap="none" normalizeH="0" baseline="0" smtClean="0">
                        <a:ln>
                          <a:noFill/>
                        </a:ln>
                        <a:solidFill>
                          <a:srgbClr val="004000"/>
                        </a:solidFill>
                        <a:effectLst/>
                        <a:latin typeface="Arial Unicode MS" pitchFamily="34" charset="-128"/>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C860"/>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charset="0"/>
                        <a:buNone/>
                        <a:tabLst/>
                      </a:pPr>
                      <a:endParaRPr kumimoji="0" lang="ru-RU" altLang="ru-RU" sz="1800" b="0" i="0" u="none" strike="noStrike" cap="none" normalizeH="0" baseline="0" smtClean="0">
                        <a:ln>
                          <a:noFill/>
                        </a:ln>
                        <a:solidFill>
                          <a:srgbClr val="004000"/>
                        </a:solidFill>
                        <a:effectLst/>
                        <a:latin typeface="Arial Unicode MS" pitchFamily="34" charset="-128"/>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C860"/>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charset="0"/>
                        <a:buNone/>
                        <a:tabLst/>
                      </a:pPr>
                      <a:endParaRPr kumimoji="0" lang="ru-RU" altLang="ru-RU" sz="1800" b="0" i="0" u="none" strike="noStrike" cap="none" normalizeH="0" baseline="0" smtClean="0">
                        <a:ln>
                          <a:noFill/>
                        </a:ln>
                        <a:solidFill>
                          <a:srgbClr val="004000"/>
                        </a:solidFill>
                        <a:effectLst/>
                        <a:latin typeface="Arial Unicode MS" pitchFamily="34" charset="-128"/>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C860"/>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charset="0"/>
                        <a:buNone/>
                        <a:tabLst/>
                      </a:pPr>
                      <a:endParaRPr kumimoji="0" lang="ru-RU" altLang="ru-RU" sz="1800" b="0" i="0" u="none" strike="noStrike" cap="none" normalizeH="0" baseline="0" smtClean="0">
                        <a:ln>
                          <a:noFill/>
                        </a:ln>
                        <a:solidFill>
                          <a:srgbClr val="004000"/>
                        </a:solidFill>
                        <a:effectLst/>
                        <a:latin typeface="Arial Unicode MS" pitchFamily="34" charset="-128"/>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C860"/>
                    </a:solidFill>
                  </a:tcPr>
                </a:tc>
              </a:tr>
              <a:tr h="122238">
                <a:tc>
                  <a:txBody>
                    <a:bodyPr/>
                    <a:lstStyle/>
                    <a:p>
                      <a:pPr marL="0" marR="0" lvl="0" indent="0" algn="l" defTabSz="0" rtl="0" eaLnBrk="1" fontAlgn="t" latinLnBrk="0" hangingPunct="1">
                        <a:lnSpc>
                          <a:spcPct val="100000"/>
                        </a:lnSpc>
                        <a:spcBef>
                          <a:spcPct val="0"/>
                        </a:spcBef>
                        <a:spcAft>
                          <a:spcPct val="0"/>
                        </a:spcAft>
                        <a:buClrTx/>
                        <a:buSzTx/>
                        <a:buFont typeface="Arial" charset="0"/>
                        <a:buNone/>
                        <a:tabLst/>
                      </a:pPr>
                      <a:r>
                        <a:rPr kumimoji="0" lang="zh-CN" altLang="ru-RU" sz="800" b="0"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投资收益</a:t>
                      </a:r>
                    </a:p>
                  </a:txBody>
                  <a:tcPr marL="4046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3 101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5 718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14 581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2 607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26 006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F"/>
                    </a:solidFill>
                  </a:tcPr>
                </a:tc>
              </a:tr>
              <a:tr h="122238">
                <a:tc>
                  <a:txBody>
                    <a:bodyPr/>
                    <a:lstStyle/>
                    <a:p>
                      <a:pPr marL="0" marR="0" lvl="0" indent="179388" algn="l" defTabSz="0" rtl="0" eaLnBrk="1" fontAlgn="t" latinLnBrk="0" hangingPunct="1">
                        <a:lnSpc>
                          <a:spcPct val="100000"/>
                        </a:lnSpc>
                        <a:spcBef>
                          <a:spcPct val="0"/>
                        </a:spcBef>
                        <a:spcAft>
                          <a:spcPct val="0"/>
                        </a:spcAft>
                        <a:buClrTx/>
                        <a:buSzTx/>
                        <a:buFont typeface="Arial" charset="0"/>
                        <a:buNone/>
                        <a:tabLst/>
                      </a:pPr>
                      <a:r>
                        <a:rPr kumimoji="0" lang="zh-CN" altLang="ru-RU" sz="800" b="0" i="1"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可供出售金融资产（股票，分红等。）</a:t>
                      </a:r>
                    </a:p>
                  </a:txBody>
                  <a:tcPr marL="8092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F"/>
                    </a:solidFill>
                  </a:tcPr>
                </a:tc>
              </a:tr>
              <a:tr h="122238">
                <a:tc>
                  <a:txBody>
                    <a:bodyPr/>
                    <a:lstStyle/>
                    <a:p>
                      <a:pPr marL="0" marR="0" lvl="0" indent="179388" algn="l" defTabSz="0" rtl="0" eaLnBrk="1" fontAlgn="t" latinLnBrk="0" hangingPunct="1">
                        <a:lnSpc>
                          <a:spcPct val="100000"/>
                        </a:lnSpc>
                        <a:spcBef>
                          <a:spcPct val="0"/>
                        </a:spcBef>
                        <a:spcAft>
                          <a:spcPct val="0"/>
                        </a:spcAft>
                        <a:buClrTx/>
                        <a:buSzTx/>
                        <a:buFont typeface="Arial" charset="0"/>
                        <a:buNone/>
                        <a:tabLst/>
                      </a:pPr>
                      <a:r>
                        <a:rPr kumimoji="0" lang="zh-CN" altLang="ru-RU" sz="800" b="0" i="1"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增值税退税资本投资</a:t>
                      </a:r>
                    </a:p>
                  </a:txBody>
                  <a:tcPr marL="8092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3 101</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5 718</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14 581</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2 607</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0</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0</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26 006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F"/>
                    </a:solidFill>
                  </a:tcPr>
                </a:tc>
              </a:tr>
              <a:tr h="122238">
                <a:tc>
                  <a:txBody>
                    <a:bodyPr/>
                    <a:lstStyle/>
                    <a:p>
                      <a:pPr marL="0" marR="0" lvl="0" indent="179388" algn="l" defTabSz="0" rtl="0" eaLnBrk="1" fontAlgn="t" latinLnBrk="0" hangingPunct="1">
                        <a:lnSpc>
                          <a:spcPct val="100000"/>
                        </a:lnSpc>
                        <a:spcBef>
                          <a:spcPct val="0"/>
                        </a:spcBef>
                        <a:spcAft>
                          <a:spcPct val="0"/>
                        </a:spcAft>
                        <a:buClrTx/>
                        <a:buSzTx/>
                        <a:buFont typeface="Arial" charset="0"/>
                        <a:buNone/>
                        <a:tabLst/>
                      </a:pPr>
                      <a:r>
                        <a:rPr kumimoji="0" lang="zh-CN" altLang="ru-RU" sz="800" b="0" i="1"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出售固定资产</a:t>
                      </a:r>
                    </a:p>
                  </a:txBody>
                  <a:tcPr marL="8092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F"/>
                    </a:solidFill>
                  </a:tcPr>
                </a:tc>
              </a:tr>
              <a:tr h="122238">
                <a:tc>
                  <a:txBody>
                    <a:bodyPr/>
                    <a:lstStyle/>
                    <a:p>
                      <a:pPr marL="0" marR="0" lvl="0" indent="0" algn="l" defTabSz="0" rtl="0" eaLnBrk="1" fontAlgn="t" latinLnBrk="0" hangingPunct="1">
                        <a:lnSpc>
                          <a:spcPct val="100000"/>
                        </a:lnSpc>
                        <a:spcBef>
                          <a:spcPct val="0"/>
                        </a:spcBef>
                        <a:spcAft>
                          <a:spcPct val="0"/>
                        </a:spcAft>
                        <a:buClrTx/>
                        <a:buSzTx/>
                        <a:buFont typeface="Arial" charset="0"/>
                        <a:buNone/>
                        <a:tabLst/>
                      </a:pPr>
                      <a:r>
                        <a:rPr kumimoji="0" lang="zh-CN" altLang="ru-RU" sz="800" b="0"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投资成本</a:t>
                      </a:r>
                    </a:p>
                  </a:txBody>
                  <a:tcPr marL="4046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36 542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85 527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38 425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9 992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170 486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F"/>
                    </a:solidFill>
                  </a:tcPr>
                </a:tc>
              </a:tr>
              <a:tr h="244475">
                <a:tc>
                  <a:txBody>
                    <a:bodyPr/>
                    <a:lstStyle/>
                    <a:p>
                      <a:pPr marL="0" marR="0" lvl="0" indent="0" algn="l" defTabSz="0" rtl="0" eaLnBrk="1" fontAlgn="t" latinLnBrk="0" hangingPunct="1">
                        <a:lnSpc>
                          <a:spcPct val="100000"/>
                        </a:lnSpc>
                        <a:spcBef>
                          <a:spcPct val="0"/>
                        </a:spcBef>
                        <a:spcAft>
                          <a:spcPct val="0"/>
                        </a:spcAft>
                        <a:buClrTx/>
                        <a:buSzTx/>
                        <a:buFont typeface="Arial" charset="0"/>
                        <a:buNone/>
                        <a:tabLst/>
                      </a:pPr>
                      <a:r>
                        <a:rPr kumimoji="0" lang="zh-CN" altLang="ru-RU" sz="800" b="0" i="1"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购买金融资产（股票，分红等。）</a:t>
                      </a:r>
                    </a:p>
                    <a:p>
                      <a:pPr marL="0" marR="0" lvl="0" indent="0" algn="l" defTabSz="0" rtl="0" eaLnBrk="1" fontAlgn="t" latinLnBrk="0" hangingPunct="1">
                        <a:lnSpc>
                          <a:spcPct val="100000"/>
                        </a:lnSpc>
                        <a:spcBef>
                          <a:spcPct val="0"/>
                        </a:spcBef>
                        <a:spcAft>
                          <a:spcPct val="0"/>
                        </a:spcAft>
                        <a:buClrTx/>
                        <a:buSzTx/>
                        <a:buFont typeface="Arial" charset="0"/>
                        <a:buNone/>
                        <a:tabLst/>
                      </a:pPr>
                      <a:endParaRPr kumimoji="0" lang="zh-CN" altLang="ru-RU" sz="800" b="0" i="1"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endParaRPr>
                    </a:p>
                  </a:txBody>
                  <a:tcPr marL="8092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F"/>
                    </a:solidFill>
                  </a:tcPr>
                </a:tc>
              </a:tr>
              <a:tr h="123825">
                <a:tc>
                  <a:txBody>
                    <a:bodyPr/>
                    <a:lstStyle/>
                    <a:p>
                      <a:pPr marL="0" marR="0" lvl="0" indent="0" algn="l" defTabSz="0" rtl="0" eaLnBrk="1" fontAlgn="t" latinLnBrk="0" hangingPunct="1">
                        <a:lnSpc>
                          <a:spcPct val="100000"/>
                        </a:lnSpc>
                        <a:spcBef>
                          <a:spcPct val="0"/>
                        </a:spcBef>
                        <a:spcAft>
                          <a:spcPct val="0"/>
                        </a:spcAft>
                        <a:buClrTx/>
                        <a:buSzTx/>
                        <a:buFont typeface="Arial" charset="0"/>
                        <a:buNone/>
                        <a:tabLst/>
                      </a:pPr>
                      <a:r>
                        <a:rPr kumimoji="0" lang="zh-CN" altLang="ru-RU" sz="800" b="0" i="1"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资本支出的增值税</a:t>
                      </a:r>
                    </a:p>
                  </a:txBody>
                  <a:tcPr marL="8092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36 542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85 527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38 425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9 992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170 486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F"/>
                    </a:solidFill>
                  </a:tcPr>
                </a:tc>
              </a:tr>
              <a:tr h="179388">
                <a:tc>
                  <a:txBody>
                    <a:bodyPr/>
                    <a:lstStyle/>
                    <a:p>
                      <a:pPr marL="0" marR="0" lvl="0" indent="0" algn="l" defTabSz="0" rtl="0" eaLnBrk="1" fontAlgn="t" latinLnBrk="0" hangingPunct="1">
                        <a:lnSpc>
                          <a:spcPct val="100000"/>
                        </a:lnSpc>
                        <a:spcBef>
                          <a:spcPct val="0"/>
                        </a:spcBef>
                        <a:spcAft>
                          <a:spcPct val="0"/>
                        </a:spcAft>
                        <a:buClrTx/>
                        <a:buSzTx/>
                        <a:buFont typeface="Arial" charset="0"/>
                        <a:buNone/>
                        <a:tabLst/>
                      </a:pPr>
                      <a:r>
                        <a:rPr kumimoji="0" lang="zh-CN" altLang="ru-RU" sz="800" b="1"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投资活动产生的现金流量</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-33 441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-79 809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-23 845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-7 385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-144 479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F"/>
                    </a:solidFill>
                  </a:tcPr>
                </a:tc>
              </a:tr>
              <a:tr h="122238">
                <a:tc>
                  <a:txBody>
                    <a:bodyPr/>
                    <a:lstStyle/>
                    <a:p>
                      <a:pPr marL="0" marR="0" lvl="0" indent="0" algn="l" defTabSz="0" rtl="0" eaLnBrk="1" fontAlgn="t" latinLnBrk="0" hangingPunct="1">
                        <a:lnSpc>
                          <a:spcPct val="100000"/>
                        </a:lnSpc>
                        <a:spcBef>
                          <a:spcPct val="0"/>
                        </a:spcBef>
                        <a:spcAft>
                          <a:spcPct val="0"/>
                        </a:spcAft>
                        <a:buClrTx/>
                        <a:buSzTx/>
                        <a:buFont typeface="Arial" charset="0"/>
                        <a:buNone/>
                        <a:tabLst/>
                      </a:pPr>
                      <a:r>
                        <a:rPr kumimoji="0" lang="ru-RU" altLang="en-US" sz="800" b="1" i="0" u="none" strike="noStrike" cap="none" normalizeH="0" baseline="0" smtClean="0">
                          <a:ln>
                            <a:noFill/>
                          </a:ln>
                          <a:solidFill>
                            <a:srgbClr val="004000"/>
                          </a:solidFill>
                          <a:effectLst/>
                          <a:latin typeface="Arial Unicode MS" pitchFamily="34" charset="-128"/>
                          <a:ea typeface="SimSun" pitchFamily="2" charset="-122"/>
                          <a:sym typeface="Arial" charset="0"/>
                        </a:rPr>
                        <a:t>自由现金流 (</a:t>
                      </a:r>
                      <a:r>
                        <a:rPr kumimoji="0" lang="en-US" altLang="ru-RU" sz="800" b="1" i="0" u="none" strike="noStrike" cap="none" normalizeH="0" baseline="0" smtClean="0">
                          <a:ln>
                            <a:noFill/>
                          </a:ln>
                          <a:solidFill>
                            <a:srgbClr val="004000"/>
                          </a:solidFill>
                          <a:effectLst/>
                          <a:latin typeface="Arial Unicode MS" pitchFamily="34" charset="-128"/>
                          <a:ea typeface="SimSun" pitchFamily="2" charset="-122"/>
                          <a:sym typeface="Arial" charset="0"/>
                        </a:rPr>
                        <a:t>FCF)</a:t>
                      </a:r>
                      <a:endParaRPr kumimoji="0" lang="en-US" altLang="ru-RU" sz="800" b="1" i="0" u="none" strike="noStrike" cap="none" normalizeH="0" baseline="0" smtClean="0">
                        <a:ln>
                          <a:noFill/>
                        </a:ln>
                        <a:solidFill>
                          <a:srgbClr val="000000"/>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49"/>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-29 326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49"/>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-77 528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49"/>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-11 889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49"/>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59 004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49"/>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127 919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49"/>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89 617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49"/>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157 797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49"/>
                    </a:solidFill>
                  </a:tcPr>
                </a:tc>
              </a:tr>
              <a:tr h="87313">
                <a:tc>
                  <a:txBody>
                    <a:bodyPr/>
                    <a:lstStyle/>
                    <a:p>
                      <a:pPr marL="0" marR="0" lvl="0" indent="0" algn="l" defTabSz="0" rtl="0" eaLnBrk="1" fontAlgn="t" latinLnBrk="0" hangingPunct="1">
                        <a:lnSpc>
                          <a:spcPct val="100000"/>
                        </a:lnSpc>
                        <a:spcBef>
                          <a:spcPct val="0"/>
                        </a:spcBef>
                        <a:spcAft>
                          <a:spcPct val="0"/>
                        </a:spcAft>
                        <a:buClrTx/>
                        <a:buSzTx/>
                        <a:buFont typeface="Arial" charset="0"/>
                        <a:buNone/>
                        <a:tabLst/>
                      </a:pPr>
                      <a:r>
                        <a:rPr kumimoji="0" lang="ru-RU" altLang="zh-CN" sz="200" b="0" i="0" u="none" strike="noStrike" cap="none" normalizeH="0" baseline="0" smtClean="0">
                          <a:ln>
                            <a:noFill/>
                          </a:ln>
                          <a:solidFill>
                            <a:srgbClr val="004000"/>
                          </a:solidFill>
                          <a:effectLst/>
                          <a:latin typeface="Arial Unicode MS" pitchFamily="34" charset="-128"/>
                          <a:ea typeface="SimSun" pitchFamily="2" charset="-122"/>
                          <a:sym typeface="Arial" charset="0"/>
                        </a:rPr>
                        <a:t>  </a:t>
                      </a:r>
                      <a:endParaRPr kumimoji="0" lang="ru-RU" altLang="zh-CN" sz="200" b="1" i="0" u="none" strike="noStrike" cap="none" normalizeH="0" baseline="0" smtClean="0">
                        <a:ln>
                          <a:noFill/>
                        </a:ln>
                        <a:solidFill>
                          <a:srgbClr val="000000"/>
                        </a:solidFill>
                        <a:effectLst/>
                        <a:latin typeface="SimSun" pitchFamily="2" charset="-122"/>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charset="0"/>
                        <a:buNone/>
                        <a:tabLst/>
                      </a:pPr>
                      <a:endParaRPr kumimoji="0" lang="ru-RU" altLang="ru-RU" sz="200" b="0" i="0" u="none" strike="noStrike" cap="none" normalizeH="0" baseline="0" smtClean="0">
                        <a:ln>
                          <a:noFill/>
                        </a:ln>
                        <a:solidFill>
                          <a:srgbClr val="004000"/>
                        </a:solidFill>
                        <a:effectLst/>
                        <a:latin typeface="Arial Unicode MS" pitchFamily="34" charset="-128"/>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charset="0"/>
                        <a:buNone/>
                        <a:tabLst/>
                      </a:pPr>
                      <a:endParaRPr kumimoji="0" lang="ru-RU" altLang="ru-RU" sz="200" b="0" i="0" u="none" strike="noStrike" cap="none" normalizeH="0" baseline="0" smtClean="0">
                        <a:ln>
                          <a:noFill/>
                        </a:ln>
                        <a:solidFill>
                          <a:srgbClr val="004000"/>
                        </a:solidFill>
                        <a:effectLst/>
                        <a:latin typeface="Arial Unicode MS" pitchFamily="34" charset="-128"/>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charset="0"/>
                        <a:buNone/>
                        <a:tabLst/>
                      </a:pPr>
                      <a:endParaRPr kumimoji="0" lang="ru-RU" altLang="ru-RU" sz="200" b="0" i="0" u="none" strike="noStrike" cap="none" normalizeH="0" baseline="0" smtClean="0">
                        <a:ln>
                          <a:noFill/>
                        </a:ln>
                        <a:solidFill>
                          <a:srgbClr val="004000"/>
                        </a:solidFill>
                        <a:effectLst/>
                        <a:latin typeface="Arial Unicode MS" pitchFamily="34" charset="-128"/>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charset="0"/>
                        <a:buNone/>
                        <a:tabLst/>
                      </a:pPr>
                      <a:endParaRPr kumimoji="0" lang="ru-RU" altLang="ru-RU" sz="200" b="0" i="0" u="none" strike="noStrike" cap="none" normalizeH="0" baseline="0" smtClean="0">
                        <a:ln>
                          <a:noFill/>
                        </a:ln>
                        <a:solidFill>
                          <a:srgbClr val="004000"/>
                        </a:solidFill>
                        <a:effectLst/>
                        <a:latin typeface="Arial Unicode MS" pitchFamily="34" charset="-128"/>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charset="0"/>
                        <a:buNone/>
                        <a:tabLst/>
                      </a:pPr>
                      <a:endParaRPr kumimoji="0" lang="ru-RU" altLang="ru-RU" sz="200" b="0" i="0" u="none" strike="noStrike" cap="none" normalizeH="0" baseline="0" smtClean="0">
                        <a:ln>
                          <a:noFill/>
                        </a:ln>
                        <a:solidFill>
                          <a:srgbClr val="004000"/>
                        </a:solidFill>
                        <a:effectLst/>
                        <a:latin typeface="Arial Unicode MS" pitchFamily="34" charset="-128"/>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charset="0"/>
                        <a:buNone/>
                        <a:tabLst/>
                      </a:pPr>
                      <a:endParaRPr kumimoji="0" lang="ru-RU" altLang="ru-RU" sz="200" b="0" i="0" u="none" strike="noStrike" cap="none" normalizeH="0" baseline="0" smtClean="0">
                        <a:ln>
                          <a:noFill/>
                        </a:ln>
                        <a:solidFill>
                          <a:srgbClr val="004000"/>
                        </a:solidFill>
                        <a:effectLst/>
                        <a:latin typeface="Arial Unicode MS" pitchFamily="34" charset="-128"/>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charset="0"/>
                        <a:buNone/>
                        <a:tabLst/>
                      </a:pPr>
                      <a:endParaRPr kumimoji="0" lang="ru-RU" altLang="ru-RU" sz="200" b="0" i="0" u="none" strike="noStrike" cap="none" normalizeH="0" baseline="0" smtClean="0">
                        <a:ln>
                          <a:noFill/>
                        </a:ln>
                        <a:solidFill>
                          <a:srgbClr val="004000"/>
                        </a:solidFill>
                        <a:effectLst/>
                        <a:latin typeface="Arial Unicode MS" pitchFamily="34" charset="-128"/>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200025">
                <a:tc>
                  <a:txBody>
                    <a:bodyPr/>
                    <a:lstStyle/>
                    <a:p>
                      <a:pPr marL="0" marR="0" lvl="0" indent="0" algn="l" defTabSz="0" rtl="0" eaLnBrk="1" fontAlgn="ctr" latinLnBrk="0" hangingPunct="1">
                        <a:lnSpc>
                          <a:spcPct val="100000"/>
                        </a:lnSpc>
                        <a:spcBef>
                          <a:spcPct val="0"/>
                        </a:spcBef>
                        <a:spcAft>
                          <a:spcPct val="0"/>
                        </a:spcAft>
                        <a:buClrTx/>
                        <a:buSzTx/>
                        <a:buFont typeface="Arial" charset="0"/>
                        <a:buNone/>
                        <a:tabLst/>
                      </a:pPr>
                      <a:r>
                        <a:rPr kumimoji="0" lang="zh-CN" altLang="ru-RU" sz="800" b="1"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融资活动</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C86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138 850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C86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91 795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C86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58 778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C86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26 324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C86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7 611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C86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7 419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C86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330 777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C860"/>
                    </a:solidFill>
                  </a:tcPr>
                </a:tc>
              </a:tr>
              <a:tr h="122238">
                <a:tc>
                  <a:txBody>
                    <a:bodyPr/>
                    <a:lstStyle/>
                    <a:p>
                      <a:pPr marL="0" marR="0" lvl="0" indent="0" algn="l" defTabSz="0" rtl="0" eaLnBrk="1" fontAlgn="t" latinLnBrk="0" hangingPunct="1">
                        <a:lnSpc>
                          <a:spcPct val="100000"/>
                        </a:lnSpc>
                        <a:spcBef>
                          <a:spcPct val="0"/>
                        </a:spcBef>
                        <a:spcAft>
                          <a:spcPct val="0"/>
                        </a:spcAft>
                        <a:buClrTx/>
                        <a:buSzTx/>
                        <a:buFont typeface="Arial" charset="0"/>
                        <a:buNone/>
                        <a:tabLst/>
                      </a:pPr>
                      <a:r>
                        <a:rPr kumimoji="0" lang="zh-CN" altLang="ru-RU" sz="800" b="0"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现金流</a:t>
                      </a:r>
                    </a:p>
                  </a:txBody>
                  <a:tcPr marL="4046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F"/>
                    </a:solidFill>
                  </a:tcPr>
                </a:tc>
              </a:tr>
              <a:tr h="122238">
                <a:tc>
                  <a:txBody>
                    <a:bodyPr/>
                    <a:lstStyle/>
                    <a:p>
                      <a:pPr marL="0" marR="0" lvl="0" indent="179388" algn="l" defTabSz="0" rtl="0" eaLnBrk="1" fontAlgn="t" latinLnBrk="0" hangingPunct="1">
                        <a:lnSpc>
                          <a:spcPct val="100000"/>
                        </a:lnSpc>
                        <a:spcBef>
                          <a:spcPct val="0"/>
                        </a:spcBef>
                        <a:spcAft>
                          <a:spcPct val="0"/>
                        </a:spcAft>
                        <a:buClrTx/>
                        <a:buSzTx/>
                        <a:buFont typeface="Arial" charset="0"/>
                        <a:buNone/>
                        <a:tabLst/>
                      </a:pPr>
                      <a:r>
                        <a:rPr kumimoji="0" lang="zh-CN" altLang="en-US" sz="800" b="0" i="1" u="none" strike="noStrike" cap="none" normalizeH="0" baseline="0" smtClean="0">
                          <a:ln>
                            <a:noFill/>
                          </a:ln>
                          <a:solidFill>
                            <a:srgbClr val="004000"/>
                          </a:solidFill>
                          <a:effectLst/>
                          <a:latin typeface="Arial Unicode MS" pitchFamily="34" charset="-128"/>
                          <a:ea typeface="SimSun" pitchFamily="2" charset="-122"/>
                          <a:sym typeface="Arial" charset="0"/>
                        </a:rPr>
                        <a:t>股东的进款</a:t>
                      </a:r>
                      <a:endParaRPr kumimoji="0" lang="zh-CN" altLang="en-US" sz="800" b="0" i="1" u="none" strike="noStrike" cap="none" normalizeH="0" baseline="0" smtClean="0">
                        <a:ln>
                          <a:noFill/>
                        </a:ln>
                        <a:solidFill>
                          <a:srgbClr val="000000"/>
                        </a:solidFill>
                        <a:effectLst/>
                        <a:latin typeface="SimSun" pitchFamily="2" charset="-122"/>
                        <a:ea typeface="SimSun" pitchFamily="2" charset="-122"/>
                        <a:sym typeface="Arial" charset="0"/>
                      </a:endParaRPr>
                    </a:p>
                  </a:txBody>
                  <a:tcPr marL="8092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173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910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4 392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8 574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7 611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7 419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29 079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F"/>
                    </a:solidFill>
                  </a:tcPr>
                </a:tc>
              </a:tr>
              <a:tr h="122238">
                <a:tc>
                  <a:txBody>
                    <a:bodyPr/>
                    <a:lstStyle/>
                    <a:p>
                      <a:pPr marL="0" marR="0" lvl="0" indent="179388" algn="l" defTabSz="0" rtl="0" eaLnBrk="1" fontAlgn="t" latinLnBrk="0" hangingPunct="1">
                        <a:lnSpc>
                          <a:spcPct val="100000"/>
                        </a:lnSpc>
                        <a:spcBef>
                          <a:spcPct val="0"/>
                        </a:spcBef>
                        <a:spcAft>
                          <a:spcPct val="0"/>
                        </a:spcAft>
                        <a:buClrTx/>
                        <a:buSzTx/>
                        <a:buFont typeface="Arial" charset="0"/>
                        <a:buNone/>
                        <a:tabLst/>
                      </a:pPr>
                      <a:r>
                        <a:rPr kumimoji="0" lang="zh-CN" altLang="ru-RU" sz="800" b="0" i="1"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增值税退税</a:t>
                      </a:r>
                    </a:p>
                  </a:txBody>
                  <a:tcPr marL="8092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F"/>
                    </a:solidFill>
                  </a:tcPr>
                </a:tc>
              </a:tr>
              <a:tr h="122238">
                <a:tc>
                  <a:txBody>
                    <a:bodyPr/>
                    <a:lstStyle/>
                    <a:p>
                      <a:pPr marL="0" marR="0" lvl="0" indent="179388" algn="l" defTabSz="0" rtl="0" eaLnBrk="1" fontAlgn="t" latinLnBrk="0" hangingPunct="1">
                        <a:lnSpc>
                          <a:spcPct val="100000"/>
                        </a:lnSpc>
                        <a:spcBef>
                          <a:spcPct val="0"/>
                        </a:spcBef>
                        <a:spcAft>
                          <a:spcPct val="0"/>
                        </a:spcAft>
                        <a:buClrTx/>
                        <a:buSzTx/>
                        <a:buFont typeface="Arial" charset="0"/>
                        <a:buNone/>
                        <a:tabLst/>
                      </a:pPr>
                      <a:r>
                        <a:rPr kumimoji="0" lang="zh-CN" altLang="ru-RU" sz="800" b="0" i="1"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有针对性的融资</a:t>
                      </a:r>
                    </a:p>
                  </a:txBody>
                  <a:tcPr marL="8092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107 640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15 320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42 120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17 750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182 830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F"/>
                    </a:solidFill>
                  </a:tcPr>
                </a:tc>
              </a:tr>
              <a:tr h="122238">
                <a:tc>
                  <a:txBody>
                    <a:bodyPr/>
                    <a:lstStyle/>
                    <a:p>
                      <a:pPr marL="0" marR="0" lvl="0" indent="179388" algn="l" defTabSz="0" rtl="0" eaLnBrk="1" fontAlgn="t" latinLnBrk="0" hangingPunct="1">
                        <a:lnSpc>
                          <a:spcPct val="100000"/>
                        </a:lnSpc>
                        <a:spcBef>
                          <a:spcPct val="0"/>
                        </a:spcBef>
                        <a:spcAft>
                          <a:spcPct val="0"/>
                        </a:spcAft>
                        <a:buClrTx/>
                        <a:buSzTx/>
                        <a:buFont typeface="Arial" charset="0"/>
                        <a:buNone/>
                        <a:tabLst/>
                      </a:pPr>
                      <a:r>
                        <a:rPr kumimoji="0" lang="zh-CN" altLang="en-US" sz="800" b="0" i="1" u="none" strike="noStrike" cap="none" normalizeH="0" baseline="0" smtClean="0">
                          <a:ln>
                            <a:noFill/>
                          </a:ln>
                          <a:solidFill>
                            <a:srgbClr val="004000"/>
                          </a:solidFill>
                          <a:effectLst/>
                          <a:latin typeface="Arial Unicode MS" pitchFamily="34" charset="-128"/>
                          <a:ea typeface="SimSun" pitchFamily="2" charset="-122"/>
                          <a:sym typeface="Arial" charset="0"/>
                        </a:rPr>
                        <a:t>贷款收入</a:t>
                      </a:r>
                    </a:p>
                  </a:txBody>
                  <a:tcPr marL="8092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3 904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3 518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145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7 568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F"/>
                    </a:solidFill>
                  </a:tcPr>
                </a:tc>
              </a:tr>
              <a:tr h="122238">
                <a:tc>
                  <a:txBody>
                    <a:bodyPr/>
                    <a:lstStyle/>
                    <a:p>
                      <a:pPr marL="0" marR="0" lvl="0" indent="179388" algn="l" defTabSz="0" rtl="0" eaLnBrk="1" fontAlgn="t" latinLnBrk="0" hangingPunct="1">
                        <a:lnSpc>
                          <a:spcPct val="100000"/>
                        </a:lnSpc>
                        <a:spcBef>
                          <a:spcPct val="0"/>
                        </a:spcBef>
                        <a:spcAft>
                          <a:spcPct val="0"/>
                        </a:spcAft>
                        <a:buClrTx/>
                        <a:buSzTx/>
                        <a:buFont typeface="Arial" charset="0"/>
                        <a:buNone/>
                        <a:tabLst/>
                      </a:pPr>
                      <a:r>
                        <a:rPr kumimoji="0" lang="zh-CN" altLang="ru-RU" sz="800" b="0" i="1"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应收贷款利息</a:t>
                      </a:r>
                    </a:p>
                  </a:txBody>
                  <a:tcPr marL="8092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27 132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72 047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12 121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111 300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F"/>
                    </a:solidFill>
                  </a:tcPr>
                </a:tc>
              </a:tr>
              <a:tr h="122238">
                <a:tc>
                  <a:txBody>
                    <a:bodyPr/>
                    <a:lstStyle/>
                    <a:p>
                      <a:pPr marL="0" marR="0" lvl="0" indent="179388" algn="l" defTabSz="0" rtl="0" eaLnBrk="1" fontAlgn="t" latinLnBrk="0" hangingPunct="1">
                        <a:lnSpc>
                          <a:spcPct val="100000"/>
                        </a:lnSpc>
                        <a:spcBef>
                          <a:spcPct val="0"/>
                        </a:spcBef>
                        <a:spcAft>
                          <a:spcPct val="0"/>
                        </a:spcAft>
                        <a:buClrTx/>
                        <a:buSzTx/>
                        <a:buFont typeface="Arial" charset="0"/>
                        <a:buNone/>
                        <a:tabLst/>
                      </a:pPr>
                      <a:r>
                        <a:rPr kumimoji="0" lang="zh-CN" altLang="en-US" sz="800" b="0" i="1" u="none" strike="noStrike" cap="none" normalizeH="0" baseline="0" smtClean="0">
                          <a:ln>
                            <a:noFill/>
                          </a:ln>
                          <a:solidFill>
                            <a:srgbClr val="004000"/>
                          </a:solidFill>
                          <a:effectLst/>
                          <a:latin typeface="Arial Unicode MS" pitchFamily="34" charset="-128"/>
                          <a:ea typeface="SimSun" pitchFamily="2" charset="-122"/>
                          <a:sym typeface="Arial" charset="0"/>
                        </a:rPr>
                        <a:t>第三方企业偿还的贷款</a:t>
                      </a:r>
                    </a:p>
                  </a:txBody>
                  <a:tcPr marL="8092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109 761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14 102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47 043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85 302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64 198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320 405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F"/>
                    </a:solidFill>
                  </a:tcPr>
                </a:tc>
              </a:tr>
              <a:tr h="120650">
                <a:tc>
                  <a:txBody>
                    <a:bodyPr/>
                    <a:lstStyle/>
                    <a:p>
                      <a:pPr marL="0" marR="0" lvl="0" indent="0" algn="l" defTabSz="0" rtl="0" eaLnBrk="1" fontAlgn="t" latinLnBrk="0" hangingPunct="1">
                        <a:lnSpc>
                          <a:spcPct val="100000"/>
                        </a:lnSpc>
                        <a:spcBef>
                          <a:spcPct val="0"/>
                        </a:spcBef>
                        <a:spcAft>
                          <a:spcPct val="0"/>
                        </a:spcAft>
                        <a:buClrTx/>
                        <a:buSzTx/>
                        <a:buFont typeface="Arial" charset="0"/>
                        <a:buNone/>
                        <a:tabLst/>
                      </a:pPr>
                      <a:r>
                        <a:rPr kumimoji="0" lang="zh-CN" altLang="ru-RU" sz="800" b="0"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现金流出</a:t>
                      </a:r>
                    </a:p>
                  </a:txBody>
                  <a:tcPr marL="4046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F"/>
                    </a:solidFill>
                  </a:tcPr>
                </a:tc>
              </a:tr>
              <a:tr h="123825">
                <a:tc>
                  <a:txBody>
                    <a:bodyPr/>
                    <a:lstStyle/>
                    <a:p>
                      <a:pPr marL="0" marR="0" lvl="0" indent="179388" algn="l" defTabSz="0" rtl="0" eaLnBrk="1" fontAlgn="t" latinLnBrk="0" hangingPunct="1">
                        <a:lnSpc>
                          <a:spcPct val="100000"/>
                        </a:lnSpc>
                        <a:spcBef>
                          <a:spcPct val="0"/>
                        </a:spcBef>
                        <a:spcAft>
                          <a:spcPct val="0"/>
                        </a:spcAft>
                        <a:buClrTx/>
                        <a:buSzTx/>
                        <a:buFont typeface="Arial" charset="0"/>
                        <a:buNone/>
                        <a:tabLst/>
                      </a:pPr>
                      <a:r>
                        <a:rPr kumimoji="0" lang="zh-CN" altLang="ru-RU" sz="800" b="0" i="1"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净利润付款</a:t>
                      </a:r>
                    </a:p>
                  </a:txBody>
                  <a:tcPr marL="8092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132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1 484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37 903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79 512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63 800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182 830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F"/>
                    </a:solidFill>
                  </a:tcPr>
                </a:tc>
              </a:tr>
              <a:tr h="122238">
                <a:tc>
                  <a:txBody>
                    <a:bodyPr/>
                    <a:lstStyle/>
                    <a:p>
                      <a:pPr marL="0" marR="0" lvl="0" indent="179388" algn="l" defTabSz="0" rtl="0" eaLnBrk="1" fontAlgn="t" latinLnBrk="0" hangingPunct="1">
                        <a:lnSpc>
                          <a:spcPct val="100000"/>
                        </a:lnSpc>
                        <a:spcBef>
                          <a:spcPct val="0"/>
                        </a:spcBef>
                        <a:spcAft>
                          <a:spcPct val="0"/>
                        </a:spcAft>
                        <a:buClrTx/>
                        <a:buSzTx/>
                        <a:buFont typeface="Arial" charset="0"/>
                        <a:buNone/>
                        <a:tabLst/>
                      </a:pPr>
                      <a:r>
                        <a:rPr kumimoji="0" lang="zh-CN" altLang="ru-RU" sz="800" b="0" i="1"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借款支付</a:t>
                      </a:r>
                    </a:p>
                  </a:txBody>
                  <a:tcPr marL="8092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4 029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6 919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9 140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5 789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398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26 275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F"/>
                    </a:solidFill>
                  </a:tcPr>
                </a:tc>
              </a:tr>
              <a:tr h="123825">
                <a:tc>
                  <a:txBody>
                    <a:bodyPr/>
                    <a:lstStyle/>
                    <a:p>
                      <a:pPr marL="0" marR="0" lvl="0" indent="179388" algn="l" defTabSz="0" rtl="0" eaLnBrk="1" fontAlgn="t" latinLnBrk="0" hangingPunct="1">
                        <a:lnSpc>
                          <a:spcPct val="100000"/>
                        </a:lnSpc>
                        <a:spcBef>
                          <a:spcPct val="0"/>
                        </a:spcBef>
                        <a:spcAft>
                          <a:spcPct val="0"/>
                        </a:spcAft>
                        <a:buClrTx/>
                        <a:buSzTx/>
                        <a:buFont typeface="Arial" charset="0"/>
                        <a:buNone/>
                        <a:tabLst/>
                      </a:pPr>
                      <a:r>
                        <a:rPr kumimoji="0" lang="zh-CN" altLang="ru-RU" sz="800" b="0" i="1"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支付贷款利息</a:t>
                      </a:r>
                    </a:p>
                  </a:txBody>
                  <a:tcPr marL="8092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105 600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5 700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111 300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F"/>
                    </a:solidFill>
                  </a:tcPr>
                </a:tc>
              </a:tr>
              <a:tr h="122238">
                <a:tc>
                  <a:txBody>
                    <a:bodyPr/>
                    <a:lstStyle/>
                    <a:p>
                      <a:pPr marL="0" marR="0" lvl="0" indent="179388" algn="l" defTabSz="0" rtl="0" eaLnBrk="1" fontAlgn="t" latinLnBrk="0" hangingPunct="1">
                        <a:lnSpc>
                          <a:spcPct val="100000"/>
                        </a:lnSpc>
                        <a:spcBef>
                          <a:spcPct val="0"/>
                        </a:spcBef>
                        <a:spcAft>
                          <a:spcPct val="0"/>
                        </a:spcAft>
                        <a:buClrTx/>
                        <a:buSzTx/>
                        <a:buFont typeface="Arial" charset="0"/>
                        <a:buNone/>
                        <a:tabLst/>
                      </a:pPr>
                      <a:r>
                        <a:rPr kumimoji="0" lang="zh-CN" altLang="en-US" sz="800" b="0" i="1" u="none" strike="noStrike" cap="none" normalizeH="0" baseline="0" smtClean="0">
                          <a:ln>
                            <a:noFill/>
                          </a:ln>
                          <a:solidFill>
                            <a:srgbClr val="004000"/>
                          </a:solidFill>
                          <a:effectLst/>
                          <a:latin typeface="Arial Unicode MS" pitchFamily="34" charset="-128"/>
                          <a:ea typeface="SimSun" pitchFamily="2" charset="-122"/>
                          <a:sym typeface="Arial" charset="0"/>
                        </a:rPr>
                        <a:t>发放给第三方企业贷款</a:t>
                      </a:r>
                    </a:p>
                  </a:txBody>
                  <a:tcPr marL="8092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0" rtl="0" eaLnBrk="1" fontAlgn="t"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Times New Roman" pitchFamily="18" charset="0"/>
                        </a:rPr>
                        <a:t>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F"/>
                    </a:solidFill>
                  </a:tcPr>
                </a:tc>
              </a:tr>
              <a:tr h="122238">
                <a:tc>
                  <a:txBody>
                    <a:bodyPr/>
                    <a:lstStyle/>
                    <a:p>
                      <a:pPr marL="0" marR="0" lvl="0" indent="179388" algn="l" defTabSz="0" rtl="0" eaLnBrk="1" fontAlgn="t" latinLnBrk="0" hangingPunct="1">
                        <a:lnSpc>
                          <a:spcPct val="100000"/>
                        </a:lnSpc>
                        <a:spcBef>
                          <a:spcPct val="0"/>
                        </a:spcBef>
                        <a:spcAft>
                          <a:spcPct val="0"/>
                        </a:spcAft>
                        <a:buClrTx/>
                        <a:buSzTx/>
                        <a:buFont typeface="Arial" charset="0"/>
                        <a:buNone/>
                        <a:tabLst/>
                      </a:pPr>
                      <a:r>
                        <a:rPr kumimoji="0" lang="zh-CN" altLang="ru-RU" sz="800" b="0" i="1"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回购库存股</a:t>
                      </a:r>
                    </a:p>
                  </a:txBody>
                  <a:tcPr marL="8092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29 089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77 693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11 735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-58 978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-56 587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7 419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10 371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122238">
                <a:tc>
                  <a:txBody>
                    <a:bodyPr/>
                    <a:lstStyle/>
                    <a:p>
                      <a:pPr marL="0" marR="0" lvl="0" indent="0" algn="l" defTabSz="0" rtl="0" eaLnBrk="1" fontAlgn="t" latinLnBrk="0" hangingPunct="1">
                        <a:lnSpc>
                          <a:spcPct val="100000"/>
                        </a:lnSpc>
                        <a:spcBef>
                          <a:spcPct val="0"/>
                        </a:spcBef>
                        <a:spcAft>
                          <a:spcPct val="0"/>
                        </a:spcAft>
                        <a:buClrTx/>
                        <a:buSzTx/>
                        <a:buFont typeface="Arial" charset="0"/>
                        <a:buNone/>
                        <a:tabLst/>
                      </a:pPr>
                      <a:r>
                        <a:rPr kumimoji="0" lang="zh-CN" altLang="ru-RU" sz="800" b="1"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筹资活动产生的现金流</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138 850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91 795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58 778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26 324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7 611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7 419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330 777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F"/>
                    </a:solidFill>
                  </a:tcPr>
                </a:tc>
              </a:tr>
              <a:tr h="63500">
                <a:tc>
                  <a:txBody>
                    <a:bodyPr/>
                    <a:lstStyle/>
                    <a:p>
                      <a:pPr marL="0" marR="0" lvl="0" indent="0" algn="l" defTabSz="0" rtl="0" eaLnBrk="1" fontAlgn="t" latinLnBrk="0" hangingPunct="1">
                        <a:lnSpc>
                          <a:spcPct val="100000"/>
                        </a:lnSpc>
                        <a:spcBef>
                          <a:spcPct val="0"/>
                        </a:spcBef>
                        <a:spcAft>
                          <a:spcPct val="0"/>
                        </a:spcAft>
                        <a:buClrTx/>
                        <a:buSzTx/>
                        <a:buFont typeface="Arial" charset="0"/>
                        <a:buNone/>
                        <a:tabLst/>
                      </a:pPr>
                      <a:endParaRPr kumimoji="0" lang="ru-RU" altLang="ru-RU" sz="200" b="0" i="1" u="none" strike="noStrike" cap="none" normalizeH="0" baseline="0" smtClean="0">
                        <a:ln>
                          <a:noFill/>
                        </a:ln>
                        <a:solidFill>
                          <a:srgbClr val="004000"/>
                        </a:solidFill>
                        <a:effectLst/>
                        <a:latin typeface="Arial" charset="0"/>
                        <a:ea typeface="SimSun" pitchFamily="2" charset="-122"/>
                        <a:sym typeface="Arial" charset="0"/>
                      </a:endParaRPr>
                    </a:p>
                  </a:txBody>
                  <a:tcPr marL="4046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charset="0"/>
                        <a:buNone/>
                        <a:tabLst/>
                      </a:pPr>
                      <a:endParaRPr kumimoji="0" lang="ru-RU" altLang="ru-RU" sz="200" b="0" i="0" u="none" strike="noStrike" cap="none" normalizeH="0" baseline="0" smtClean="0">
                        <a:ln>
                          <a:noFill/>
                        </a:ln>
                        <a:solidFill>
                          <a:srgbClr val="004000"/>
                        </a:solidFill>
                        <a:effectLst/>
                        <a:latin typeface="Arial Unicode MS" pitchFamily="34" charset="-128"/>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charset="0"/>
                        <a:buNone/>
                        <a:tabLst/>
                      </a:pPr>
                      <a:endParaRPr kumimoji="0" lang="ru-RU" altLang="ru-RU" sz="200" b="0" i="0" u="none" strike="noStrike" cap="none" normalizeH="0" baseline="0" smtClean="0">
                        <a:ln>
                          <a:noFill/>
                        </a:ln>
                        <a:solidFill>
                          <a:srgbClr val="004000"/>
                        </a:solidFill>
                        <a:effectLst/>
                        <a:latin typeface="Arial Unicode MS" pitchFamily="34" charset="-128"/>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charset="0"/>
                        <a:buNone/>
                        <a:tabLst/>
                      </a:pPr>
                      <a:endParaRPr kumimoji="0" lang="ru-RU" altLang="ru-RU" sz="200" b="0" i="0" u="none" strike="noStrike" cap="none" normalizeH="0" baseline="0" smtClean="0">
                        <a:ln>
                          <a:noFill/>
                        </a:ln>
                        <a:solidFill>
                          <a:srgbClr val="004000"/>
                        </a:solidFill>
                        <a:effectLst/>
                        <a:latin typeface="Arial Unicode MS" pitchFamily="34" charset="-128"/>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charset="0"/>
                        <a:buNone/>
                        <a:tabLst/>
                      </a:pPr>
                      <a:endParaRPr kumimoji="0" lang="ru-RU" altLang="ru-RU" sz="200" b="0" i="0" u="none" strike="noStrike" cap="none" normalizeH="0" baseline="0" smtClean="0">
                        <a:ln>
                          <a:noFill/>
                        </a:ln>
                        <a:solidFill>
                          <a:srgbClr val="004000"/>
                        </a:solidFill>
                        <a:effectLst/>
                        <a:latin typeface="Arial Unicode MS" pitchFamily="34" charset="-128"/>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charset="0"/>
                        <a:buNone/>
                        <a:tabLst/>
                      </a:pPr>
                      <a:endParaRPr kumimoji="0" lang="ru-RU" altLang="ru-RU" sz="200" b="0" i="0" u="none" strike="noStrike" cap="none" normalizeH="0" baseline="0" smtClean="0">
                        <a:ln>
                          <a:noFill/>
                        </a:ln>
                        <a:solidFill>
                          <a:srgbClr val="004000"/>
                        </a:solidFill>
                        <a:effectLst/>
                        <a:latin typeface="Arial Unicode MS" pitchFamily="34" charset="-128"/>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charset="0"/>
                        <a:buNone/>
                        <a:tabLst/>
                      </a:pPr>
                      <a:endParaRPr kumimoji="0" lang="ru-RU" altLang="ru-RU" sz="200" b="0" i="0" u="none" strike="noStrike" cap="none" normalizeH="0" baseline="0" smtClean="0">
                        <a:ln>
                          <a:noFill/>
                        </a:ln>
                        <a:solidFill>
                          <a:srgbClr val="004000"/>
                        </a:solidFill>
                        <a:effectLst/>
                        <a:latin typeface="Arial Unicode MS" pitchFamily="34" charset="-128"/>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charset="0"/>
                        <a:buNone/>
                        <a:tabLst/>
                      </a:pPr>
                      <a:endParaRPr kumimoji="0" lang="ru-RU" altLang="ru-RU" sz="200" b="0" i="0" u="none" strike="noStrike" cap="none" normalizeH="0" baseline="0" smtClean="0">
                        <a:ln>
                          <a:noFill/>
                        </a:ln>
                        <a:solidFill>
                          <a:srgbClr val="004000"/>
                        </a:solidFill>
                        <a:effectLst/>
                        <a:latin typeface="Arial Unicode MS" pitchFamily="34" charset="-128"/>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122238">
                <a:tc>
                  <a:txBody>
                    <a:bodyPr/>
                    <a:lstStyle/>
                    <a:p>
                      <a:pPr marL="0" marR="0" lvl="0" indent="0" algn="l" defTabSz="0" rtl="0" eaLnBrk="1" fontAlgn="t" latinLnBrk="0" hangingPunct="1">
                        <a:lnSpc>
                          <a:spcPct val="100000"/>
                        </a:lnSpc>
                        <a:spcBef>
                          <a:spcPct val="0"/>
                        </a:spcBef>
                        <a:spcAft>
                          <a:spcPct val="0"/>
                        </a:spcAft>
                        <a:buClrTx/>
                        <a:buSzTx/>
                        <a:buFont typeface="Arial" charset="0"/>
                        <a:buNone/>
                        <a:tabLst/>
                      </a:pPr>
                      <a:r>
                        <a:rPr kumimoji="0" lang="ru-RU" altLang="en-US" sz="800" b="1" i="0" u="none" strike="noStrike" cap="none" normalizeH="0" baseline="0" smtClean="0">
                          <a:ln>
                            <a:noFill/>
                          </a:ln>
                          <a:solidFill>
                            <a:srgbClr val="004000"/>
                          </a:solidFill>
                          <a:effectLst/>
                          <a:latin typeface="Arial Unicode MS" pitchFamily="34" charset="-128"/>
                          <a:ea typeface="SimSun" pitchFamily="2" charset="-122"/>
                          <a:sym typeface="Arial" charset="0"/>
                        </a:rPr>
                        <a:t>剩余现金流 (</a:t>
                      </a:r>
                      <a:r>
                        <a:rPr kumimoji="0" lang="en-US" altLang="ru-RU" sz="800" b="1" i="0" u="none" strike="noStrike" cap="none" normalizeH="0" baseline="0" smtClean="0">
                          <a:ln>
                            <a:noFill/>
                          </a:ln>
                          <a:solidFill>
                            <a:srgbClr val="004000"/>
                          </a:solidFill>
                          <a:effectLst/>
                          <a:latin typeface="Arial Unicode MS" pitchFamily="34" charset="-128"/>
                          <a:ea typeface="SimSun" pitchFamily="2" charset="-122"/>
                          <a:sym typeface="Arial" charset="0"/>
                        </a:rPr>
                        <a:t>CFr)</a:t>
                      </a:r>
                      <a:endParaRPr kumimoji="0" lang="en-US" altLang="ru-RU" sz="800" b="1" i="0" u="none" strike="noStrike" cap="none" normalizeH="0" baseline="0" smtClean="0">
                        <a:ln>
                          <a:noFill/>
                        </a:ln>
                        <a:solidFill>
                          <a:srgbClr val="000000"/>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-237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165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-154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26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71 332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97 036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168 169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F"/>
                    </a:solidFill>
                  </a:tcPr>
                </a:tc>
              </a:tr>
              <a:tr h="122238">
                <a:tc>
                  <a:txBody>
                    <a:bodyPr/>
                    <a:lstStyle/>
                    <a:p>
                      <a:pPr marL="0" marR="0" lvl="0" indent="0" algn="l" defTabSz="0" rtl="0" eaLnBrk="1" fontAlgn="t" latinLnBrk="0" hangingPunct="1">
                        <a:lnSpc>
                          <a:spcPct val="100000"/>
                        </a:lnSpc>
                        <a:spcBef>
                          <a:spcPct val="0"/>
                        </a:spcBef>
                        <a:spcAft>
                          <a:spcPct val="0"/>
                        </a:spcAft>
                        <a:buClrTx/>
                        <a:buSzTx/>
                        <a:buFont typeface="Arial" charset="0"/>
                        <a:buNone/>
                        <a:tabLst/>
                      </a:pPr>
                      <a:r>
                        <a:rPr kumimoji="0" lang="zh-CN" altLang="ru-RU" sz="800" b="0"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期初现金</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267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29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195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41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67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71 399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267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F"/>
                    </a:solidFill>
                  </a:tcPr>
                </a:tc>
              </a:tr>
              <a:tr h="122238">
                <a:tc>
                  <a:txBody>
                    <a:bodyPr/>
                    <a:lstStyle/>
                    <a:p>
                      <a:pPr marL="0" marR="0" lvl="0" indent="0" algn="l" defTabSz="0" rtl="0" eaLnBrk="1" fontAlgn="b" latinLnBrk="0" hangingPunct="1">
                        <a:lnSpc>
                          <a:spcPct val="100000"/>
                        </a:lnSpc>
                        <a:spcBef>
                          <a:spcPct val="0"/>
                        </a:spcBef>
                        <a:spcAft>
                          <a:spcPct val="0"/>
                        </a:spcAft>
                        <a:buClrTx/>
                        <a:buSzTx/>
                        <a:buFont typeface="Arial" charset="0"/>
                        <a:buNone/>
                        <a:tabLst/>
                      </a:pPr>
                      <a:r>
                        <a:rPr kumimoji="0" lang="zh-CN" altLang="ru-RU" sz="800" b="1"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期末现金</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29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195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41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67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71 399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168 435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t"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168 435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F"/>
                    </a:solidFill>
                  </a:tcPr>
                </a:tc>
              </a:tr>
              <a:tr h="122238">
                <a:tc>
                  <a:txBody>
                    <a:bodyPr/>
                    <a:lstStyle/>
                    <a:p>
                      <a:pPr marL="0" marR="0" lvl="0" indent="0" algn="l" defTabSz="0" rtl="0" eaLnBrk="1" fontAlgn="b" latinLnBrk="0" hangingPunct="1">
                        <a:lnSpc>
                          <a:spcPct val="100000"/>
                        </a:lnSpc>
                        <a:spcBef>
                          <a:spcPct val="0"/>
                        </a:spcBef>
                        <a:spcAft>
                          <a:spcPct val="0"/>
                        </a:spcAft>
                        <a:buClrTx/>
                        <a:buSzTx/>
                        <a:buFont typeface="Arial" charset="0"/>
                        <a:buNone/>
                        <a:tabLst/>
                      </a:pPr>
                      <a:r>
                        <a:rPr kumimoji="0" lang="zh-CN" altLang="ru-RU" sz="800" b="0" i="0" u="none" strike="noStrike" cap="none" normalizeH="0" baseline="0" dirty="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还本付息前自由现金流 </a:t>
                      </a:r>
                      <a:r>
                        <a:rPr kumimoji="0" lang="ru-RU" altLang="zh-CN" sz="800" b="0" i="0" u="none" strike="noStrike" cap="none" normalizeH="0" baseline="0" dirty="0" smtClean="0">
                          <a:ln>
                            <a:noFill/>
                          </a:ln>
                          <a:solidFill>
                            <a:srgbClr val="004000"/>
                          </a:solidFill>
                          <a:effectLst/>
                          <a:latin typeface="Arial Unicode MS" pitchFamily="34" charset="-128"/>
                          <a:ea typeface="SimSun" pitchFamily="2" charset="-122"/>
                          <a:sym typeface="Arial" charset="0"/>
                        </a:rPr>
                        <a:t>(CFADS)</a:t>
                      </a:r>
                      <a:endParaRPr kumimoji="0" lang="ru-RU" altLang="zh-CN" sz="800" b="0" i="0" u="none" strike="noStrike" cap="none" normalizeH="0" baseline="0" dirty="0" smtClean="0">
                        <a:ln>
                          <a:noFill/>
                        </a:ln>
                        <a:solidFill>
                          <a:srgbClr val="000000"/>
                        </a:solidFill>
                        <a:effectLst/>
                        <a:latin typeface="SimSun" pitchFamily="2" charset="-122"/>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78 182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-63 691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-7 672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-2 758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64 119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Times New Roman" pitchFamily="18" charset="0"/>
                        </a:rPr>
                        <a:t>89 617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dirty="0" smtClean="0">
                          <a:ln>
                            <a:noFill/>
                          </a:ln>
                          <a:solidFill>
                            <a:srgbClr val="000000"/>
                          </a:solidFill>
                          <a:effectLst/>
                          <a:latin typeface="SimSun" pitchFamily="2" charset="-122"/>
                          <a:ea typeface="SimSun" pitchFamily="2" charset="-122"/>
                          <a:sym typeface="Times New Roman" pitchFamily="18" charset="0"/>
                        </a:rPr>
                        <a:t>157 797 </a:t>
                      </a:r>
                      <a:endParaRPr kumimoji="0" lang="ru-RU" altLang="zh-CN" sz="2800" b="0" i="0" u="none" strike="noStrike" cap="none" normalizeH="0" baseline="0" dirty="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noRot="1" noChangeArrowheads="1"/>
          </p:cNvSpPr>
          <p:nvPr/>
        </p:nvSpPr>
        <p:spPr>
          <a:xfrm>
            <a:off x="466725" y="620713"/>
            <a:ext cx="8385175" cy="735012"/>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en-US" sz="2000" b="1" i="0" u="sng" strike="noStrike" kern="0" cap="none" spc="0" normalizeH="0" baseline="0" noProof="0" smtClean="0">
                <a:ln>
                  <a:noFill/>
                </a:ln>
                <a:solidFill>
                  <a:srgbClr val="FFCC66"/>
                </a:solidFill>
                <a:effectLst>
                  <a:outerShdw blurRad="38100" dist="38100" dir="2700000" algn="tl">
                    <a:srgbClr val="000000"/>
                  </a:outerShdw>
                </a:effectLst>
                <a:uLnTx/>
                <a:uFillTx/>
                <a:latin typeface="Arial" charset="0"/>
                <a:ea typeface="Arial Unicode MS" pitchFamily="34" charset="-128"/>
                <a:cs typeface="Arial Unicode MS" pitchFamily="34" charset="-128"/>
                <a:sym typeface="Arial Unicode MS" pitchFamily="34" charset="-128"/>
              </a:rPr>
              <a:t>«马斯捷尔» 有限责任公司</a:t>
            </a:r>
            <a:r>
              <a:rPr kumimoji="0" lang="zh-CN" altLang="en-US" sz="2000" b="1" i="0" u="sng" strike="noStrike" kern="0" cap="none" spc="0" normalizeH="0" baseline="0" noProof="0" smtClean="0">
                <a:ln>
                  <a:noFill/>
                </a:ln>
                <a:solidFill>
                  <a:srgbClr val="FFCC66"/>
                </a:solidFill>
                <a:effectLst>
                  <a:outerShdw blurRad="38100" dist="38100" dir="2700000" algn="tl">
                    <a:srgbClr val="000000"/>
                  </a:outerShdw>
                </a:effectLst>
                <a:uLnTx/>
                <a:uFillTx/>
                <a:latin typeface="Arial" charset="0"/>
                <a:ea typeface="Arial Unicode MS" pitchFamily="34" charset="-128"/>
                <a:cs typeface="Arial Unicode MS" pitchFamily="34" charset="-128"/>
                <a:sym typeface="Arial Unicode MS" pitchFamily="34" charset="-128"/>
              </a:rPr>
              <a:t>投资项目符合俄罗斯联邦的木材加工业和森林开发领域的利益</a:t>
            </a:r>
            <a:r>
              <a:rPr kumimoji="0" lang="ru-RU" altLang="en-US" sz="2000" b="1" i="0" u="none" strike="noStrike" kern="0" cap="none" spc="0" normalizeH="0" baseline="0" noProof="0" smtClean="0">
                <a:ln>
                  <a:noFill/>
                </a:ln>
                <a:solidFill>
                  <a:srgbClr val="FFCC66"/>
                </a:solidFill>
                <a:effectLst>
                  <a:outerShdw blurRad="38100" dist="38100" dir="2700000" algn="tl">
                    <a:srgbClr val="000000"/>
                  </a:outerShdw>
                </a:effectLst>
                <a:uLnTx/>
                <a:uFillTx/>
                <a:latin typeface="Arial" charset="0"/>
                <a:ea typeface="Arial Unicode MS" pitchFamily="34" charset="-128"/>
                <a:cs typeface="Arial Unicode MS" pitchFamily="34" charset="-128"/>
                <a:sym typeface="Arial Unicode MS" pitchFamily="34" charset="-128"/>
              </a:rPr>
              <a:t> </a:t>
            </a:r>
          </a:p>
        </p:txBody>
      </p:sp>
      <p:sp>
        <p:nvSpPr>
          <p:cNvPr id="5" name="Содержимое 2"/>
          <p:cNvSpPr txBox="1">
            <a:spLocks noRot="1" noChangeArrowheads="1"/>
          </p:cNvSpPr>
          <p:nvPr/>
        </p:nvSpPr>
        <p:spPr>
          <a:xfrm>
            <a:off x="755650" y="1917700"/>
            <a:ext cx="8007350" cy="3240088"/>
          </a:xfrm>
          <a:prstGeom prst="rect">
            <a:avLst/>
          </a:prstGeom>
        </p:spPr>
        <p:txBody>
          <a:bodyPr/>
          <a:lstStyle/>
          <a:p>
            <a:pPr marL="342900" marR="0" lvl="0" indent="-342900" algn="just" defTabSz="914400" rtl="0" eaLnBrk="0" fontAlgn="base" latinLnBrk="0" hangingPunct="0">
              <a:lnSpc>
                <a:spcPct val="100000"/>
              </a:lnSpc>
              <a:spcBef>
                <a:spcPts val="1200"/>
              </a:spcBef>
              <a:spcAft>
                <a:spcPct val="0"/>
              </a:spcAft>
              <a:buClr>
                <a:schemeClr val="hlink"/>
              </a:buClr>
              <a:buSzTx/>
              <a:buFont typeface="Wingdings" pitchFamily="2" charset="2"/>
              <a:buChar char="§"/>
              <a:tabLst/>
              <a:defRPr/>
            </a:pPr>
            <a:r>
              <a:rPr kumimoji="0" lang="zh-CN" altLang="en-US" sz="32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SimSun" pitchFamily="2" charset="-122"/>
                <a:cs typeface="+mn-cs"/>
              </a:rPr>
              <a:t>根据2010年12月6日俄罗斯联邦工商部1126号法令，</a:t>
            </a:r>
            <a:r>
              <a:rPr kumimoji="0" lang="ru-RU" altLang="en-US" sz="32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Arial Unicode MS" pitchFamily="34" charset="-128"/>
                <a:cs typeface="Arial Unicode MS" pitchFamily="34" charset="-128"/>
                <a:sym typeface="Arial Unicode MS" pitchFamily="34" charset="-128"/>
              </a:rPr>
              <a:t>«马斯捷尔» 有限责任公司</a:t>
            </a:r>
            <a:r>
              <a:rPr kumimoji="0" lang="zh-CN" altLang="en-US" sz="32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Arial Unicode MS" pitchFamily="34" charset="-128"/>
                <a:cs typeface="Arial Unicode MS" pitchFamily="34" charset="-128"/>
                <a:sym typeface="Arial Unicode MS" pitchFamily="34" charset="-128"/>
              </a:rPr>
              <a:t>关于组织原木深加工的投资项目被列入优先投资项目，并证实了该项目的可行性。</a:t>
            </a:r>
          </a:p>
          <a:p>
            <a:pPr marL="342900" marR="0" lvl="0" indent="-342900" algn="just" defTabSz="914400" rtl="0" eaLnBrk="0" fontAlgn="base" latinLnBrk="0" hangingPunct="0">
              <a:lnSpc>
                <a:spcPct val="100000"/>
              </a:lnSpc>
              <a:spcBef>
                <a:spcPts val="1200"/>
              </a:spcBef>
              <a:spcAft>
                <a:spcPct val="0"/>
              </a:spcAft>
              <a:buClr>
                <a:schemeClr val="hlink"/>
              </a:buClr>
              <a:buSzTx/>
              <a:buFont typeface="Wingdings" pitchFamily="2" charset="2"/>
              <a:buChar char="§"/>
              <a:tabLst/>
              <a:defRPr/>
            </a:pPr>
            <a:r>
              <a:rPr kumimoji="0" lang="ru-RU" altLang="en-US" sz="32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mn-ea"/>
                <a:cs typeface="+mn-cs"/>
              </a:rPr>
              <a:t>生产加工原木及其技术是美国USNR公司为有限责任公司«马斯捷尔»提供的</a:t>
            </a:r>
            <a:r>
              <a:rPr kumimoji="0" lang="zh-CN" altLang="en-US" sz="32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SimSun" pitchFamily="2" charset="-122"/>
                <a:cs typeface="+mn-cs"/>
              </a:rPr>
              <a:t>，年加工量为80440立方米，为在东京日本木材深加工企业Chugoku Lumber Co 的同类产品。</a:t>
            </a:r>
          </a:p>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endParaRPr kumimoji="0" lang="ru-RU"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6" name="Номер слайда 4"/>
          <p:cNvSpPr>
            <a:spLocks noGrp="1" noChangeArrowheads="1"/>
          </p:cNvSpPr>
          <p:nvPr/>
        </p:nvSpPr>
        <p:spPr bwMode="auto">
          <a:xfrm>
            <a:off x="6937375" y="6245225"/>
            <a:ext cx="1901825" cy="476250"/>
          </a:xfrm>
          <a:prstGeom prst="rect">
            <a:avLst/>
          </a:prstGeom>
          <a:noFill/>
          <a:ln w="9525">
            <a:noFill/>
            <a:miter lim="800000"/>
            <a:headEnd/>
            <a:tailEnd/>
          </a:ln>
        </p:spPr>
        <p:txBody>
          <a:bodyPr/>
          <a:lstStyle/>
          <a:p>
            <a:pPr algn="r">
              <a:buFont typeface="Arial" charset="0"/>
              <a:buNone/>
            </a:pPr>
            <a:fld id="{20BB0616-1EC5-4F14-ACCE-2C6CC32C8677}" type="slidenum">
              <a:rPr lang="ru-RU" altLang="zh-CN" sz="1400">
                <a:solidFill>
                  <a:srgbClr val="FFCC66"/>
                </a:solidFill>
                <a:latin typeface="+mn-lt"/>
                <a:cs typeface="Times New Roman" pitchFamily="18" charset="0"/>
              </a:rPr>
              <a:pPr algn="r">
                <a:buFont typeface="Arial" charset="0"/>
                <a:buNone/>
              </a:pPr>
              <a:t>3</a:t>
            </a:fld>
            <a:endParaRPr lang="ru-RU" altLang="zh-CN" sz="2000" dirty="0">
              <a:solidFill>
                <a:srgbClr val="FFCC66"/>
              </a:solidFill>
              <a:latin typeface="+mn-lt"/>
              <a:cs typeface="Times New Roman" pitchFamily="18" charset="0"/>
            </a:endParaRPr>
          </a:p>
        </p:txBody>
      </p:sp>
      <p:sp>
        <p:nvSpPr>
          <p:cNvPr id="7" name="Нижний колонтитул 3"/>
          <p:cNvSpPr>
            <a:spLocks noGrp="1"/>
          </p:cNvSpPr>
          <p:nvPr>
            <p:ph type="ftr" sz="quarter" idx="11"/>
          </p:nvPr>
        </p:nvSpPr>
        <p:spPr>
          <a:xfrm>
            <a:off x="2771800" y="6245225"/>
            <a:ext cx="4104456" cy="352127"/>
          </a:xfrm>
        </p:spPr>
        <p:txBody>
          <a:bodyPr/>
          <a:lstStyle/>
          <a:p>
            <a:pPr>
              <a:defRPr/>
            </a:pPr>
            <a:r>
              <a:rPr lang="de-DE" dirty="0"/>
              <a:t>Firma </a:t>
            </a:r>
            <a:r>
              <a:rPr lang="de-DE" dirty="0" smtClean="0"/>
              <a:t>Master</a:t>
            </a:r>
            <a:r>
              <a:rPr lang="ru-RU" dirty="0" smtClean="0"/>
              <a:t>,</a:t>
            </a:r>
            <a:r>
              <a:rPr lang="en-US" dirty="0" smtClean="0"/>
              <a:t> Ltd</a:t>
            </a:r>
            <a:r>
              <a:rPr lang="ru-RU" dirty="0" smtClean="0"/>
              <a:t>, © </a:t>
            </a:r>
            <a:r>
              <a:rPr lang="en-US" dirty="0" err="1" smtClean="0"/>
              <a:t>Harlov</a:t>
            </a:r>
            <a:r>
              <a:rPr lang="en-US" dirty="0" smtClean="0"/>
              <a:t> Y.P., </a:t>
            </a:r>
            <a:r>
              <a:rPr lang="en-US" dirty="0" err="1" smtClean="0"/>
              <a:t>Masaev</a:t>
            </a:r>
            <a:r>
              <a:rPr lang="en-US" dirty="0" smtClean="0"/>
              <a:t> S.N.</a:t>
            </a:r>
            <a:endParaRPr lang="de-DE"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Rot="1" noChangeArrowheads="1"/>
          </p:cNvSpPr>
          <p:nvPr/>
        </p:nvSpPr>
        <p:spPr>
          <a:xfrm>
            <a:off x="467715" y="188775"/>
            <a:ext cx="8385175" cy="447675"/>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en-US" sz="2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资产负债表，</a:t>
            </a:r>
            <a:r>
              <a:rPr kumimoji="0" lang="zh-CN" altLang="en-US" sz="2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SimSun" pitchFamily="2" charset="-122"/>
                <a:cs typeface="+mj-cs"/>
              </a:rPr>
              <a:t>千美元</a:t>
            </a:r>
            <a:endParaRPr kumimoji="0" lang="zh-CN" altLang="en-US" sz="28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SimSun" pitchFamily="2" charset="-122"/>
              <a:cs typeface="+mj-cs"/>
            </a:endParaRPr>
          </a:p>
        </p:txBody>
      </p:sp>
      <p:sp>
        <p:nvSpPr>
          <p:cNvPr id="3" name="Номер слайда 4"/>
          <p:cNvSpPr>
            <a:spLocks noGrp="1" noChangeArrowheads="1"/>
          </p:cNvSpPr>
          <p:nvPr/>
        </p:nvSpPr>
        <p:spPr bwMode="auto">
          <a:xfrm>
            <a:off x="6937375" y="6245225"/>
            <a:ext cx="1901825" cy="476250"/>
          </a:xfrm>
          <a:prstGeom prst="rect">
            <a:avLst/>
          </a:prstGeom>
          <a:noFill/>
          <a:ln w="9525">
            <a:noFill/>
            <a:miter lim="800000"/>
            <a:headEnd/>
            <a:tailEnd/>
          </a:ln>
        </p:spPr>
        <p:txBody>
          <a:bodyPr/>
          <a:lstStyle/>
          <a:p>
            <a:pPr>
              <a:buFont typeface="Arial" charset="0"/>
              <a:buNone/>
            </a:pPr>
            <a:fld id="{65B8DA78-FBE6-4D46-A14D-B7E9723C9052}" type="slidenum">
              <a:rPr lang="ru-RU" altLang="zh-CN">
                <a:solidFill>
                  <a:srgbClr val="FFCC66"/>
                </a:solidFill>
              </a:rPr>
              <a:pPr>
                <a:buFont typeface="Arial" charset="0"/>
                <a:buNone/>
              </a:pPr>
              <a:t>30</a:t>
            </a:fld>
            <a:endParaRPr lang="ru-RU" altLang="zh-CN">
              <a:solidFill>
                <a:srgbClr val="FFCC66"/>
              </a:solidFill>
            </a:endParaRPr>
          </a:p>
        </p:txBody>
      </p:sp>
      <p:graphicFrame>
        <p:nvGraphicFramePr>
          <p:cNvPr id="4" name="Group 4"/>
          <p:cNvGraphicFramePr>
            <a:graphicFrameLocks noGrp="1"/>
          </p:cNvGraphicFramePr>
          <p:nvPr/>
        </p:nvGraphicFramePr>
        <p:xfrm>
          <a:off x="323850" y="760413"/>
          <a:ext cx="8424616" cy="5819218"/>
        </p:xfrm>
        <a:graphic>
          <a:graphicData uri="http://schemas.openxmlformats.org/drawingml/2006/table">
            <a:tbl>
              <a:tblPr/>
              <a:tblGrid>
                <a:gridCol w="3969576"/>
                <a:gridCol w="795668"/>
                <a:gridCol w="676493"/>
                <a:gridCol w="744843"/>
                <a:gridCol w="746596"/>
                <a:gridCol w="746596"/>
                <a:gridCol w="744844"/>
              </a:tblGrid>
              <a:tr h="220417">
                <a:tc>
                  <a:txBody>
                    <a:bodyPr/>
                    <a:lstStyle/>
                    <a:p>
                      <a:pPr marL="0" marR="0" lvl="0" indent="0" algn="ctr" defTabSz="0" rtl="0" eaLnBrk="1" fontAlgn="ctr" latinLnBrk="0" hangingPunct="1">
                        <a:lnSpc>
                          <a:spcPct val="100000"/>
                        </a:lnSpc>
                        <a:spcBef>
                          <a:spcPct val="0"/>
                        </a:spcBef>
                        <a:spcAft>
                          <a:spcPct val="0"/>
                        </a:spcAft>
                        <a:buClrTx/>
                        <a:buSzTx/>
                        <a:buFont typeface="Arial" charset="0"/>
                        <a:buNone/>
                        <a:tabLst/>
                      </a:pPr>
                      <a:r>
                        <a:rPr kumimoji="0" lang="zh-CN" altLang="ru-RU" sz="800" b="1" i="0" u="none" strike="noStrike" cap="none" normalizeH="0" baseline="0" dirty="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资产</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C860"/>
                    </a:solidFill>
                  </a:tcPr>
                </a:tc>
                <a:tc>
                  <a:txBody>
                    <a:bodyPr/>
                    <a:lstStyle/>
                    <a:p>
                      <a:pPr marL="0" marR="0" lvl="0" indent="0" algn="ct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dirty="0" smtClean="0">
                          <a:ln>
                            <a:noFill/>
                          </a:ln>
                          <a:solidFill>
                            <a:srgbClr val="004000"/>
                          </a:solidFill>
                          <a:effectLst/>
                          <a:latin typeface="Arial Unicode MS" pitchFamily="34" charset="-128"/>
                          <a:ea typeface="SimSun" pitchFamily="2" charset="-122"/>
                          <a:sym typeface="Arial" charset="0"/>
                        </a:rPr>
                        <a:t>2017</a:t>
                      </a:r>
                      <a:endParaRPr kumimoji="0" lang="ru-RU" altLang="zh-CN" sz="800" b="1" i="0" u="none" strike="noStrike" cap="none" normalizeH="0" baseline="0" dirty="0" smtClean="0">
                        <a:ln>
                          <a:noFill/>
                        </a:ln>
                        <a:solidFill>
                          <a:srgbClr val="000000"/>
                        </a:solidFill>
                        <a:effectLst/>
                        <a:latin typeface="SimSun" pitchFamily="2" charset="-122"/>
                        <a:ea typeface="SimSun" pitchFamily="2" charset="-122"/>
                        <a:sym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C860"/>
                    </a:solidFill>
                  </a:tcPr>
                </a:tc>
                <a:tc>
                  <a:txBody>
                    <a:bodyPr/>
                    <a:lstStyle/>
                    <a:p>
                      <a:pPr marL="0" marR="0" lvl="0" indent="0" algn="ct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dirty="0" smtClean="0">
                          <a:ln>
                            <a:noFill/>
                          </a:ln>
                          <a:solidFill>
                            <a:srgbClr val="004000"/>
                          </a:solidFill>
                          <a:effectLst/>
                          <a:latin typeface="Arial Unicode MS" pitchFamily="34" charset="-128"/>
                          <a:ea typeface="SimSun" pitchFamily="2" charset="-122"/>
                          <a:sym typeface="Arial" charset="0"/>
                        </a:rPr>
                        <a:t>2018</a:t>
                      </a:r>
                      <a:endParaRPr kumimoji="0" lang="ru-RU" altLang="zh-CN" sz="800" b="1" i="0" u="none" strike="noStrike" cap="none" normalizeH="0" baseline="0" dirty="0" smtClean="0">
                        <a:ln>
                          <a:noFill/>
                        </a:ln>
                        <a:solidFill>
                          <a:srgbClr val="000000"/>
                        </a:solidFill>
                        <a:effectLst/>
                        <a:latin typeface="SimSun" pitchFamily="2" charset="-122"/>
                        <a:ea typeface="SimSun" pitchFamily="2" charset="-122"/>
                        <a:sym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C860"/>
                    </a:solidFill>
                  </a:tcPr>
                </a:tc>
                <a:tc>
                  <a:txBody>
                    <a:bodyPr/>
                    <a:lstStyle/>
                    <a:p>
                      <a:pPr marL="0" marR="0" lvl="0" indent="0" algn="ct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dirty="0" smtClean="0">
                          <a:ln>
                            <a:noFill/>
                          </a:ln>
                          <a:solidFill>
                            <a:srgbClr val="004000"/>
                          </a:solidFill>
                          <a:effectLst/>
                          <a:latin typeface="Arial Unicode MS" pitchFamily="34" charset="-128"/>
                          <a:ea typeface="SimSun" pitchFamily="2" charset="-122"/>
                          <a:sym typeface="Arial" charset="0"/>
                        </a:rPr>
                        <a:t>2019</a:t>
                      </a:r>
                      <a:endParaRPr kumimoji="0" lang="ru-RU" altLang="zh-CN" sz="800" b="1" i="0" u="none" strike="noStrike" cap="none" normalizeH="0" baseline="0" dirty="0" smtClean="0">
                        <a:ln>
                          <a:noFill/>
                        </a:ln>
                        <a:solidFill>
                          <a:srgbClr val="000000"/>
                        </a:solidFill>
                        <a:effectLst/>
                        <a:latin typeface="SimSun" pitchFamily="2" charset="-122"/>
                        <a:ea typeface="SimSun" pitchFamily="2" charset="-122"/>
                        <a:sym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C860"/>
                    </a:solidFill>
                  </a:tcPr>
                </a:tc>
                <a:tc>
                  <a:txBody>
                    <a:bodyPr/>
                    <a:lstStyle/>
                    <a:p>
                      <a:pPr marL="0" marR="0" lvl="0" indent="0" algn="ct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dirty="0" smtClean="0">
                          <a:ln>
                            <a:noFill/>
                          </a:ln>
                          <a:solidFill>
                            <a:srgbClr val="004000"/>
                          </a:solidFill>
                          <a:effectLst/>
                          <a:latin typeface="Arial Unicode MS" pitchFamily="34" charset="-128"/>
                          <a:ea typeface="SimSun" pitchFamily="2" charset="-122"/>
                          <a:sym typeface="Arial" charset="0"/>
                        </a:rPr>
                        <a:t>2020</a:t>
                      </a:r>
                      <a:endParaRPr kumimoji="0" lang="ru-RU" altLang="zh-CN" sz="800" b="1" i="0" u="none" strike="noStrike" cap="none" normalizeH="0" baseline="0" dirty="0" smtClean="0">
                        <a:ln>
                          <a:noFill/>
                        </a:ln>
                        <a:solidFill>
                          <a:srgbClr val="000000"/>
                        </a:solidFill>
                        <a:effectLst/>
                        <a:latin typeface="SimSun" pitchFamily="2" charset="-122"/>
                        <a:ea typeface="SimSun" pitchFamily="2" charset="-122"/>
                        <a:sym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C860"/>
                    </a:solidFill>
                  </a:tcPr>
                </a:tc>
                <a:tc>
                  <a:txBody>
                    <a:bodyPr/>
                    <a:lstStyle/>
                    <a:p>
                      <a:pPr marL="0" marR="0" lvl="0" indent="0" algn="ct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dirty="0" smtClean="0">
                          <a:ln>
                            <a:noFill/>
                          </a:ln>
                          <a:solidFill>
                            <a:srgbClr val="004000"/>
                          </a:solidFill>
                          <a:effectLst/>
                          <a:latin typeface="Arial Unicode MS" pitchFamily="34" charset="-128"/>
                          <a:ea typeface="SimSun" pitchFamily="2" charset="-122"/>
                          <a:sym typeface="Arial" charset="0"/>
                        </a:rPr>
                        <a:t>2021</a:t>
                      </a:r>
                      <a:endParaRPr kumimoji="0" lang="ru-RU" altLang="zh-CN" sz="800" b="1" i="0" u="none" strike="noStrike" cap="none" normalizeH="0" baseline="0" dirty="0" smtClean="0">
                        <a:ln>
                          <a:noFill/>
                        </a:ln>
                        <a:solidFill>
                          <a:srgbClr val="000000"/>
                        </a:solidFill>
                        <a:effectLst/>
                        <a:latin typeface="SimSun" pitchFamily="2" charset="-122"/>
                        <a:ea typeface="SimSun" pitchFamily="2" charset="-122"/>
                        <a:sym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C860"/>
                    </a:solidFill>
                  </a:tcPr>
                </a:tc>
                <a:tc>
                  <a:txBody>
                    <a:bodyPr/>
                    <a:lstStyle/>
                    <a:p>
                      <a:pPr marL="0" marR="0" lvl="0" indent="0" algn="ct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dirty="0" smtClean="0">
                          <a:ln>
                            <a:noFill/>
                          </a:ln>
                          <a:solidFill>
                            <a:srgbClr val="004000"/>
                          </a:solidFill>
                          <a:effectLst/>
                          <a:latin typeface="Arial Unicode MS" pitchFamily="34" charset="-128"/>
                          <a:ea typeface="SimSun" pitchFamily="2" charset="-122"/>
                          <a:sym typeface="Arial" charset="0"/>
                        </a:rPr>
                        <a:t>202</a:t>
                      </a:r>
                      <a:r>
                        <a:rPr kumimoji="0" lang="en-US" altLang="zh-CN" sz="800" b="1" i="0" u="none" strike="noStrike" cap="none" normalizeH="0" baseline="0" dirty="0" smtClean="0">
                          <a:ln>
                            <a:noFill/>
                          </a:ln>
                          <a:solidFill>
                            <a:srgbClr val="004000"/>
                          </a:solidFill>
                          <a:effectLst/>
                          <a:latin typeface="Arial Unicode MS" pitchFamily="34" charset="-128"/>
                          <a:ea typeface="SimSun" pitchFamily="2" charset="-122"/>
                          <a:sym typeface="Arial" charset="0"/>
                        </a:rPr>
                        <a:t>2</a:t>
                      </a:r>
                      <a:endParaRPr kumimoji="0" lang="ru-RU" altLang="zh-CN" sz="800" b="1" i="0" u="none" strike="noStrike" cap="none" normalizeH="0" baseline="0" dirty="0" smtClean="0">
                        <a:ln>
                          <a:noFill/>
                        </a:ln>
                        <a:solidFill>
                          <a:srgbClr val="000000"/>
                        </a:solidFill>
                        <a:effectLst/>
                        <a:latin typeface="SimSun" pitchFamily="2" charset="-122"/>
                        <a:ea typeface="SimSun" pitchFamily="2" charset="-122"/>
                        <a:sym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C860"/>
                    </a:solidFill>
                  </a:tcPr>
                </a:tc>
              </a:tr>
              <a:tr h="130175">
                <a:tc>
                  <a:txBody>
                    <a:bodyPr/>
                    <a:lstStyle/>
                    <a:p>
                      <a:pPr marL="0" marR="0" lvl="0" indent="0" algn="l" defTabSz="0" rtl="0" eaLnBrk="1" fontAlgn="b" latinLnBrk="0" hangingPunct="1">
                        <a:lnSpc>
                          <a:spcPct val="100000"/>
                        </a:lnSpc>
                        <a:spcBef>
                          <a:spcPct val="0"/>
                        </a:spcBef>
                        <a:spcAft>
                          <a:spcPct val="0"/>
                        </a:spcAft>
                        <a:buClrTx/>
                        <a:buSzTx/>
                        <a:buFont typeface="Arial" charset="0"/>
                        <a:buNone/>
                        <a:tabLst/>
                      </a:pPr>
                      <a:r>
                        <a:rPr kumimoji="0" lang="zh-CN" altLang="ru-RU" sz="800" b="0"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非流动资产 </a:t>
                      </a:r>
                      <a:endParaRPr kumimoji="0" lang="zh-CN" altLang="ru-RU" sz="800" b="1" i="0" u="none" strike="noStrike" cap="none" normalizeH="0" baseline="0" smtClean="0">
                        <a:ln>
                          <a:noFill/>
                        </a:ln>
                        <a:solidFill>
                          <a:srgbClr val="000000"/>
                        </a:solidFill>
                        <a:effectLst/>
                        <a:latin typeface="SimSun" pitchFamily="2" charset="-122"/>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Arial" charset="0"/>
                        </a:rPr>
                        <a:t>17 001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Arial" charset="0"/>
                        </a:rPr>
                        <a:t>45 928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Arial" charset="0"/>
                        </a:rPr>
                        <a:t>113 217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Arial" charset="0"/>
                        </a:rPr>
                        <a:t>108 319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Arial" charset="0"/>
                        </a:rPr>
                        <a:t>89 565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Arial" charset="0"/>
                        </a:rPr>
                        <a:t>71 807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128588">
                <a:tc>
                  <a:txBody>
                    <a:bodyPr/>
                    <a:lstStyle/>
                    <a:p>
                      <a:pPr marL="0" marR="0" lvl="0" indent="0" algn="l" defTabSz="0" rtl="0" eaLnBrk="1" fontAlgn="b" latinLnBrk="0" hangingPunct="1">
                        <a:lnSpc>
                          <a:spcPct val="100000"/>
                        </a:lnSpc>
                        <a:spcBef>
                          <a:spcPct val="0"/>
                        </a:spcBef>
                        <a:spcAft>
                          <a:spcPct val="0"/>
                        </a:spcAft>
                        <a:buClrTx/>
                        <a:buSzTx/>
                        <a:buFont typeface="Arial" charset="0"/>
                        <a:buNone/>
                        <a:tabLst/>
                      </a:pPr>
                      <a:r>
                        <a:rPr kumimoji="0" lang="zh-CN" altLang="ru-RU" sz="800" b="0"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无形资产 </a:t>
                      </a:r>
                      <a:endParaRPr kumimoji="0" lang="zh-CN" altLang="ru-RU" sz="800" b="0" i="0" u="none" strike="noStrike" cap="none" normalizeH="0" baseline="0" smtClean="0">
                        <a:ln>
                          <a:noFill/>
                        </a:ln>
                        <a:solidFill>
                          <a:srgbClr val="000000"/>
                        </a:solidFill>
                        <a:effectLst/>
                        <a:latin typeface="SimSun" pitchFamily="2" charset="-122"/>
                        <a:ea typeface="SimSun" pitchFamily="2" charset="-122"/>
                        <a:sym typeface="Arial" charset="0"/>
                      </a:endParaRPr>
                    </a:p>
                  </a:txBody>
                  <a:tcPr marL="37591"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130175">
                <a:tc>
                  <a:txBody>
                    <a:bodyPr/>
                    <a:lstStyle/>
                    <a:p>
                      <a:pPr marL="0" marR="0" lvl="0" indent="0" algn="l" defTabSz="0" rtl="0" eaLnBrk="1" fontAlgn="b" latinLnBrk="0" hangingPunct="1">
                        <a:lnSpc>
                          <a:spcPct val="100000"/>
                        </a:lnSpc>
                        <a:spcBef>
                          <a:spcPct val="0"/>
                        </a:spcBef>
                        <a:spcAft>
                          <a:spcPct val="0"/>
                        </a:spcAft>
                        <a:buClrTx/>
                        <a:buSzTx/>
                        <a:buFont typeface="Arial" charset="0"/>
                        <a:buNone/>
                        <a:tabLst/>
                      </a:pPr>
                      <a:r>
                        <a:rPr kumimoji="0" lang="zh-CN" altLang="en-US" sz="800" b="0" i="1" u="none" strike="noStrike" cap="none" normalizeH="0" baseline="0" smtClean="0">
                          <a:ln>
                            <a:noFill/>
                          </a:ln>
                          <a:solidFill>
                            <a:srgbClr val="004000"/>
                          </a:solidFill>
                          <a:effectLst/>
                          <a:latin typeface="Arial Unicode MS" pitchFamily="34" charset="-128"/>
                          <a:ea typeface="SimSun" pitchFamily="2" charset="-122"/>
                          <a:sym typeface="Arial" charset="0"/>
                        </a:rPr>
                        <a:t>包括声誉</a:t>
                      </a:r>
                      <a:r>
                        <a:rPr kumimoji="0" lang="ru-RU" altLang="en-US" sz="800" b="0" i="1" u="none" strike="noStrike" cap="none" normalizeH="0" baseline="0" smtClean="0">
                          <a:ln>
                            <a:noFill/>
                          </a:ln>
                          <a:solidFill>
                            <a:srgbClr val="004000"/>
                          </a:solidFill>
                          <a:effectLst/>
                          <a:latin typeface="Arial Unicode MS" pitchFamily="34" charset="-128"/>
                          <a:ea typeface="SimSun" pitchFamily="2" charset="-122"/>
                          <a:sym typeface="Arial" charset="0"/>
                        </a:rPr>
                        <a:t> (goodwill)</a:t>
                      </a:r>
                      <a:endParaRPr kumimoji="0" lang="ru-RU" altLang="en-US" sz="800" b="0" i="1" u="none" strike="noStrike" cap="none" normalizeH="0" baseline="0" smtClean="0">
                        <a:ln>
                          <a:noFill/>
                        </a:ln>
                        <a:solidFill>
                          <a:srgbClr val="000000"/>
                        </a:solidFill>
                        <a:effectLst/>
                        <a:latin typeface="SimSun" pitchFamily="2" charset="-122"/>
                        <a:ea typeface="SimSun" pitchFamily="2" charset="-122"/>
                        <a:sym typeface="Arial" charset="0"/>
                      </a:endParaRPr>
                    </a:p>
                  </a:txBody>
                  <a:tcPr marL="112773"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128588">
                <a:tc>
                  <a:txBody>
                    <a:bodyPr/>
                    <a:lstStyle/>
                    <a:p>
                      <a:pPr marL="0" marR="0" lvl="0" indent="0" algn="l" defTabSz="0" rtl="0" eaLnBrk="1" fontAlgn="b" latinLnBrk="0" hangingPunct="1">
                        <a:lnSpc>
                          <a:spcPct val="100000"/>
                        </a:lnSpc>
                        <a:spcBef>
                          <a:spcPct val="0"/>
                        </a:spcBef>
                        <a:spcAft>
                          <a:spcPct val="0"/>
                        </a:spcAft>
                        <a:buClrTx/>
                        <a:buSzTx/>
                        <a:buFont typeface="Arial" charset="0"/>
                        <a:buNone/>
                        <a:tabLst/>
                      </a:pPr>
                      <a:r>
                        <a:rPr kumimoji="0" lang="zh-CN" altLang="en-US" sz="800" b="0" i="0" u="none" strike="noStrike" cap="none" normalizeH="0" baseline="0" smtClean="0">
                          <a:ln>
                            <a:noFill/>
                          </a:ln>
                          <a:solidFill>
                            <a:srgbClr val="004000"/>
                          </a:solidFill>
                          <a:effectLst/>
                          <a:latin typeface="Arial Unicode MS" pitchFamily="34" charset="-128"/>
                          <a:ea typeface="SimSun" pitchFamily="2" charset="-122"/>
                          <a:sym typeface="Arial" charset="0"/>
                        </a:rPr>
                        <a:t>固定资产和未完工建筑</a:t>
                      </a:r>
                    </a:p>
                  </a:txBody>
                  <a:tcPr marL="37591"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17 001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45 928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113 217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108 319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89 565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71 807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130175">
                <a:tc>
                  <a:txBody>
                    <a:bodyPr/>
                    <a:lstStyle/>
                    <a:p>
                      <a:pPr marL="0" marR="0" lvl="0" indent="0" algn="l" defTabSz="0" rtl="0" eaLnBrk="1" fontAlgn="b" latinLnBrk="0" hangingPunct="1">
                        <a:lnSpc>
                          <a:spcPct val="100000"/>
                        </a:lnSpc>
                        <a:spcBef>
                          <a:spcPct val="0"/>
                        </a:spcBef>
                        <a:spcAft>
                          <a:spcPct val="0"/>
                        </a:spcAft>
                        <a:buClrTx/>
                        <a:buSzTx/>
                        <a:buFont typeface="Arial" charset="0"/>
                        <a:buNone/>
                        <a:tabLst/>
                      </a:pPr>
                      <a:r>
                        <a:rPr kumimoji="0" lang="zh-CN" altLang="ru-RU" sz="800" b="0"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股票，股权等投资</a:t>
                      </a:r>
                      <a:r>
                        <a:rPr kumimoji="0" lang="ru-RU" altLang="zh-CN" sz="800" b="0" i="0" u="none" strike="noStrike" cap="none" normalizeH="0" baseline="0" smtClean="0">
                          <a:ln>
                            <a:noFill/>
                          </a:ln>
                          <a:solidFill>
                            <a:srgbClr val="004000"/>
                          </a:solidFill>
                          <a:effectLst/>
                          <a:latin typeface="Arial Unicode MS" pitchFamily="34" charset="-128"/>
                          <a:ea typeface="SimSun" pitchFamily="2" charset="-122"/>
                          <a:sym typeface="Arial" charset="0"/>
                        </a:rPr>
                        <a:t>.</a:t>
                      </a:r>
                      <a:endPar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endParaRPr>
                    </a:p>
                  </a:txBody>
                  <a:tcPr marL="37591"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130175">
                <a:tc>
                  <a:txBody>
                    <a:bodyPr/>
                    <a:lstStyle/>
                    <a:p>
                      <a:pPr marL="0" marR="0" lvl="0" indent="0" algn="l" defTabSz="0" rtl="0" eaLnBrk="1" fontAlgn="b" latinLnBrk="0" hangingPunct="1">
                        <a:lnSpc>
                          <a:spcPct val="100000"/>
                        </a:lnSpc>
                        <a:spcBef>
                          <a:spcPct val="0"/>
                        </a:spcBef>
                        <a:spcAft>
                          <a:spcPct val="0"/>
                        </a:spcAft>
                        <a:buClrTx/>
                        <a:buSzTx/>
                        <a:buFont typeface="Arial" charset="0"/>
                        <a:buNone/>
                        <a:tabLst/>
                      </a:pPr>
                      <a:r>
                        <a:rPr kumimoji="0" lang="zh-CN" altLang="ru-RU" sz="800" b="0"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其他非流动资产 </a:t>
                      </a:r>
                      <a:endParaRPr kumimoji="0" lang="zh-CN" altLang="ru-RU" sz="800" b="0" i="0" u="none" strike="noStrike" cap="none" normalizeH="0" baseline="0" smtClean="0">
                        <a:ln>
                          <a:noFill/>
                        </a:ln>
                        <a:solidFill>
                          <a:srgbClr val="000000"/>
                        </a:solidFill>
                        <a:effectLst/>
                        <a:latin typeface="SimSun" pitchFamily="2" charset="-122"/>
                        <a:ea typeface="SimSun" pitchFamily="2" charset="-122"/>
                        <a:sym typeface="Arial" charset="0"/>
                      </a:endParaRPr>
                    </a:p>
                  </a:txBody>
                  <a:tcPr marL="37591"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128588">
                <a:tc>
                  <a:txBody>
                    <a:bodyPr/>
                    <a:lstStyle/>
                    <a:p>
                      <a:pPr marL="0" marR="0" lvl="0" indent="0" algn="l" defTabSz="0" rtl="0" eaLnBrk="1" fontAlgn="b" latinLnBrk="0" hangingPunct="1">
                        <a:lnSpc>
                          <a:spcPct val="100000"/>
                        </a:lnSpc>
                        <a:spcBef>
                          <a:spcPct val="0"/>
                        </a:spcBef>
                        <a:spcAft>
                          <a:spcPct val="0"/>
                        </a:spcAft>
                        <a:buClrTx/>
                        <a:buSzTx/>
                        <a:buFont typeface="Arial" charset="0"/>
                        <a:buNone/>
                        <a:tabLst/>
                      </a:pPr>
                      <a:r>
                        <a:rPr kumimoji="0" lang="zh-CN" altLang="ru-RU" sz="800" b="0"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流动资产 </a:t>
                      </a:r>
                      <a:endParaRPr kumimoji="0" lang="zh-CN" altLang="ru-RU" sz="800" b="1" i="0" u="none" strike="noStrike" cap="none" normalizeH="0" baseline="0" smtClean="0">
                        <a:ln>
                          <a:noFill/>
                        </a:ln>
                        <a:solidFill>
                          <a:srgbClr val="000000"/>
                        </a:solidFill>
                        <a:effectLst/>
                        <a:latin typeface="SimSun" pitchFamily="2" charset="-122"/>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Arial" charset="0"/>
                        </a:rPr>
                        <a:t>95 461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Arial" charset="0"/>
                        </a:rPr>
                        <a:t>80 173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Arial" charset="0"/>
                        </a:rPr>
                        <a:t>34 002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Arial" charset="0"/>
                        </a:rPr>
                        <a:t>50 800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Arial" charset="0"/>
                        </a:rPr>
                        <a:t>117 189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Arial" charset="0"/>
                        </a:rPr>
                        <a:t>211 103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130175">
                <a:tc>
                  <a:txBody>
                    <a:bodyPr/>
                    <a:lstStyle/>
                    <a:p>
                      <a:pPr marL="0" marR="0" lvl="0" indent="0" algn="l" defTabSz="0" rtl="0" eaLnBrk="1" fontAlgn="b" latinLnBrk="0" hangingPunct="1">
                        <a:lnSpc>
                          <a:spcPct val="100000"/>
                        </a:lnSpc>
                        <a:spcBef>
                          <a:spcPct val="0"/>
                        </a:spcBef>
                        <a:spcAft>
                          <a:spcPct val="0"/>
                        </a:spcAft>
                        <a:buClrTx/>
                        <a:buSzTx/>
                        <a:buFont typeface="Arial" charset="0"/>
                        <a:buNone/>
                        <a:tabLst/>
                      </a:pPr>
                      <a:r>
                        <a:rPr kumimoji="0" lang="zh-CN" altLang="ru-RU" sz="800" b="0"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库存</a:t>
                      </a:r>
                    </a:p>
                  </a:txBody>
                  <a:tcPr marL="37591"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4 284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26 536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49 358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44 408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41 735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128588">
                <a:tc>
                  <a:txBody>
                    <a:bodyPr/>
                    <a:lstStyle/>
                    <a:p>
                      <a:pPr marL="0" marR="0" lvl="0" indent="179388" algn="l" defTabSz="0" rtl="0" eaLnBrk="1" fontAlgn="b" latinLnBrk="0" hangingPunct="1">
                        <a:lnSpc>
                          <a:spcPct val="100000"/>
                        </a:lnSpc>
                        <a:spcBef>
                          <a:spcPct val="0"/>
                        </a:spcBef>
                        <a:spcAft>
                          <a:spcPct val="0"/>
                        </a:spcAft>
                        <a:buClrTx/>
                        <a:buSzTx/>
                        <a:buFont typeface="Arial" charset="0"/>
                        <a:buNone/>
                        <a:tabLst/>
                      </a:pPr>
                      <a:r>
                        <a:rPr kumimoji="0" lang="ru-RU" altLang="en-US" sz="800" b="0" i="0" u="none" strike="noStrike" cap="none" normalizeH="0" baseline="0" smtClean="0">
                          <a:ln>
                            <a:noFill/>
                          </a:ln>
                          <a:solidFill>
                            <a:srgbClr val="004000"/>
                          </a:solidFill>
                          <a:effectLst/>
                          <a:latin typeface="Arial Unicode MS" pitchFamily="34" charset="-128"/>
                          <a:ea typeface="SimSun" pitchFamily="2" charset="-122"/>
                          <a:sym typeface="Arial" charset="0"/>
                        </a:rPr>
                        <a:t>计划</a:t>
                      </a:r>
                      <a:r>
                        <a:rPr kumimoji="0" lang="zh-CN" altLang="en-US" sz="800" b="0" i="0" u="none" strike="noStrike" cap="none" normalizeH="0" baseline="0" smtClean="0">
                          <a:ln>
                            <a:noFill/>
                          </a:ln>
                          <a:solidFill>
                            <a:srgbClr val="004000"/>
                          </a:solidFill>
                          <a:effectLst/>
                          <a:latin typeface="Arial Unicode MS" pitchFamily="34" charset="-128"/>
                          <a:ea typeface="SimSun" pitchFamily="2" charset="-122"/>
                          <a:sym typeface="Arial" charset="0"/>
                        </a:rPr>
                        <a:t>库存</a:t>
                      </a:r>
                      <a:endParaRPr kumimoji="0" lang="ru-RU" altLang="en-US" sz="800" b="0" i="0" u="none" strike="noStrike" cap="none" normalizeH="0" baseline="0" smtClean="0">
                        <a:ln>
                          <a:noFill/>
                        </a:ln>
                        <a:solidFill>
                          <a:srgbClr val="004000"/>
                        </a:solidFill>
                        <a:effectLst/>
                        <a:latin typeface="Arial Unicode MS" pitchFamily="34" charset="-128"/>
                        <a:ea typeface="SimSun" pitchFamily="2" charset="-122"/>
                        <a:sym typeface="Arial" charset="0"/>
                      </a:endParaRPr>
                    </a:p>
                  </a:txBody>
                  <a:tcPr marL="112773"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130175">
                <a:tc>
                  <a:txBody>
                    <a:bodyPr/>
                    <a:lstStyle/>
                    <a:p>
                      <a:pPr marL="0" marR="0" lvl="0" indent="179388" algn="l" defTabSz="0" rtl="0" eaLnBrk="1" fontAlgn="b" latinLnBrk="0" hangingPunct="1">
                        <a:lnSpc>
                          <a:spcPct val="100000"/>
                        </a:lnSpc>
                        <a:spcBef>
                          <a:spcPct val="0"/>
                        </a:spcBef>
                        <a:spcAft>
                          <a:spcPct val="0"/>
                        </a:spcAft>
                        <a:buClrTx/>
                        <a:buSzTx/>
                        <a:buFont typeface="Arial" charset="0"/>
                        <a:buNone/>
                        <a:tabLst/>
                      </a:pPr>
                      <a:r>
                        <a:rPr kumimoji="0" lang="zh-CN" altLang="ru-RU" sz="800" b="0" i="1"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待摊费用</a:t>
                      </a:r>
                    </a:p>
                  </a:txBody>
                  <a:tcPr marL="112773"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130175">
                <a:tc>
                  <a:txBody>
                    <a:bodyPr/>
                    <a:lstStyle/>
                    <a:p>
                      <a:pPr marL="0" marR="0" lvl="0" indent="179388" algn="l" defTabSz="0" rtl="0" eaLnBrk="1" fontAlgn="b" latinLnBrk="0" hangingPunct="1">
                        <a:lnSpc>
                          <a:spcPct val="100000"/>
                        </a:lnSpc>
                        <a:spcBef>
                          <a:spcPct val="0"/>
                        </a:spcBef>
                        <a:spcAft>
                          <a:spcPct val="0"/>
                        </a:spcAft>
                        <a:buClrTx/>
                        <a:buSzTx/>
                        <a:buFont typeface="Arial" charset="0"/>
                        <a:buNone/>
                        <a:tabLst/>
                      </a:pPr>
                      <a:r>
                        <a:rPr kumimoji="0" lang="zh-CN" altLang="ru-RU" sz="800" b="0"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库存</a:t>
                      </a:r>
                    </a:p>
                  </a:txBody>
                  <a:tcPr marL="112773"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4 284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26 536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49 358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44 408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41 735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122238">
                <a:tc>
                  <a:txBody>
                    <a:bodyPr/>
                    <a:lstStyle/>
                    <a:p>
                      <a:pPr marL="0" marR="0" lvl="0" indent="215900" algn="l" defTabSz="0" rtl="0" eaLnBrk="1" fontAlgn="b" latinLnBrk="0" hangingPunct="1">
                        <a:lnSpc>
                          <a:spcPct val="100000"/>
                        </a:lnSpc>
                        <a:spcBef>
                          <a:spcPct val="0"/>
                        </a:spcBef>
                        <a:spcAft>
                          <a:spcPct val="0"/>
                        </a:spcAft>
                        <a:buClrTx/>
                        <a:buSzTx/>
                        <a:buFont typeface="Arial" charset="0"/>
                        <a:buNone/>
                        <a:tabLst/>
                      </a:pPr>
                      <a:r>
                        <a:rPr kumimoji="0" lang="zh-CN" altLang="en-US" sz="700" b="0" i="0" u="none" strike="noStrike" cap="none" normalizeH="0" baseline="0" smtClean="0">
                          <a:ln>
                            <a:noFill/>
                          </a:ln>
                          <a:solidFill>
                            <a:srgbClr val="004000"/>
                          </a:solidFill>
                          <a:effectLst/>
                          <a:latin typeface="Arial Unicode MS" pitchFamily="34" charset="-128"/>
                          <a:ea typeface="SimSun" pitchFamily="2" charset="-122"/>
                          <a:sym typeface="Arial" charset="0"/>
                        </a:rPr>
                        <a:t>未成品库存</a:t>
                      </a:r>
                      <a:endParaRPr kumimoji="0" lang="zh-CN" altLang="en-US" sz="700" b="0" i="1" u="none" strike="noStrike" cap="none" normalizeH="0" baseline="0" smtClean="0">
                        <a:ln>
                          <a:noFill/>
                        </a:ln>
                        <a:solidFill>
                          <a:srgbClr val="004000"/>
                        </a:solidFill>
                        <a:effectLst/>
                        <a:latin typeface="Arial Unicode MS" pitchFamily="34" charset="-128"/>
                        <a:ea typeface="SimSun" pitchFamily="2" charset="-122"/>
                        <a:sym typeface="Arial" charset="0"/>
                      </a:endParaRPr>
                    </a:p>
                  </a:txBody>
                  <a:tcPr marL="150364"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4 284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26 536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49 358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44 408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41 735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122238">
                <a:tc>
                  <a:txBody>
                    <a:bodyPr/>
                    <a:lstStyle/>
                    <a:p>
                      <a:pPr marL="0" marR="0" lvl="0" indent="215900" algn="l" defTabSz="0" rtl="0" eaLnBrk="1" fontAlgn="b" latinLnBrk="0" hangingPunct="1">
                        <a:lnSpc>
                          <a:spcPct val="100000"/>
                        </a:lnSpc>
                        <a:spcBef>
                          <a:spcPct val="0"/>
                        </a:spcBef>
                        <a:spcAft>
                          <a:spcPct val="0"/>
                        </a:spcAft>
                        <a:buClrTx/>
                        <a:buSzTx/>
                        <a:buFont typeface="Arial" charset="0"/>
                        <a:buNone/>
                        <a:tabLst/>
                      </a:pPr>
                      <a:r>
                        <a:rPr kumimoji="0" lang="zh-CN" altLang="en-US" sz="700" b="0" i="0" u="none" strike="noStrike" cap="none" normalizeH="0" baseline="0" smtClean="0">
                          <a:ln>
                            <a:noFill/>
                          </a:ln>
                          <a:solidFill>
                            <a:srgbClr val="004000"/>
                          </a:solidFill>
                          <a:effectLst/>
                          <a:latin typeface="Arial Unicode MS" pitchFamily="34" charset="-128"/>
                          <a:ea typeface="SimSun" pitchFamily="2" charset="-122"/>
                          <a:sym typeface="Arial" charset="0"/>
                        </a:rPr>
                        <a:t>成品库存</a:t>
                      </a:r>
                      <a:endParaRPr kumimoji="0" lang="zh-CN" altLang="en-US" sz="700" b="0" i="1" u="none" strike="noStrike" cap="none" normalizeH="0" baseline="0" smtClean="0">
                        <a:ln>
                          <a:noFill/>
                        </a:ln>
                        <a:solidFill>
                          <a:srgbClr val="004000"/>
                        </a:solidFill>
                        <a:effectLst/>
                        <a:latin typeface="Arial Unicode MS" pitchFamily="34" charset="-128"/>
                        <a:ea typeface="SimSun" pitchFamily="2" charset="-122"/>
                        <a:sym typeface="Arial" charset="0"/>
                      </a:endParaRPr>
                    </a:p>
                  </a:txBody>
                  <a:tcPr marL="150364"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130175">
                <a:tc>
                  <a:txBody>
                    <a:bodyPr/>
                    <a:lstStyle/>
                    <a:p>
                      <a:pPr marL="0" marR="0" lvl="0" indent="0" algn="l" defTabSz="0" rtl="0" eaLnBrk="1" fontAlgn="b" latinLnBrk="0" hangingPunct="1">
                        <a:lnSpc>
                          <a:spcPct val="100000"/>
                        </a:lnSpc>
                        <a:spcBef>
                          <a:spcPct val="0"/>
                        </a:spcBef>
                        <a:spcAft>
                          <a:spcPct val="0"/>
                        </a:spcAft>
                        <a:buClrTx/>
                        <a:buSzTx/>
                        <a:buFont typeface="Arial" charset="0"/>
                        <a:buNone/>
                        <a:tabLst/>
                      </a:pPr>
                      <a:r>
                        <a:rPr kumimoji="0" lang="zh-CN" altLang="en-US" sz="800" b="0" i="0" u="none" strike="noStrike" cap="none" normalizeH="0" baseline="0" smtClean="0">
                          <a:ln>
                            <a:noFill/>
                          </a:ln>
                          <a:solidFill>
                            <a:srgbClr val="004000"/>
                          </a:solidFill>
                          <a:effectLst/>
                          <a:latin typeface="Arial Unicode MS" pitchFamily="34" charset="-128"/>
                          <a:ea typeface="SimSun" pitchFamily="2" charset="-122"/>
                          <a:sym typeface="Arial" charset="0"/>
                        </a:rPr>
                        <a:t>增值税</a:t>
                      </a:r>
                      <a:r>
                        <a:rPr kumimoji="0" lang="ru-RU" altLang="en-US" sz="800" b="0" i="0" u="none" strike="noStrike" cap="none" normalizeH="0" baseline="0" smtClean="0">
                          <a:ln>
                            <a:noFill/>
                          </a:ln>
                          <a:solidFill>
                            <a:srgbClr val="004000"/>
                          </a:solidFill>
                          <a:effectLst/>
                          <a:latin typeface="Arial Unicode MS" pitchFamily="34" charset="-128"/>
                          <a:ea typeface="SimSun" pitchFamily="2" charset="-122"/>
                          <a:sym typeface="Arial" charset="0"/>
                        </a:rPr>
                        <a:t> </a:t>
                      </a:r>
                      <a:endParaRPr kumimoji="0" lang="ru-RU" altLang="en-US" sz="800" b="0" i="0" u="none" strike="noStrike" cap="none" normalizeH="0" baseline="0" smtClean="0">
                        <a:ln>
                          <a:noFill/>
                        </a:ln>
                        <a:solidFill>
                          <a:srgbClr val="000000"/>
                        </a:solidFill>
                        <a:effectLst/>
                        <a:latin typeface="SimSun" pitchFamily="2" charset="-122"/>
                        <a:ea typeface="SimSun" pitchFamily="2" charset="-122"/>
                        <a:sym typeface="Arial" charset="0"/>
                      </a:endParaRPr>
                    </a:p>
                  </a:txBody>
                  <a:tcPr marL="37591"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2 628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10 062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1 832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779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787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338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128588">
                <a:tc>
                  <a:txBody>
                    <a:bodyPr/>
                    <a:lstStyle/>
                    <a:p>
                      <a:pPr marL="0" marR="0" lvl="0" indent="0" algn="l" defTabSz="0" rtl="0" eaLnBrk="1" fontAlgn="b" latinLnBrk="0" hangingPunct="1">
                        <a:lnSpc>
                          <a:spcPct val="100000"/>
                        </a:lnSpc>
                        <a:spcBef>
                          <a:spcPct val="0"/>
                        </a:spcBef>
                        <a:spcAft>
                          <a:spcPct val="0"/>
                        </a:spcAft>
                        <a:buClrTx/>
                        <a:buSzTx/>
                        <a:buFont typeface="Arial" charset="0"/>
                        <a:buNone/>
                        <a:tabLst/>
                      </a:pPr>
                      <a:r>
                        <a:rPr kumimoji="0" lang="zh-CN" altLang="ru-RU" sz="800" b="0"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应收账款</a:t>
                      </a:r>
                    </a:p>
                  </a:txBody>
                  <a:tcPr marL="37591"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13 901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dirty="0" smtClean="0">
                          <a:ln>
                            <a:noFill/>
                          </a:ln>
                          <a:solidFill>
                            <a:srgbClr val="000000"/>
                          </a:solidFill>
                          <a:effectLst/>
                          <a:latin typeface="SimSun" pitchFamily="2" charset="-122"/>
                          <a:ea typeface="SimSun" pitchFamily="2" charset="-122"/>
                          <a:sym typeface="Arial" charset="0"/>
                        </a:rPr>
                        <a:t>53 076 </a:t>
                      </a:r>
                      <a:endParaRPr kumimoji="0" lang="ru-RU" altLang="zh-CN" sz="2800" b="0" i="0" u="none" strike="noStrike" cap="none" normalizeH="0" baseline="0" dirty="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5 158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161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161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161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201613">
                <a:tc>
                  <a:txBody>
                    <a:bodyPr/>
                    <a:lstStyle/>
                    <a:p>
                      <a:pPr marL="0" marR="0" lvl="0" indent="179388" algn="l" defTabSz="0" rtl="0" eaLnBrk="1" fontAlgn="b" latinLnBrk="0" hangingPunct="1">
                        <a:lnSpc>
                          <a:spcPct val="100000"/>
                        </a:lnSpc>
                        <a:spcBef>
                          <a:spcPct val="0"/>
                        </a:spcBef>
                        <a:spcAft>
                          <a:spcPct val="0"/>
                        </a:spcAft>
                        <a:buClrTx/>
                        <a:buSzTx/>
                        <a:buFont typeface="Arial" charset="0"/>
                        <a:buNone/>
                        <a:tabLst/>
                      </a:pPr>
                      <a:r>
                        <a:rPr kumimoji="0" lang="zh-CN" altLang="en-US" sz="800" b="0" i="1" u="none" strike="noStrike" cap="none" normalizeH="0" baseline="0" smtClean="0">
                          <a:ln>
                            <a:noFill/>
                          </a:ln>
                          <a:solidFill>
                            <a:srgbClr val="004000"/>
                          </a:solidFill>
                          <a:effectLst/>
                          <a:latin typeface="Arial Unicode MS" pitchFamily="34" charset="-128"/>
                          <a:ea typeface="SimSun" pitchFamily="2" charset="-122"/>
                          <a:sym typeface="Arial" charset="0"/>
                        </a:rPr>
                        <a:t>买家债务</a:t>
                      </a:r>
                    </a:p>
                  </a:txBody>
                  <a:tcPr marL="112773"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130175">
                <a:tc>
                  <a:txBody>
                    <a:bodyPr/>
                    <a:lstStyle/>
                    <a:p>
                      <a:pPr marL="0" marR="0" lvl="0" indent="179388" algn="l" defTabSz="0" rtl="0" eaLnBrk="1" fontAlgn="b" latinLnBrk="0" hangingPunct="1">
                        <a:lnSpc>
                          <a:spcPct val="100000"/>
                        </a:lnSpc>
                        <a:spcBef>
                          <a:spcPct val="0"/>
                        </a:spcBef>
                        <a:spcAft>
                          <a:spcPct val="0"/>
                        </a:spcAft>
                        <a:buClrTx/>
                        <a:buSzTx/>
                        <a:buFont typeface="Arial" charset="0"/>
                        <a:buNone/>
                        <a:tabLst/>
                      </a:pPr>
                      <a:r>
                        <a:rPr kumimoji="0" lang="zh-CN" altLang="en-US" sz="800" b="0" i="1" u="none" strike="noStrike" cap="none" normalizeH="0" baseline="0" smtClean="0">
                          <a:ln>
                            <a:noFill/>
                          </a:ln>
                          <a:solidFill>
                            <a:srgbClr val="004000"/>
                          </a:solidFill>
                          <a:effectLst/>
                          <a:latin typeface="Arial Unicode MS" pitchFamily="34" charset="-128"/>
                          <a:ea typeface="SimSun" pitchFamily="2" charset="-122"/>
                          <a:sym typeface="Arial" charset="0"/>
                        </a:rPr>
                        <a:t>企业债务</a:t>
                      </a:r>
                    </a:p>
                  </a:txBody>
                  <a:tcPr marL="112773"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128588">
                <a:tc>
                  <a:txBody>
                    <a:bodyPr/>
                    <a:lstStyle/>
                    <a:p>
                      <a:pPr marL="0" marR="0" lvl="0" indent="179388" algn="l" defTabSz="0" rtl="0" eaLnBrk="1" fontAlgn="b" latinLnBrk="0" hangingPunct="1">
                        <a:lnSpc>
                          <a:spcPct val="100000"/>
                        </a:lnSpc>
                        <a:spcBef>
                          <a:spcPct val="0"/>
                        </a:spcBef>
                        <a:spcAft>
                          <a:spcPct val="0"/>
                        </a:spcAft>
                        <a:buClrTx/>
                        <a:buSzTx/>
                        <a:buFont typeface="Arial" charset="0"/>
                        <a:buNone/>
                        <a:tabLst/>
                      </a:pPr>
                      <a:r>
                        <a:rPr kumimoji="0" lang="zh-CN" altLang="en-US" sz="800" b="0" i="1" u="none" strike="noStrike" cap="none" normalizeH="0" baseline="0" smtClean="0">
                          <a:ln>
                            <a:noFill/>
                          </a:ln>
                          <a:solidFill>
                            <a:srgbClr val="004000"/>
                          </a:solidFill>
                          <a:effectLst/>
                          <a:latin typeface="Arial Unicode MS" pitchFamily="34" charset="-128"/>
                          <a:ea typeface="SimSun" pitchFamily="2" charset="-122"/>
                          <a:sym typeface="Arial" charset="0"/>
                        </a:rPr>
                        <a:t>其他账款</a:t>
                      </a:r>
                      <a:endParaRPr kumimoji="0" lang="zh-CN" altLang="en-US" sz="800" b="0" i="1" u="none" strike="noStrike" cap="none" normalizeH="0" baseline="0" smtClean="0">
                        <a:ln>
                          <a:noFill/>
                        </a:ln>
                        <a:solidFill>
                          <a:srgbClr val="000000"/>
                        </a:solidFill>
                        <a:effectLst/>
                        <a:latin typeface="SimSun" pitchFamily="2" charset="-122"/>
                        <a:ea typeface="SimSun" pitchFamily="2" charset="-122"/>
                        <a:sym typeface="Arial" charset="0"/>
                      </a:endParaRPr>
                    </a:p>
                  </a:txBody>
                  <a:tcPr marL="112773"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13 901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53 076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5 158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161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161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161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130175">
                <a:tc>
                  <a:txBody>
                    <a:bodyPr/>
                    <a:lstStyle/>
                    <a:p>
                      <a:pPr marL="0" marR="0" lvl="0" indent="0" algn="l" defTabSz="0" rtl="0" eaLnBrk="1" fontAlgn="b" latinLnBrk="0" hangingPunct="1">
                        <a:lnSpc>
                          <a:spcPct val="100000"/>
                        </a:lnSpc>
                        <a:spcBef>
                          <a:spcPct val="0"/>
                        </a:spcBef>
                        <a:spcAft>
                          <a:spcPct val="0"/>
                        </a:spcAft>
                        <a:buClrTx/>
                        <a:buSzTx/>
                        <a:buFont typeface="Arial" charset="0"/>
                        <a:buNone/>
                        <a:tabLst/>
                      </a:pPr>
                      <a:r>
                        <a:rPr kumimoji="0" lang="zh-CN" altLang="en-US" sz="800" b="0" i="0" u="none" strike="noStrike" cap="none" normalizeH="0" baseline="0" smtClean="0">
                          <a:ln>
                            <a:noFill/>
                          </a:ln>
                          <a:solidFill>
                            <a:srgbClr val="004000"/>
                          </a:solidFill>
                          <a:effectLst/>
                          <a:latin typeface="Arial Unicode MS" pitchFamily="34" charset="-128"/>
                          <a:ea typeface="SimSun" pitchFamily="2" charset="-122"/>
                          <a:sym typeface="Arial" charset="0"/>
                        </a:rPr>
                        <a:t>发放的贷款</a:t>
                      </a:r>
                    </a:p>
                  </a:txBody>
                  <a:tcPr marL="37591"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78 468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12 121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128588">
                <a:tc>
                  <a:txBody>
                    <a:bodyPr/>
                    <a:lstStyle/>
                    <a:p>
                      <a:pPr marL="0" marR="0" lvl="0" indent="0" algn="l" defTabSz="0" rtl="0" eaLnBrk="1" fontAlgn="b" latinLnBrk="0" hangingPunct="1">
                        <a:lnSpc>
                          <a:spcPct val="100000"/>
                        </a:lnSpc>
                        <a:spcBef>
                          <a:spcPct val="0"/>
                        </a:spcBef>
                        <a:spcAft>
                          <a:spcPct val="0"/>
                        </a:spcAft>
                        <a:buClrTx/>
                        <a:buSzTx/>
                        <a:buFont typeface="Arial" charset="0"/>
                        <a:buNone/>
                        <a:tabLst/>
                      </a:pPr>
                      <a:r>
                        <a:rPr kumimoji="0" lang="zh-CN" altLang="en-US" sz="800" b="0" i="0" u="none" strike="noStrike" cap="none" normalizeH="0" baseline="0" smtClean="0">
                          <a:ln>
                            <a:noFill/>
                          </a:ln>
                          <a:solidFill>
                            <a:srgbClr val="000000"/>
                          </a:solidFill>
                          <a:effectLst/>
                          <a:latin typeface="SimSun" pitchFamily="2" charset="-122"/>
                          <a:ea typeface="SimSun" pitchFamily="2" charset="-122"/>
                          <a:sym typeface="Arial" charset="0"/>
                        </a:rPr>
                        <a:t>汇款</a:t>
                      </a:r>
                      <a:endParaRPr kumimoji="0" lang="ru-RU" altLang="en-US" sz="800" b="0" i="0" u="none" strike="noStrike" cap="none" normalizeH="0" baseline="0" smtClean="0">
                        <a:ln>
                          <a:noFill/>
                        </a:ln>
                        <a:solidFill>
                          <a:srgbClr val="000000"/>
                        </a:solidFill>
                        <a:effectLst/>
                        <a:latin typeface="SimSun" pitchFamily="2" charset="-122"/>
                        <a:ea typeface="SimSun" pitchFamily="2" charset="-122"/>
                        <a:sym typeface="Arial" charset="0"/>
                      </a:endParaRPr>
                    </a:p>
                  </a:txBody>
                  <a:tcPr marL="37591"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29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195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41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67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71 399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168 435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130175">
                <a:tc>
                  <a:txBody>
                    <a:bodyPr/>
                    <a:lstStyle/>
                    <a:p>
                      <a:pPr marL="0" marR="0" lvl="0" indent="0" algn="l" defTabSz="0" rtl="0" eaLnBrk="1" fontAlgn="b" latinLnBrk="0" hangingPunct="1">
                        <a:lnSpc>
                          <a:spcPct val="100000"/>
                        </a:lnSpc>
                        <a:spcBef>
                          <a:spcPct val="0"/>
                        </a:spcBef>
                        <a:spcAft>
                          <a:spcPct val="0"/>
                        </a:spcAft>
                        <a:buClrTx/>
                        <a:buSzTx/>
                        <a:buFont typeface="Arial" charset="0"/>
                        <a:buNone/>
                        <a:tabLst/>
                      </a:pPr>
                      <a:r>
                        <a:rPr kumimoji="0" lang="zh-CN" altLang="ru-RU" sz="800" b="0"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其他流动资产 </a:t>
                      </a:r>
                      <a:endParaRPr kumimoji="0" lang="zh-CN" altLang="ru-RU" sz="800" b="0" i="0" u="none" strike="noStrike" cap="none" normalizeH="0" baseline="0" smtClean="0">
                        <a:ln>
                          <a:noFill/>
                        </a:ln>
                        <a:solidFill>
                          <a:srgbClr val="000000"/>
                        </a:solidFill>
                        <a:effectLst/>
                        <a:latin typeface="SimSun" pitchFamily="2" charset="-122"/>
                        <a:ea typeface="SimSun" pitchFamily="2" charset="-122"/>
                        <a:sym typeface="Arial" charset="0"/>
                      </a:endParaRPr>
                    </a:p>
                  </a:txBody>
                  <a:tcPr marL="37591"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435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435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435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435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435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435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130175">
                <a:tc>
                  <a:txBody>
                    <a:bodyPr/>
                    <a:lstStyle/>
                    <a:p>
                      <a:pPr marL="0" marR="0" lvl="0" indent="0" algn="l" defTabSz="0" rtl="0" eaLnBrk="1" fontAlgn="ctr" latinLnBrk="0" hangingPunct="1">
                        <a:lnSpc>
                          <a:spcPct val="100000"/>
                        </a:lnSpc>
                        <a:spcBef>
                          <a:spcPct val="0"/>
                        </a:spcBef>
                        <a:spcAft>
                          <a:spcPct val="0"/>
                        </a:spcAft>
                        <a:buClrTx/>
                        <a:buSzTx/>
                        <a:buFont typeface="Arial" charset="0"/>
                        <a:buNone/>
                        <a:tabLst/>
                      </a:pPr>
                      <a:r>
                        <a:rPr kumimoji="0" lang="zh-CN" altLang="ru-RU" sz="800" b="1"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总资产</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B7"/>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Arial" charset="0"/>
                        </a:rPr>
                        <a:t>112 462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B7"/>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Arial" charset="0"/>
                        </a:rPr>
                        <a:t>126 101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B7"/>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Arial" charset="0"/>
                        </a:rPr>
                        <a:t>147 219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B7"/>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Arial" charset="0"/>
                        </a:rPr>
                        <a:t>159 119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B7"/>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Arial" charset="0"/>
                        </a:rPr>
                        <a:t>206 754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B7"/>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Arial" charset="0"/>
                        </a:rPr>
                        <a:t>282 911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B7"/>
                    </a:solidFill>
                  </a:tcPr>
                </a:tc>
              </a:tr>
              <a:tr h="115905">
                <a:tc>
                  <a:txBody>
                    <a:bodyPr/>
                    <a:lstStyle/>
                    <a:p>
                      <a:pPr marL="0" marR="0" lvl="0" indent="0" algn="ctr" defTabSz="0" rtl="0" eaLnBrk="1" fontAlgn="ctr" latinLnBrk="0" hangingPunct="1">
                        <a:lnSpc>
                          <a:spcPct val="100000"/>
                        </a:lnSpc>
                        <a:spcBef>
                          <a:spcPct val="0"/>
                        </a:spcBef>
                        <a:spcAft>
                          <a:spcPct val="0"/>
                        </a:spcAft>
                        <a:buClrTx/>
                        <a:buSzTx/>
                        <a:buFont typeface="Arial" charset="0"/>
                        <a:buNone/>
                        <a:tabLst/>
                      </a:pPr>
                      <a:r>
                        <a:rPr kumimoji="0" lang="zh-CN" altLang="ru-RU" sz="800" b="1"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负债 </a:t>
                      </a:r>
                      <a:endParaRPr kumimoji="0" lang="zh-CN" altLang="ru-RU" sz="800" b="1" i="0" u="none" strike="noStrike" cap="none" normalizeH="0" baseline="0" smtClean="0">
                        <a:ln>
                          <a:noFill/>
                        </a:ln>
                        <a:solidFill>
                          <a:srgbClr val="000000"/>
                        </a:solidFill>
                        <a:effectLst/>
                        <a:latin typeface="SimSun" pitchFamily="2" charset="-122"/>
                        <a:ea typeface="SimSun" pitchFamily="2" charset="-122"/>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C860"/>
                    </a:solidFill>
                  </a:tcPr>
                </a:tc>
                <a:tc>
                  <a:txBody>
                    <a:bodyPr/>
                    <a:lstStyle/>
                    <a:p>
                      <a:pPr marL="0" marR="0" lvl="0" indent="0" algn="ct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dirty="0" smtClean="0">
                          <a:ln>
                            <a:noFill/>
                          </a:ln>
                          <a:solidFill>
                            <a:srgbClr val="004000"/>
                          </a:solidFill>
                          <a:effectLst/>
                          <a:latin typeface="Arial Unicode MS" pitchFamily="34" charset="-128"/>
                          <a:ea typeface="SimSun" pitchFamily="2" charset="-122"/>
                          <a:sym typeface="Arial" charset="0"/>
                        </a:rPr>
                        <a:t>2017</a:t>
                      </a:r>
                      <a:endParaRPr kumimoji="0" lang="ru-RU" altLang="zh-CN" sz="800" b="1" i="0" u="none" strike="noStrike" cap="none" normalizeH="0" baseline="0" dirty="0" smtClean="0">
                        <a:ln>
                          <a:noFill/>
                        </a:ln>
                        <a:solidFill>
                          <a:srgbClr val="000000"/>
                        </a:solidFill>
                        <a:effectLst/>
                        <a:latin typeface="SimSun" pitchFamily="2" charset="-122"/>
                        <a:ea typeface="SimSun" pitchFamily="2" charset="-122"/>
                        <a:sym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C860"/>
                    </a:solidFill>
                  </a:tcPr>
                </a:tc>
                <a:tc>
                  <a:txBody>
                    <a:bodyPr/>
                    <a:lstStyle/>
                    <a:p>
                      <a:pPr marL="0" marR="0" lvl="0" indent="0" algn="ct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dirty="0" smtClean="0">
                          <a:ln>
                            <a:noFill/>
                          </a:ln>
                          <a:solidFill>
                            <a:srgbClr val="004000"/>
                          </a:solidFill>
                          <a:effectLst/>
                          <a:latin typeface="Arial Unicode MS" pitchFamily="34" charset="-128"/>
                          <a:ea typeface="SimSun" pitchFamily="2" charset="-122"/>
                          <a:sym typeface="Arial" charset="0"/>
                        </a:rPr>
                        <a:t>2018</a:t>
                      </a:r>
                      <a:endParaRPr kumimoji="0" lang="ru-RU" altLang="zh-CN" sz="800" b="1" i="0" u="none" strike="noStrike" cap="none" normalizeH="0" baseline="0" dirty="0" smtClean="0">
                        <a:ln>
                          <a:noFill/>
                        </a:ln>
                        <a:solidFill>
                          <a:srgbClr val="000000"/>
                        </a:solidFill>
                        <a:effectLst/>
                        <a:latin typeface="SimSun" pitchFamily="2" charset="-122"/>
                        <a:ea typeface="SimSun" pitchFamily="2" charset="-122"/>
                        <a:sym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C860"/>
                    </a:solidFill>
                  </a:tcPr>
                </a:tc>
                <a:tc>
                  <a:txBody>
                    <a:bodyPr/>
                    <a:lstStyle/>
                    <a:p>
                      <a:pPr marL="0" marR="0" lvl="0" indent="0" algn="ct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dirty="0" smtClean="0">
                          <a:ln>
                            <a:noFill/>
                          </a:ln>
                          <a:solidFill>
                            <a:srgbClr val="004000"/>
                          </a:solidFill>
                          <a:effectLst/>
                          <a:latin typeface="Arial Unicode MS" pitchFamily="34" charset="-128"/>
                          <a:ea typeface="SimSun" pitchFamily="2" charset="-122"/>
                          <a:sym typeface="Arial" charset="0"/>
                        </a:rPr>
                        <a:t>2019</a:t>
                      </a:r>
                      <a:endParaRPr kumimoji="0" lang="ru-RU" altLang="zh-CN" sz="800" b="1" i="0" u="none" strike="noStrike" cap="none" normalizeH="0" baseline="0" dirty="0" smtClean="0">
                        <a:ln>
                          <a:noFill/>
                        </a:ln>
                        <a:solidFill>
                          <a:srgbClr val="000000"/>
                        </a:solidFill>
                        <a:effectLst/>
                        <a:latin typeface="SimSun" pitchFamily="2" charset="-122"/>
                        <a:ea typeface="SimSun" pitchFamily="2" charset="-122"/>
                        <a:sym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C860"/>
                    </a:solidFill>
                  </a:tcPr>
                </a:tc>
                <a:tc>
                  <a:txBody>
                    <a:bodyPr/>
                    <a:lstStyle/>
                    <a:p>
                      <a:pPr marL="0" marR="0" lvl="0" indent="0" algn="ct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dirty="0" smtClean="0">
                          <a:ln>
                            <a:noFill/>
                          </a:ln>
                          <a:solidFill>
                            <a:srgbClr val="004000"/>
                          </a:solidFill>
                          <a:effectLst/>
                          <a:latin typeface="Arial Unicode MS" pitchFamily="34" charset="-128"/>
                          <a:ea typeface="SimSun" pitchFamily="2" charset="-122"/>
                          <a:sym typeface="Arial" charset="0"/>
                        </a:rPr>
                        <a:t>2020</a:t>
                      </a:r>
                      <a:endParaRPr kumimoji="0" lang="ru-RU" altLang="zh-CN" sz="800" b="1" i="0" u="none" strike="noStrike" cap="none" normalizeH="0" baseline="0" dirty="0" smtClean="0">
                        <a:ln>
                          <a:noFill/>
                        </a:ln>
                        <a:solidFill>
                          <a:srgbClr val="000000"/>
                        </a:solidFill>
                        <a:effectLst/>
                        <a:latin typeface="SimSun" pitchFamily="2" charset="-122"/>
                        <a:ea typeface="SimSun" pitchFamily="2" charset="-122"/>
                        <a:sym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C860"/>
                    </a:solidFill>
                  </a:tcPr>
                </a:tc>
                <a:tc>
                  <a:txBody>
                    <a:bodyPr/>
                    <a:lstStyle/>
                    <a:p>
                      <a:pPr marL="0" marR="0" lvl="0" indent="0" algn="ct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dirty="0" smtClean="0">
                          <a:ln>
                            <a:noFill/>
                          </a:ln>
                          <a:solidFill>
                            <a:srgbClr val="004000"/>
                          </a:solidFill>
                          <a:effectLst/>
                          <a:latin typeface="Arial Unicode MS" pitchFamily="34" charset="-128"/>
                          <a:ea typeface="SimSun" pitchFamily="2" charset="-122"/>
                          <a:sym typeface="Arial" charset="0"/>
                        </a:rPr>
                        <a:t>2021</a:t>
                      </a:r>
                      <a:endParaRPr kumimoji="0" lang="ru-RU" altLang="zh-CN" sz="800" b="1" i="0" u="none" strike="noStrike" cap="none" normalizeH="0" baseline="0" dirty="0" smtClean="0">
                        <a:ln>
                          <a:noFill/>
                        </a:ln>
                        <a:solidFill>
                          <a:srgbClr val="000000"/>
                        </a:solidFill>
                        <a:effectLst/>
                        <a:latin typeface="SimSun" pitchFamily="2" charset="-122"/>
                        <a:ea typeface="SimSun" pitchFamily="2" charset="-122"/>
                        <a:sym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C860"/>
                    </a:solidFill>
                  </a:tcPr>
                </a:tc>
                <a:tc>
                  <a:txBody>
                    <a:bodyPr/>
                    <a:lstStyle/>
                    <a:p>
                      <a:pPr marL="0" marR="0" lvl="0" indent="0" algn="ct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dirty="0" smtClean="0">
                          <a:ln>
                            <a:noFill/>
                          </a:ln>
                          <a:solidFill>
                            <a:srgbClr val="004000"/>
                          </a:solidFill>
                          <a:effectLst/>
                          <a:latin typeface="Arial Unicode MS" pitchFamily="34" charset="-128"/>
                          <a:ea typeface="SimSun" pitchFamily="2" charset="-122"/>
                          <a:sym typeface="Arial" charset="0"/>
                        </a:rPr>
                        <a:t>202</a:t>
                      </a:r>
                      <a:r>
                        <a:rPr kumimoji="0" lang="en-US" altLang="zh-CN" sz="800" b="1" i="0" u="none" strike="noStrike" cap="none" normalizeH="0" baseline="0" dirty="0" smtClean="0">
                          <a:ln>
                            <a:noFill/>
                          </a:ln>
                          <a:solidFill>
                            <a:srgbClr val="004000"/>
                          </a:solidFill>
                          <a:effectLst/>
                          <a:latin typeface="Arial Unicode MS" pitchFamily="34" charset="-128"/>
                          <a:ea typeface="SimSun" pitchFamily="2" charset="-122"/>
                          <a:sym typeface="Arial" charset="0"/>
                        </a:rPr>
                        <a:t>2</a:t>
                      </a:r>
                      <a:endParaRPr kumimoji="0" lang="ru-RU" altLang="zh-CN" sz="800" b="1" i="0" u="none" strike="noStrike" cap="none" normalizeH="0" baseline="0" dirty="0" smtClean="0">
                        <a:ln>
                          <a:noFill/>
                        </a:ln>
                        <a:solidFill>
                          <a:srgbClr val="000000"/>
                        </a:solidFill>
                        <a:effectLst/>
                        <a:latin typeface="SimSun" pitchFamily="2" charset="-122"/>
                        <a:ea typeface="SimSun" pitchFamily="2" charset="-122"/>
                        <a:sym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C860"/>
                    </a:solidFill>
                  </a:tcPr>
                </a:tc>
              </a:tr>
              <a:tr h="127000">
                <a:tc>
                  <a:txBody>
                    <a:bodyPr/>
                    <a:lstStyle/>
                    <a:p>
                      <a:pPr marL="0" marR="0" lvl="0" indent="0" algn="l" defTabSz="0" rtl="0" eaLnBrk="1" fontAlgn="b" latinLnBrk="0" hangingPunct="1">
                        <a:lnSpc>
                          <a:spcPct val="100000"/>
                        </a:lnSpc>
                        <a:spcBef>
                          <a:spcPct val="0"/>
                        </a:spcBef>
                        <a:spcAft>
                          <a:spcPct val="0"/>
                        </a:spcAft>
                        <a:buClrTx/>
                        <a:buSzTx/>
                        <a:buFont typeface="Arial" charset="0"/>
                        <a:buNone/>
                        <a:tabLst/>
                      </a:pPr>
                      <a:r>
                        <a:rPr kumimoji="0" lang="zh-CN" altLang="ru-RU" sz="800" b="0"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资本及储备</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Arial" charset="0"/>
                        </a:rPr>
                        <a:t>2 155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Arial" charset="0"/>
                        </a:rPr>
                        <a:t>-2 054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Arial" charset="0"/>
                        </a:rPr>
                        <a:t>-7 719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Arial" charset="0"/>
                        </a:rPr>
                        <a:t>42 765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Arial" charset="0"/>
                        </a:rPr>
                        <a:t>159 278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dirty="0" smtClean="0">
                          <a:ln>
                            <a:noFill/>
                          </a:ln>
                          <a:solidFill>
                            <a:srgbClr val="000000"/>
                          </a:solidFill>
                          <a:effectLst/>
                          <a:latin typeface="SimSun" pitchFamily="2" charset="-122"/>
                          <a:ea typeface="SimSun" pitchFamily="2" charset="-122"/>
                          <a:sym typeface="Arial" charset="0"/>
                        </a:rPr>
                        <a:t>238 108 </a:t>
                      </a:r>
                      <a:endParaRPr kumimoji="0" lang="ru-RU" altLang="zh-CN" sz="2800" b="0" i="0" u="none" strike="noStrike" cap="none" normalizeH="0" baseline="0" dirty="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180975">
                <a:tc>
                  <a:txBody>
                    <a:bodyPr/>
                    <a:lstStyle/>
                    <a:p>
                      <a:pPr marL="0" marR="0" lvl="0" indent="0" algn="l" defTabSz="0" rtl="0" eaLnBrk="1" fontAlgn="b" latinLnBrk="0" hangingPunct="1">
                        <a:lnSpc>
                          <a:spcPct val="100000"/>
                        </a:lnSpc>
                        <a:spcBef>
                          <a:spcPct val="0"/>
                        </a:spcBef>
                        <a:spcAft>
                          <a:spcPct val="0"/>
                        </a:spcAft>
                        <a:buClrTx/>
                        <a:buSzTx/>
                        <a:buFont typeface="Arial" charset="0"/>
                        <a:buNone/>
                        <a:tabLst/>
                      </a:pPr>
                      <a:r>
                        <a:rPr kumimoji="0" lang="zh-CN" altLang="ru-RU" sz="800" b="0"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股本</a:t>
                      </a:r>
                    </a:p>
                  </a:txBody>
                  <a:tcPr marL="37591"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41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41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41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41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41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41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130175">
                <a:tc>
                  <a:txBody>
                    <a:bodyPr/>
                    <a:lstStyle/>
                    <a:p>
                      <a:pPr marL="0" marR="0" lvl="0" indent="179388" algn="l" defTabSz="0" rtl="0" eaLnBrk="1" fontAlgn="b" latinLnBrk="0" hangingPunct="1">
                        <a:lnSpc>
                          <a:spcPct val="100000"/>
                        </a:lnSpc>
                        <a:spcBef>
                          <a:spcPct val="0"/>
                        </a:spcBef>
                        <a:spcAft>
                          <a:spcPct val="0"/>
                        </a:spcAft>
                        <a:buClrTx/>
                        <a:buSzTx/>
                        <a:buFont typeface="Arial" charset="0"/>
                        <a:buNone/>
                        <a:tabLst/>
                      </a:pPr>
                      <a:r>
                        <a:rPr kumimoji="0" lang="zh-CN" altLang="ru-RU" sz="800" b="0" i="1"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股本，补充资本金</a:t>
                      </a:r>
                    </a:p>
                  </a:txBody>
                  <a:tcPr marL="75182"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41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41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41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41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41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41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128588">
                <a:tc>
                  <a:txBody>
                    <a:bodyPr/>
                    <a:lstStyle/>
                    <a:p>
                      <a:pPr marL="0" marR="0" lvl="0" indent="179388" algn="l" defTabSz="0" rtl="0" eaLnBrk="1" fontAlgn="b" latinLnBrk="0" hangingPunct="1">
                        <a:lnSpc>
                          <a:spcPct val="100000"/>
                        </a:lnSpc>
                        <a:spcBef>
                          <a:spcPct val="0"/>
                        </a:spcBef>
                        <a:spcAft>
                          <a:spcPct val="0"/>
                        </a:spcAft>
                        <a:buClrTx/>
                        <a:buSzTx/>
                        <a:buFont typeface="Arial" charset="0"/>
                        <a:buNone/>
                        <a:tabLst/>
                      </a:pPr>
                      <a:r>
                        <a:rPr kumimoji="0" lang="zh-CN" altLang="ru-RU" sz="800" b="0" i="1"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从股东购买自己的股份</a:t>
                      </a:r>
                    </a:p>
                  </a:txBody>
                  <a:tcPr marL="75182"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130175">
                <a:tc>
                  <a:txBody>
                    <a:bodyPr/>
                    <a:lstStyle/>
                    <a:p>
                      <a:pPr marL="0" marR="0" lvl="0" indent="179388" algn="l" defTabSz="0" rtl="0" eaLnBrk="1" fontAlgn="b" latinLnBrk="0" hangingPunct="1">
                        <a:lnSpc>
                          <a:spcPct val="100000"/>
                        </a:lnSpc>
                        <a:spcBef>
                          <a:spcPct val="0"/>
                        </a:spcBef>
                        <a:spcAft>
                          <a:spcPct val="0"/>
                        </a:spcAft>
                        <a:buClrTx/>
                        <a:buSzTx/>
                        <a:buFont typeface="Arial" charset="0"/>
                        <a:buNone/>
                        <a:tabLst/>
                      </a:pPr>
                      <a:r>
                        <a:rPr kumimoji="0" lang="zh-CN" altLang="ru-RU" sz="800" b="0" i="1"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针对性的融资</a:t>
                      </a:r>
                    </a:p>
                  </a:txBody>
                  <a:tcPr marL="75182"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200025">
                <a:tc>
                  <a:txBody>
                    <a:bodyPr/>
                    <a:lstStyle/>
                    <a:p>
                      <a:pPr marL="0" marR="0" lvl="0" indent="179388" algn="l" defTabSz="0" rtl="0" eaLnBrk="1" fontAlgn="b" latinLnBrk="0" hangingPunct="1">
                        <a:lnSpc>
                          <a:spcPct val="100000"/>
                        </a:lnSpc>
                        <a:spcBef>
                          <a:spcPct val="0"/>
                        </a:spcBef>
                        <a:spcAft>
                          <a:spcPct val="0"/>
                        </a:spcAft>
                        <a:buClrTx/>
                        <a:buSzTx/>
                        <a:buFont typeface="Arial" charset="0"/>
                        <a:buNone/>
                        <a:tabLst/>
                      </a:pPr>
                      <a:r>
                        <a:rPr kumimoji="0" lang="zh-CN" altLang="ru-RU" sz="800" b="0" i="1"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基金和储备</a:t>
                      </a:r>
                    </a:p>
                  </a:txBody>
                  <a:tcPr marL="75182"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130175">
                <a:tc>
                  <a:txBody>
                    <a:bodyPr/>
                    <a:lstStyle/>
                    <a:p>
                      <a:pPr marL="0" marR="0" lvl="0" indent="0" algn="l" defTabSz="0" rtl="0" eaLnBrk="1" fontAlgn="b" latinLnBrk="0" hangingPunct="1">
                        <a:lnSpc>
                          <a:spcPct val="100000"/>
                        </a:lnSpc>
                        <a:spcBef>
                          <a:spcPct val="0"/>
                        </a:spcBef>
                        <a:spcAft>
                          <a:spcPct val="0"/>
                        </a:spcAft>
                        <a:buClrTx/>
                        <a:buSzTx/>
                        <a:buFont typeface="Arial" charset="0"/>
                        <a:buNone/>
                        <a:tabLst/>
                      </a:pPr>
                      <a:r>
                        <a:rPr kumimoji="0" lang="zh-CN" altLang="ru-RU" sz="800" b="0"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未分配利润</a:t>
                      </a:r>
                    </a:p>
                  </a:txBody>
                  <a:tcPr marL="37591"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2 113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-2 095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-7 760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42 724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159 237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238 067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131763">
                <a:tc>
                  <a:txBody>
                    <a:bodyPr/>
                    <a:lstStyle/>
                    <a:p>
                      <a:pPr marL="0" marR="0" lvl="0" indent="0" algn="l" defTabSz="0" rtl="0" eaLnBrk="1" fontAlgn="b" latinLnBrk="0" hangingPunct="1">
                        <a:lnSpc>
                          <a:spcPct val="100000"/>
                        </a:lnSpc>
                        <a:spcBef>
                          <a:spcPct val="0"/>
                        </a:spcBef>
                        <a:spcAft>
                          <a:spcPct val="0"/>
                        </a:spcAft>
                        <a:buClrTx/>
                        <a:buSzTx/>
                        <a:buFont typeface="Arial" charset="0"/>
                        <a:buNone/>
                        <a:tabLst/>
                      </a:pPr>
                      <a:r>
                        <a:rPr kumimoji="0" lang="zh-CN" altLang="ru-RU" sz="800" b="1"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债务 </a:t>
                      </a:r>
                      <a:endParaRPr kumimoji="0" lang="zh-CN" altLang="ru-RU" sz="800" b="1" i="0" u="none" strike="noStrike" cap="none" normalizeH="0" baseline="0" smtClean="0">
                        <a:ln>
                          <a:noFill/>
                        </a:ln>
                        <a:solidFill>
                          <a:srgbClr val="000000"/>
                        </a:solidFill>
                        <a:effectLst/>
                        <a:latin typeface="SimSun" pitchFamily="2" charset="-122"/>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Arial" charset="0"/>
                        </a:rPr>
                        <a:t>110 307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Arial" charset="0"/>
                        </a:rPr>
                        <a:t>128 155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Arial" charset="0"/>
                        </a:rPr>
                        <a:t>154 938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Arial" charset="0"/>
                        </a:rPr>
                        <a:t>116 353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Arial" charset="0"/>
                        </a:rPr>
                        <a:t>47 476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Arial" charset="0"/>
                        </a:rPr>
                        <a:t>44 803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168275">
                <a:tc>
                  <a:txBody>
                    <a:bodyPr/>
                    <a:lstStyle/>
                    <a:p>
                      <a:pPr marL="0" marR="0" lvl="0" indent="0" algn="l" defTabSz="0" rtl="0" eaLnBrk="1" fontAlgn="b" latinLnBrk="0" hangingPunct="1">
                        <a:lnSpc>
                          <a:spcPct val="100000"/>
                        </a:lnSpc>
                        <a:spcBef>
                          <a:spcPct val="0"/>
                        </a:spcBef>
                        <a:spcAft>
                          <a:spcPct val="0"/>
                        </a:spcAft>
                        <a:buClrTx/>
                        <a:buSzTx/>
                        <a:buFont typeface="Arial" charset="0"/>
                        <a:buNone/>
                        <a:tabLst/>
                      </a:pPr>
                      <a:r>
                        <a:rPr kumimoji="0" lang="ru-RU" altLang="en-US" sz="800" b="0" i="0" u="none" strike="noStrike" cap="none" normalizeH="0" baseline="0" smtClean="0">
                          <a:ln>
                            <a:noFill/>
                          </a:ln>
                          <a:solidFill>
                            <a:srgbClr val="004000"/>
                          </a:solidFill>
                          <a:effectLst/>
                          <a:latin typeface="Arial Unicode MS" pitchFamily="34" charset="-128"/>
                          <a:ea typeface="SimSun" pitchFamily="2" charset="-122"/>
                          <a:sym typeface="Arial" charset="0"/>
                        </a:rPr>
                        <a:t>长期</a:t>
                      </a:r>
                      <a:r>
                        <a:rPr kumimoji="0" lang="zh-CN" altLang="en-US" sz="800" b="0" i="0" u="none" strike="noStrike" cap="none" normalizeH="0" baseline="0" smtClean="0">
                          <a:ln>
                            <a:noFill/>
                          </a:ln>
                          <a:solidFill>
                            <a:srgbClr val="004000"/>
                          </a:solidFill>
                          <a:effectLst/>
                          <a:latin typeface="Arial Unicode MS" pitchFamily="34" charset="-128"/>
                          <a:ea typeface="SimSun" pitchFamily="2" charset="-122"/>
                          <a:sym typeface="Arial" charset="0"/>
                        </a:rPr>
                        <a:t>贷款</a:t>
                      </a:r>
                      <a:r>
                        <a:rPr kumimoji="0" lang="ru-RU" altLang="en-US" sz="800" b="0" i="0" u="none" strike="noStrike" cap="none" normalizeH="0" baseline="0" smtClean="0">
                          <a:ln>
                            <a:noFill/>
                          </a:ln>
                          <a:solidFill>
                            <a:srgbClr val="004000"/>
                          </a:solidFill>
                          <a:effectLst/>
                          <a:latin typeface="Arial Unicode MS" pitchFamily="34" charset="-128"/>
                          <a:ea typeface="SimSun" pitchFamily="2" charset="-122"/>
                          <a:sym typeface="Arial" charset="0"/>
                        </a:rPr>
                        <a:t>（不计利息）</a:t>
                      </a:r>
                    </a:p>
                  </a:txBody>
                  <a:tcPr marL="37591"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107 508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121 345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125 562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63 800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0,000000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206375">
                <a:tc>
                  <a:txBody>
                    <a:bodyPr/>
                    <a:lstStyle/>
                    <a:p>
                      <a:pPr marL="0" marR="0" lvl="0" indent="0" algn="l" defTabSz="0" rtl="0" eaLnBrk="1" fontAlgn="b" latinLnBrk="0" hangingPunct="1">
                        <a:lnSpc>
                          <a:spcPct val="100000"/>
                        </a:lnSpc>
                        <a:spcBef>
                          <a:spcPct val="0"/>
                        </a:spcBef>
                        <a:spcAft>
                          <a:spcPct val="0"/>
                        </a:spcAft>
                        <a:buClrTx/>
                        <a:buSzTx/>
                        <a:buFont typeface="Arial" charset="0"/>
                        <a:buNone/>
                        <a:tabLst/>
                      </a:pPr>
                      <a:r>
                        <a:rPr kumimoji="0" lang="zh-CN" altLang="en-US" sz="800" b="0" i="0" u="none" strike="noStrike" cap="none" normalizeH="0" baseline="0" smtClean="0">
                          <a:ln>
                            <a:noFill/>
                          </a:ln>
                          <a:solidFill>
                            <a:srgbClr val="004000"/>
                          </a:solidFill>
                          <a:effectLst/>
                          <a:latin typeface="Arial Unicode MS" pitchFamily="34" charset="-128"/>
                          <a:ea typeface="SimSun" pitchFamily="2" charset="-122"/>
                          <a:sym typeface="Arial" charset="0"/>
                        </a:rPr>
                        <a:t>短期贷款</a:t>
                      </a:r>
                      <a:r>
                        <a:rPr kumimoji="0" lang="ru-RU" altLang="en-US" sz="800" b="0" i="0" u="none" strike="noStrike" cap="none" normalizeH="0" baseline="0" smtClean="0">
                          <a:ln>
                            <a:noFill/>
                          </a:ln>
                          <a:solidFill>
                            <a:srgbClr val="004000"/>
                          </a:solidFill>
                          <a:effectLst/>
                          <a:latin typeface="Arial Unicode MS" pitchFamily="34" charset="-128"/>
                          <a:ea typeface="SimSun" pitchFamily="2" charset="-122"/>
                          <a:sym typeface="Arial" charset="0"/>
                        </a:rPr>
                        <a:t>(不计利息)</a:t>
                      </a:r>
                      <a:endParaRPr kumimoji="0" lang="ru-RU" altLang="en-US" sz="800" b="0" i="0" u="none" strike="noStrike" cap="none" normalizeH="0" baseline="0" smtClean="0">
                        <a:ln>
                          <a:noFill/>
                        </a:ln>
                        <a:solidFill>
                          <a:srgbClr val="000000"/>
                        </a:solidFill>
                        <a:effectLst/>
                        <a:latin typeface="SimSun" pitchFamily="2" charset="-122"/>
                        <a:ea typeface="SimSun" pitchFamily="2" charset="-122"/>
                        <a:sym typeface="Arial" charset="0"/>
                      </a:endParaRPr>
                    </a:p>
                  </a:txBody>
                  <a:tcPr marL="37591"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0,000000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127000">
                <a:tc>
                  <a:txBody>
                    <a:bodyPr/>
                    <a:lstStyle/>
                    <a:p>
                      <a:pPr marL="0" marR="0" lvl="0" indent="0" algn="l" defTabSz="0" rtl="0" eaLnBrk="1" fontAlgn="b" latinLnBrk="0" hangingPunct="1">
                        <a:lnSpc>
                          <a:spcPct val="100000"/>
                        </a:lnSpc>
                        <a:spcBef>
                          <a:spcPct val="0"/>
                        </a:spcBef>
                        <a:spcAft>
                          <a:spcPct val="0"/>
                        </a:spcAft>
                        <a:buClrTx/>
                        <a:buSzTx/>
                        <a:buFont typeface="Arial" charset="0"/>
                        <a:buNone/>
                        <a:tabLst/>
                      </a:pPr>
                      <a:r>
                        <a:rPr kumimoji="0" lang="zh-CN" altLang="ru-RU" sz="800" b="0"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应付帐款</a:t>
                      </a:r>
                      <a:r>
                        <a:rPr kumimoji="0" lang="ru-RU" altLang="zh-CN" sz="800" b="0" i="0" u="none" strike="noStrike" cap="none" normalizeH="0" baseline="0" smtClean="0">
                          <a:ln>
                            <a:noFill/>
                          </a:ln>
                          <a:solidFill>
                            <a:srgbClr val="004000"/>
                          </a:solidFill>
                          <a:effectLst/>
                          <a:latin typeface="Arial Unicode MS" pitchFamily="34" charset="-128"/>
                          <a:ea typeface="SimSun" pitchFamily="2" charset="-122"/>
                          <a:sym typeface="Arial" charset="0"/>
                        </a:rPr>
                        <a:t>ь</a:t>
                      </a:r>
                      <a:endPar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endParaRPr>
                    </a:p>
                  </a:txBody>
                  <a:tcPr marL="37591"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326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53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367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723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595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595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130175">
                <a:tc>
                  <a:txBody>
                    <a:bodyPr/>
                    <a:lstStyle/>
                    <a:p>
                      <a:pPr marL="0" marR="0" lvl="0" indent="179388" algn="l" defTabSz="0" rtl="0" eaLnBrk="1" fontAlgn="b" latinLnBrk="0" hangingPunct="1">
                        <a:lnSpc>
                          <a:spcPct val="100000"/>
                        </a:lnSpc>
                        <a:spcBef>
                          <a:spcPct val="0"/>
                        </a:spcBef>
                        <a:spcAft>
                          <a:spcPct val="0"/>
                        </a:spcAft>
                        <a:buClrTx/>
                        <a:buSzTx/>
                        <a:buFont typeface="Arial" charset="0"/>
                        <a:buNone/>
                        <a:tabLst/>
                      </a:pPr>
                      <a:r>
                        <a:rPr kumimoji="0" lang="zh-CN" altLang="en-US" sz="800" b="0" i="1" u="none" strike="noStrike" cap="none" normalizeH="0" baseline="0" smtClean="0">
                          <a:ln>
                            <a:noFill/>
                          </a:ln>
                          <a:solidFill>
                            <a:srgbClr val="004000"/>
                          </a:solidFill>
                          <a:effectLst/>
                          <a:latin typeface="Arial Unicode MS" pitchFamily="34" charset="-128"/>
                          <a:ea typeface="SimSun" pitchFamily="2" charset="-122"/>
                          <a:sym typeface="Arial" charset="0"/>
                        </a:rPr>
                        <a:t>供货商债务</a:t>
                      </a:r>
                      <a:endParaRPr kumimoji="0" lang="zh-CN" altLang="en-US" sz="800" b="0" i="1" u="none" strike="noStrike" cap="none" normalizeH="0" baseline="0" smtClean="0">
                        <a:ln>
                          <a:noFill/>
                        </a:ln>
                        <a:solidFill>
                          <a:srgbClr val="000000"/>
                        </a:solidFill>
                        <a:effectLst/>
                        <a:latin typeface="SimSun" pitchFamily="2" charset="-122"/>
                        <a:ea typeface="SimSun" pitchFamily="2" charset="-122"/>
                        <a:sym typeface="Arial" charset="0"/>
                      </a:endParaRPr>
                    </a:p>
                  </a:txBody>
                  <a:tcPr marL="112773"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130175">
                <a:tc>
                  <a:txBody>
                    <a:bodyPr/>
                    <a:lstStyle/>
                    <a:p>
                      <a:pPr marL="0" marR="0" lvl="0" indent="179388" algn="l" defTabSz="0" rtl="0" eaLnBrk="1" fontAlgn="b" latinLnBrk="0" hangingPunct="1">
                        <a:lnSpc>
                          <a:spcPct val="100000"/>
                        </a:lnSpc>
                        <a:spcBef>
                          <a:spcPct val="0"/>
                        </a:spcBef>
                        <a:spcAft>
                          <a:spcPct val="0"/>
                        </a:spcAft>
                        <a:buClrTx/>
                        <a:buSzTx/>
                        <a:buFont typeface="Arial" charset="0"/>
                        <a:buNone/>
                        <a:tabLst/>
                      </a:pPr>
                      <a:r>
                        <a:rPr kumimoji="0" lang="zh-CN" altLang="ru-RU" sz="800" b="0" i="1"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其他应付款</a:t>
                      </a:r>
                    </a:p>
                  </a:txBody>
                  <a:tcPr marL="112773"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326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53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367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723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595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1" u="none" strike="noStrike" cap="none" normalizeH="0" baseline="0" smtClean="0">
                          <a:ln>
                            <a:noFill/>
                          </a:ln>
                          <a:solidFill>
                            <a:srgbClr val="000000"/>
                          </a:solidFill>
                          <a:effectLst/>
                          <a:latin typeface="SimSun" pitchFamily="2" charset="-122"/>
                          <a:ea typeface="SimSun" pitchFamily="2" charset="-122"/>
                          <a:sym typeface="Arial" charset="0"/>
                        </a:rPr>
                        <a:t>595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130175">
                <a:tc>
                  <a:txBody>
                    <a:bodyPr/>
                    <a:lstStyle/>
                    <a:p>
                      <a:pPr marL="0" marR="0" lvl="0" indent="0" algn="l" defTabSz="0" rtl="0" eaLnBrk="1" fontAlgn="b" latinLnBrk="0" hangingPunct="1">
                        <a:lnSpc>
                          <a:spcPct val="100000"/>
                        </a:lnSpc>
                        <a:spcBef>
                          <a:spcPct val="0"/>
                        </a:spcBef>
                        <a:spcAft>
                          <a:spcPct val="0"/>
                        </a:spcAft>
                        <a:buClrTx/>
                        <a:buSzTx/>
                        <a:buFont typeface="Arial" charset="0"/>
                        <a:buNone/>
                        <a:tabLst/>
                      </a:pPr>
                      <a:r>
                        <a:rPr kumimoji="0" lang="zh-CN" altLang="en-US" sz="800" b="0" i="0" u="none" strike="noStrike" cap="none" normalizeH="0" baseline="0" smtClean="0">
                          <a:ln>
                            <a:noFill/>
                          </a:ln>
                          <a:solidFill>
                            <a:srgbClr val="004000"/>
                          </a:solidFill>
                          <a:effectLst/>
                          <a:latin typeface="Arial Unicode MS" pitchFamily="34" charset="-128"/>
                          <a:ea typeface="SimSun" pitchFamily="2" charset="-122"/>
                          <a:sym typeface="Arial" charset="0"/>
                        </a:rPr>
                        <a:t>支付股东收入欠款</a:t>
                      </a:r>
                      <a:endParaRPr kumimoji="0" lang="zh-CN" altLang="en-US" sz="800" b="0" i="0" u="none" strike="noStrike" cap="none" normalizeH="0" baseline="0" smtClean="0">
                        <a:ln>
                          <a:noFill/>
                        </a:ln>
                        <a:solidFill>
                          <a:srgbClr val="000000"/>
                        </a:solidFill>
                        <a:effectLst/>
                        <a:latin typeface="SimSun" pitchFamily="2" charset="-122"/>
                        <a:ea typeface="SimSun" pitchFamily="2" charset="-122"/>
                        <a:sym typeface="Arial" charset="0"/>
                      </a:endParaRPr>
                    </a:p>
                  </a:txBody>
                  <a:tcPr marL="37591"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130175">
                <a:tc>
                  <a:txBody>
                    <a:bodyPr/>
                    <a:lstStyle/>
                    <a:p>
                      <a:pPr marL="0" marR="0" lvl="0" indent="0" algn="l" defTabSz="0" rtl="0" eaLnBrk="1" fontAlgn="b" latinLnBrk="0" hangingPunct="1">
                        <a:lnSpc>
                          <a:spcPct val="100000"/>
                        </a:lnSpc>
                        <a:spcBef>
                          <a:spcPct val="0"/>
                        </a:spcBef>
                        <a:spcAft>
                          <a:spcPct val="0"/>
                        </a:spcAft>
                        <a:buClrTx/>
                        <a:buSzTx/>
                        <a:buFont typeface="Arial" charset="0"/>
                        <a:buNone/>
                        <a:tabLst/>
                      </a:pPr>
                      <a:r>
                        <a:rPr kumimoji="0" lang="zh-CN" altLang="ru-RU" sz="800" b="0"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递延收入</a:t>
                      </a:r>
                    </a:p>
                  </a:txBody>
                  <a:tcPr marL="37591"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127000">
                <a:tc>
                  <a:txBody>
                    <a:bodyPr/>
                    <a:lstStyle/>
                    <a:p>
                      <a:pPr marL="0" marR="0" lvl="0" indent="0" algn="l" defTabSz="0" rtl="0" eaLnBrk="1" fontAlgn="b" latinLnBrk="0" hangingPunct="1">
                        <a:lnSpc>
                          <a:spcPct val="100000"/>
                        </a:lnSpc>
                        <a:spcBef>
                          <a:spcPct val="0"/>
                        </a:spcBef>
                        <a:spcAft>
                          <a:spcPct val="0"/>
                        </a:spcAft>
                        <a:buClrTx/>
                        <a:buSzTx/>
                        <a:buFont typeface="Arial" charset="0"/>
                        <a:buNone/>
                        <a:tabLst/>
                      </a:pPr>
                      <a:r>
                        <a:rPr kumimoji="0" lang="zh-CN" altLang="en-US" sz="800" b="0" i="0" u="none" strike="noStrike" cap="none" normalizeH="0" baseline="0" smtClean="0">
                          <a:ln>
                            <a:noFill/>
                          </a:ln>
                          <a:solidFill>
                            <a:srgbClr val="004000"/>
                          </a:solidFill>
                          <a:effectLst/>
                          <a:latin typeface="Arial Unicode MS" pitchFamily="34" charset="-128"/>
                          <a:ea typeface="SimSun" pitchFamily="2" charset="-122"/>
                          <a:sym typeface="Arial" charset="0"/>
                        </a:rPr>
                        <a:t>未来支出储备</a:t>
                      </a:r>
                    </a:p>
                  </a:txBody>
                  <a:tcPr marL="37591"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0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4 284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26 536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49 358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44 408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41 735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130175">
                <a:tc>
                  <a:txBody>
                    <a:bodyPr/>
                    <a:lstStyle/>
                    <a:p>
                      <a:pPr marL="0" marR="0" lvl="0" indent="0" algn="l" defTabSz="0" rtl="0" eaLnBrk="1" fontAlgn="b" latinLnBrk="0" hangingPunct="1">
                        <a:lnSpc>
                          <a:spcPct val="100000"/>
                        </a:lnSpc>
                        <a:spcBef>
                          <a:spcPct val="0"/>
                        </a:spcBef>
                        <a:spcAft>
                          <a:spcPct val="0"/>
                        </a:spcAft>
                        <a:buClrTx/>
                        <a:buSzTx/>
                        <a:buFont typeface="Arial" charset="0"/>
                        <a:buNone/>
                        <a:tabLst/>
                      </a:pPr>
                      <a:r>
                        <a:rPr kumimoji="0" lang="zh-CN" altLang="ru-RU" sz="800" b="0"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其他负债</a:t>
                      </a:r>
                    </a:p>
                  </a:txBody>
                  <a:tcPr marL="37591"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2 473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2 473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2 473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2 473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2 473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0" i="0" u="none" strike="noStrike" cap="none" normalizeH="0" baseline="0" smtClean="0">
                          <a:ln>
                            <a:noFill/>
                          </a:ln>
                          <a:solidFill>
                            <a:srgbClr val="000000"/>
                          </a:solidFill>
                          <a:effectLst/>
                          <a:latin typeface="SimSun" pitchFamily="2" charset="-122"/>
                          <a:ea typeface="SimSun" pitchFamily="2" charset="-122"/>
                          <a:sym typeface="Arial" charset="0"/>
                        </a:rPr>
                        <a:t>2 473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130175">
                <a:tc>
                  <a:txBody>
                    <a:bodyPr/>
                    <a:lstStyle/>
                    <a:p>
                      <a:pPr marL="0" marR="0" lvl="0" indent="0" algn="l" defTabSz="0" rtl="0" eaLnBrk="1" fontAlgn="b" latinLnBrk="0" hangingPunct="1">
                        <a:lnSpc>
                          <a:spcPct val="100000"/>
                        </a:lnSpc>
                        <a:spcBef>
                          <a:spcPct val="0"/>
                        </a:spcBef>
                        <a:spcAft>
                          <a:spcPct val="0"/>
                        </a:spcAft>
                        <a:buClrTx/>
                        <a:buSzTx/>
                        <a:buFont typeface="Arial" charset="0"/>
                        <a:buNone/>
                        <a:tabLst/>
                      </a:pPr>
                      <a:r>
                        <a:rPr kumimoji="0" lang="zh-CN" altLang="ru-RU" sz="800" b="1" i="0" u="none" strike="noStrike" cap="none" normalizeH="0" baseline="0" smtClean="0">
                          <a:ln>
                            <a:noFill/>
                          </a:ln>
                          <a:solidFill>
                            <a:srgbClr val="004000"/>
                          </a:solidFill>
                          <a:effectLst/>
                          <a:latin typeface="Arial Unicode MS" pitchFamily="34" charset="-128"/>
                          <a:ea typeface="Arial Unicode MS" pitchFamily="34" charset="-128"/>
                          <a:cs typeface="Arial Unicode MS" pitchFamily="34" charset="-128"/>
                          <a:sym typeface="Arial" charset="0"/>
                        </a:rPr>
                        <a:t>总负债</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B7"/>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Arial" charset="0"/>
                        </a:rPr>
                        <a:t>112 462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B7"/>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Arial" charset="0"/>
                        </a:rPr>
                        <a:t>126 101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B7"/>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Arial" charset="0"/>
                        </a:rPr>
                        <a:t>147 219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B7"/>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Arial" charset="0"/>
                        </a:rPr>
                        <a:t>159 119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B7"/>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smtClean="0">
                          <a:ln>
                            <a:noFill/>
                          </a:ln>
                          <a:solidFill>
                            <a:srgbClr val="000000"/>
                          </a:solidFill>
                          <a:effectLst/>
                          <a:latin typeface="SimSun" pitchFamily="2" charset="-122"/>
                          <a:ea typeface="SimSun" pitchFamily="2" charset="-122"/>
                          <a:sym typeface="Arial" charset="0"/>
                        </a:rPr>
                        <a:t>206 754 </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B7"/>
                    </a:solidFill>
                  </a:tcPr>
                </a:tc>
                <a:tc>
                  <a:txBody>
                    <a:bodyPr/>
                    <a:lstStyle/>
                    <a:p>
                      <a:pPr marL="0" marR="0" lvl="0" indent="0" algn="r" defTabSz="0" rtl="0" eaLnBrk="1" fontAlgn="b" latinLnBrk="0" hangingPunct="1">
                        <a:lnSpc>
                          <a:spcPct val="100000"/>
                        </a:lnSpc>
                        <a:spcBef>
                          <a:spcPct val="0"/>
                        </a:spcBef>
                        <a:spcAft>
                          <a:spcPct val="0"/>
                        </a:spcAft>
                        <a:buClrTx/>
                        <a:buSzTx/>
                        <a:buFont typeface="Arial" charset="0"/>
                        <a:buNone/>
                        <a:tabLst/>
                      </a:pPr>
                      <a:r>
                        <a:rPr kumimoji="0" lang="ru-RU" altLang="zh-CN" sz="800" b="1" i="0" u="none" strike="noStrike" cap="none" normalizeH="0" baseline="0" dirty="0" smtClean="0">
                          <a:ln>
                            <a:noFill/>
                          </a:ln>
                          <a:solidFill>
                            <a:srgbClr val="000000"/>
                          </a:solidFill>
                          <a:effectLst/>
                          <a:latin typeface="SimSun" pitchFamily="2" charset="-122"/>
                          <a:ea typeface="SimSun" pitchFamily="2" charset="-122"/>
                          <a:sym typeface="Arial" charset="0"/>
                        </a:rPr>
                        <a:t>282 911 </a:t>
                      </a:r>
                      <a:endParaRPr kumimoji="0" lang="ru-RU" altLang="zh-CN" sz="2800" b="0" i="0" u="none" strike="noStrike" cap="none" normalizeH="0" baseline="0" dirty="0" smtClean="0">
                        <a:ln>
                          <a:noFill/>
                        </a:ln>
                        <a:solidFill>
                          <a:schemeClr val="tx1"/>
                        </a:solidFill>
                        <a:effectLst/>
                        <a:latin typeface="Arial" charset="0"/>
                        <a:ea typeface="SimSun" pitchFamily="2" charset="-122"/>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B7"/>
                    </a:solidFill>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Rot="1" noChangeArrowheads="1"/>
          </p:cNvSpPr>
          <p:nvPr/>
        </p:nvSpPr>
        <p:spPr>
          <a:xfrm>
            <a:off x="466725" y="476250"/>
            <a:ext cx="8385175" cy="593725"/>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32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SimSun" pitchFamily="2" charset="-122"/>
                <a:cs typeface="+mj-cs"/>
              </a:rPr>
              <a:t>项目风险</a:t>
            </a:r>
            <a:endParaRPr kumimoji="0" lang="ru-RU" altLang="en-US" sz="32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graphicFrame>
        <p:nvGraphicFramePr>
          <p:cNvPr id="3" name="Group 3"/>
          <p:cNvGraphicFramePr>
            <a:graphicFrameLocks noGrp="1"/>
          </p:cNvGraphicFramePr>
          <p:nvPr/>
        </p:nvGraphicFramePr>
        <p:xfrm>
          <a:off x="827088" y="1628775"/>
          <a:ext cx="7993062" cy="3884227"/>
        </p:xfrm>
        <a:graphic>
          <a:graphicData uri="http://schemas.openxmlformats.org/drawingml/2006/table">
            <a:tbl>
              <a:tblPr/>
              <a:tblGrid>
                <a:gridCol w="339725"/>
                <a:gridCol w="6143625"/>
                <a:gridCol w="1509712"/>
              </a:tblGrid>
              <a:tr h="587375">
                <a:tc>
                  <a:txBody>
                    <a:bodyPr/>
                    <a:lstStyle/>
                    <a:p>
                      <a:pPr marL="0" marR="0" lvl="0" indent="0" algn="ctr" defTabSz="0" rtl="0" eaLnBrk="1" fontAlgn="base" latinLnBrk="0" hangingPunct="1">
                        <a:lnSpc>
                          <a:spcPct val="115000"/>
                        </a:lnSpc>
                        <a:spcBef>
                          <a:spcPct val="0"/>
                        </a:spcBef>
                        <a:spcAft>
                          <a:spcPct val="0"/>
                        </a:spcAft>
                        <a:buClrTx/>
                        <a:buSzTx/>
                        <a:buFont typeface="Arial" charset="0"/>
                        <a:buNone/>
                        <a:tabLst/>
                      </a:pPr>
                      <a:r>
                        <a:rPr kumimoji="0" lang="zh-CN" altLang="en-US" sz="2000" b="0" i="0" u="none" strike="noStrike" cap="none" normalizeH="0" baseline="0" dirty="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编号</a:t>
                      </a:r>
                      <a:endParaRPr kumimoji="0" lang="ru-RU" altLang="zh-CN" sz="2000" b="0" i="0" u="none" strike="noStrike" cap="none" normalizeH="0" baseline="0" dirty="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15000"/>
                        </a:lnSpc>
                        <a:spcBef>
                          <a:spcPct val="0"/>
                        </a:spcBef>
                        <a:spcAft>
                          <a:spcPct val="0"/>
                        </a:spcAft>
                        <a:buClrTx/>
                        <a:buSzTx/>
                        <a:buFont typeface="Arial" charset="0"/>
                        <a:buNone/>
                        <a:tabLst/>
                      </a:pPr>
                      <a:r>
                        <a:rPr kumimoji="0" lang="zh-CN" altLang="en-US" sz="20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风险名称</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15000"/>
                        </a:lnSpc>
                        <a:spcBef>
                          <a:spcPct val="0"/>
                        </a:spcBef>
                        <a:spcAft>
                          <a:spcPct val="0"/>
                        </a:spcAft>
                        <a:buClrTx/>
                        <a:buSzTx/>
                        <a:buFont typeface="Arial" charset="0"/>
                        <a:buNone/>
                        <a:tabLst/>
                      </a:pPr>
                      <a:r>
                        <a:rPr kumimoji="0" lang="zh-CN" altLang="en-US" sz="20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风险级别</a:t>
                      </a:r>
                      <a:endParaRPr kumimoji="0" lang="zh-CN" altLang="en-US" sz="2000" b="0" i="0" u="none" strike="noStrike" cap="none" normalizeH="0" baseline="0" dirty="0" smtClean="0">
                        <a:ln>
                          <a:noFill/>
                        </a:ln>
                        <a:solidFill>
                          <a:srgbClr val="FFCC66"/>
                        </a:solidFill>
                        <a:effectLst/>
                        <a:latin typeface="Calibri" pitchFamily="34" charset="0"/>
                        <a:ea typeface="SimSun" pitchFamily="2" charset="-122"/>
                        <a:sym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en-US" altLang="ru-RU" sz="20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1</a:t>
                      </a:r>
                      <a:endParaRPr kumimoji="0" lang="ru-RU" altLang="en-US" sz="2000" b="0" i="0" u="none" strike="noStrike" cap="none" normalizeH="0" baseline="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zh-CN" altLang="ru-RU" sz="20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政治风险</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15000"/>
                        </a:lnSpc>
                        <a:spcBef>
                          <a:spcPct val="0"/>
                        </a:spcBef>
                        <a:spcAft>
                          <a:spcPct val="0"/>
                        </a:spcAft>
                        <a:buClrTx/>
                        <a:buSzTx/>
                        <a:buFont typeface="Arial" charset="0"/>
                        <a:buNone/>
                        <a:tabLst/>
                      </a:pPr>
                      <a:r>
                        <a:rPr kumimoji="0" lang="zh-CN" altLang="en-US" sz="20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低</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en-US" altLang="ru-RU" sz="20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2</a:t>
                      </a:r>
                      <a:endParaRPr kumimoji="0" lang="ru-RU" altLang="en-US" sz="2000" b="0" i="0" u="none" strike="noStrike" cap="none" normalizeH="0" baseline="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zh-CN" altLang="en-US" sz="20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竞争加大风险</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15000"/>
                        </a:lnSpc>
                        <a:spcBef>
                          <a:spcPct val="0"/>
                        </a:spcBef>
                        <a:spcAft>
                          <a:spcPct val="0"/>
                        </a:spcAft>
                        <a:buClrTx/>
                        <a:buSzTx/>
                        <a:buFont typeface="Arial" charset="0"/>
                        <a:buNone/>
                        <a:tabLst/>
                      </a:pPr>
                      <a:r>
                        <a:rPr kumimoji="0" lang="zh-CN" altLang="en-US" sz="20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低</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en-US" altLang="ru-RU" sz="20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3</a:t>
                      </a:r>
                      <a:endParaRPr kumimoji="0" lang="ru-RU" altLang="en-US" sz="2000" b="0" i="0" u="none" strike="noStrike" cap="none" normalizeH="0" baseline="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zh-CN" altLang="ru-RU" sz="20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人才数量不足的风险</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15000"/>
                        </a:lnSpc>
                        <a:spcBef>
                          <a:spcPct val="0"/>
                        </a:spcBef>
                        <a:spcAft>
                          <a:spcPct val="0"/>
                        </a:spcAft>
                        <a:buClrTx/>
                        <a:buSzTx/>
                        <a:buFont typeface="Arial" charset="0"/>
                        <a:buNone/>
                        <a:tabLst/>
                      </a:pPr>
                      <a:r>
                        <a:rPr kumimoji="0" lang="zh-CN" altLang="en-US" sz="20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低</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en-US" altLang="ru-RU" sz="20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4</a:t>
                      </a:r>
                      <a:endParaRPr kumimoji="0" lang="ru-RU" altLang="en-US" sz="2000" b="0" i="0" u="none" strike="noStrike" cap="none" normalizeH="0" baseline="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zh-CN" altLang="en-US" sz="20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达不到生产计划的风险</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15000"/>
                        </a:lnSpc>
                        <a:spcBef>
                          <a:spcPct val="0"/>
                        </a:spcBef>
                        <a:spcAft>
                          <a:spcPct val="0"/>
                        </a:spcAft>
                        <a:buClrTx/>
                        <a:buSzTx/>
                        <a:buFont typeface="Arial" charset="0"/>
                        <a:buNone/>
                        <a:tabLst/>
                      </a:pPr>
                      <a:r>
                        <a:rPr kumimoji="0" lang="zh-CN" altLang="en-US" sz="20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低</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ru-RU" altLang="zh-CN" sz="20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5</a:t>
                      </a:r>
                      <a:endParaRPr kumimoji="0" lang="ru-RU" altLang="zh-CN" sz="2000" b="0" i="0" u="none" strike="noStrike" cap="none" normalizeH="0" baseline="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zh-CN" altLang="ru-RU" sz="20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缺乏对其产品的需求的风险</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15000"/>
                        </a:lnSpc>
                        <a:spcBef>
                          <a:spcPct val="0"/>
                        </a:spcBef>
                        <a:spcAft>
                          <a:spcPct val="0"/>
                        </a:spcAft>
                        <a:buClrTx/>
                        <a:buSzTx/>
                        <a:buFont typeface="Arial" charset="0"/>
                        <a:buNone/>
                        <a:tabLst/>
                      </a:pPr>
                      <a:r>
                        <a:rPr kumimoji="0" lang="zh-CN" altLang="en-US" sz="20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低</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en-US" altLang="ru-RU" sz="20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6</a:t>
                      </a:r>
                      <a:endParaRPr kumimoji="0" lang="ru-RU" altLang="en-US" sz="2000" b="0" i="0" u="none" strike="noStrike" cap="none" normalizeH="0" baseline="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zh-CN" altLang="ru-RU" sz="20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缺乏公司管理经验的风险</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15000"/>
                        </a:lnSpc>
                        <a:spcBef>
                          <a:spcPct val="0"/>
                        </a:spcBef>
                        <a:spcAft>
                          <a:spcPct val="0"/>
                        </a:spcAft>
                        <a:buClrTx/>
                        <a:buSzTx/>
                        <a:buFont typeface="Arial" charset="0"/>
                        <a:buNone/>
                        <a:tabLst/>
                      </a:pPr>
                      <a:r>
                        <a:rPr kumimoji="0" lang="zh-CN" altLang="en-US" sz="20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低</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9027">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en-US" altLang="ru-RU" sz="20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7</a:t>
                      </a:r>
                      <a:endParaRPr kumimoji="0" lang="ru-RU" altLang="en-US" sz="2000" b="0" i="0" u="none" strike="noStrike" cap="none" normalizeH="0" baseline="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zh-CN" altLang="en-US" sz="20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生产计划滞后风险</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15000"/>
                        </a:lnSpc>
                        <a:spcBef>
                          <a:spcPct val="0"/>
                        </a:spcBef>
                        <a:spcAft>
                          <a:spcPct val="0"/>
                        </a:spcAft>
                        <a:buClrTx/>
                        <a:buSzTx/>
                        <a:buFont typeface="Arial" charset="0"/>
                        <a:buNone/>
                        <a:tabLst/>
                      </a:pPr>
                      <a:r>
                        <a:rPr kumimoji="0" lang="zh-CN" altLang="en-US" sz="20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低</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ru-RU" altLang="zh-CN" sz="20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8</a:t>
                      </a:r>
                      <a:endParaRPr kumimoji="0" lang="ru-RU" altLang="zh-CN" sz="2000" b="0" i="0" u="none" strike="noStrike" cap="none" normalizeH="0" baseline="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zh-CN" altLang="en-US" sz="20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基本调节风险</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15000"/>
                        </a:lnSpc>
                        <a:spcBef>
                          <a:spcPct val="0"/>
                        </a:spcBef>
                        <a:spcAft>
                          <a:spcPct val="0"/>
                        </a:spcAft>
                        <a:buClrTx/>
                        <a:buSzTx/>
                        <a:buFont typeface="Arial" charset="0"/>
                        <a:buNone/>
                        <a:tabLst/>
                      </a:pPr>
                      <a:r>
                        <a:rPr kumimoji="0" lang="zh-CN" altLang="en-US" sz="20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低</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ru-RU" altLang="zh-CN" sz="20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9</a:t>
                      </a:r>
                      <a:endParaRPr kumimoji="0" lang="ru-RU" altLang="zh-CN" sz="2000" b="0" i="0" u="none" strike="noStrike" cap="none" normalizeH="0" baseline="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r>
                        <a:rPr kumimoji="0" lang="zh-CN" altLang="ru-RU" sz="20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依赖于原料供应商的风险</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15000"/>
                        </a:lnSpc>
                        <a:spcBef>
                          <a:spcPct val="0"/>
                        </a:spcBef>
                        <a:spcAft>
                          <a:spcPct val="0"/>
                        </a:spcAft>
                        <a:buClrTx/>
                        <a:buSzTx/>
                        <a:buFont typeface="Arial" charset="0"/>
                        <a:buNone/>
                        <a:tabLst/>
                      </a:pPr>
                      <a:r>
                        <a:rPr kumimoji="0" lang="zh-CN" altLang="en-US" sz="20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低</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Номер слайда 4"/>
          <p:cNvSpPr>
            <a:spLocks noGrp="1" noChangeArrowheads="1"/>
          </p:cNvSpPr>
          <p:nvPr/>
        </p:nvSpPr>
        <p:spPr bwMode="auto">
          <a:xfrm>
            <a:off x="6937375" y="6245225"/>
            <a:ext cx="1901825" cy="476250"/>
          </a:xfrm>
          <a:prstGeom prst="rect">
            <a:avLst/>
          </a:prstGeom>
          <a:noFill/>
          <a:ln w="9525">
            <a:noFill/>
            <a:miter lim="800000"/>
            <a:headEnd/>
            <a:tailEnd/>
          </a:ln>
        </p:spPr>
        <p:txBody>
          <a:bodyPr/>
          <a:lstStyle/>
          <a:p>
            <a:pPr algn="r">
              <a:buFont typeface="Arial" charset="0"/>
              <a:buNone/>
            </a:pPr>
            <a:fld id="{20BB0616-1EC5-4F14-ACCE-2C6CC32C8677}" type="slidenum">
              <a:rPr lang="ru-RU" altLang="zh-CN" sz="1400">
                <a:solidFill>
                  <a:srgbClr val="FFCC66"/>
                </a:solidFill>
                <a:latin typeface="+mn-lt"/>
                <a:cs typeface="Times New Roman" pitchFamily="18" charset="0"/>
              </a:rPr>
              <a:pPr algn="r">
                <a:buFont typeface="Arial" charset="0"/>
                <a:buNone/>
              </a:pPr>
              <a:t>31</a:t>
            </a:fld>
            <a:endParaRPr lang="ru-RU" altLang="zh-CN" sz="2000" dirty="0">
              <a:solidFill>
                <a:srgbClr val="FFCC66"/>
              </a:solidFill>
              <a:latin typeface="+mn-lt"/>
              <a:cs typeface="Times New Roman" pitchFamily="18" charset="0"/>
            </a:endParaRPr>
          </a:p>
        </p:txBody>
      </p:sp>
      <p:sp>
        <p:nvSpPr>
          <p:cNvPr id="5" name="Нижний колонтитул 3"/>
          <p:cNvSpPr>
            <a:spLocks noGrp="1"/>
          </p:cNvSpPr>
          <p:nvPr>
            <p:ph type="ftr" sz="quarter" idx="11"/>
          </p:nvPr>
        </p:nvSpPr>
        <p:spPr>
          <a:xfrm>
            <a:off x="2771800" y="6245225"/>
            <a:ext cx="4104456" cy="352127"/>
          </a:xfrm>
        </p:spPr>
        <p:txBody>
          <a:bodyPr/>
          <a:lstStyle/>
          <a:p>
            <a:pPr>
              <a:defRPr/>
            </a:pPr>
            <a:r>
              <a:rPr lang="de-DE" dirty="0"/>
              <a:t>Firma </a:t>
            </a:r>
            <a:r>
              <a:rPr lang="de-DE" dirty="0" smtClean="0"/>
              <a:t>Master</a:t>
            </a:r>
            <a:r>
              <a:rPr lang="ru-RU" dirty="0" smtClean="0"/>
              <a:t>,</a:t>
            </a:r>
            <a:r>
              <a:rPr lang="en-US" dirty="0" smtClean="0"/>
              <a:t> Ltd</a:t>
            </a:r>
            <a:r>
              <a:rPr lang="ru-RU" dirty="0" smtClean="0"/>
              <a:t>, © </a:t>
            </a:r>
            <a:r>
              <a:rPr lang="en-US" dirty="0" err="1" smtClean="0"/>
              <a:t>Harlov</a:t>
            </a:r>
            <a:r>
              <a:rPr lang="en-US" dirty="0" smtClean="0"/>
              <a:t> Y.P., </a:t>
            </a:r>
            <a:r>
              <a:rPr lang="en-US" dirty="0" err="1" smtClean="0"/>
              <a:t>Masaev</a:t>
            </a:r>
            <a:r>
              <a:rPr lang="en-US" dirty="0" smtClean="0"/>
              <a:t> S.N.</a:t>
            </a:r>
            <a:endParaRPr lang="de-DE"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Rot="1" noChangeArrowheads="1"/>
          </p:cNvSpPr>
          <p:nvPr/>
        </p:nvSpPr>
        <p:spPr>
          <a:xfrm>
            <a:off x="758825" y="836613"/>
            <a:ext cx="8385175" cy="9525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ru-RU" sz="2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SimSun" pitchFamily="2" charset="-122"/>
                <a:cs typeface="+mj-cs"/>
              </a:rPr>
              <a:t>联系方式</a:t>
            </a:r>
            <a:endParaRPr kumimoji="0" lang="zh-CN" altLang="ru-RU" sz="28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SimSun" pitchFamily="2" charset="-122"/>
              <a:cs typeface="+mj-cs"/>
            </a:endParaRPr>
          </a:p>
        </p:txBody>
      </p:sp>
      <p:sp>
        <p:nvSpPr>
          <p:cNvPr id="3" name="Содержимое 2"/>
          <p:cNvSpPr txBox="1">
            <a:spLocks noRot="1" noChangeArrowheads="1"/>
          </p:cNvSpPr>
          <p:nvPr/>
        </p:nvSpPr>
        <p:spPr>
          <a:xfrm>
            <a:off x="838200" y="1905000"/>
            <a:ext cx="8007350" cy="4191000"/>
          </a:xfrm>
          <a:prstGeom prst="rect">
            <a:avLst/>
          </a:prstGeom>
        </p:spPr>
        <p:txBody>
          <a:bodyPr/>
          <a:lstStyle/>
          <a:p>
            <a:pPr marL="342900" marR="0" lvl="2" indent="-34290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ru-RU" altLang="en-US" sz="2400" b="1"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Times New Roman" pitchFamily="18" charset="0"/>
                <a:sym typeface="Times New Roman" pitchFamily="18" charset="0"/>
              </a:rPr>
              <a:t>地址：俄罗斯，克拉斯诺亚尔斯尔克边疆区，克拉斯诺亚尔斯尔克，斯维尔德洛夫大街 6a</a:t>
            </a:r>
          </a:p>
          <a:p>
            <a:pPr marL="342900" marR="0" lvl="2" indent="-34290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ru-RU" altLang="en-US" sz="2400" b="1"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Times New Roman" pitchFamily="18" charset="0"/>
                <a:sym typeface="Times New Roman" pitchFamily="18" charset="0"/>
              </a:rPr>
              <a:t>邮编：660006</a:t>
            </a:r>
          </a:p>
          <a:p>
            <a:pPr marL="342900" marR="0" lvl="2" indent="-34290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ru-RU" altLang="en-US" sz="2400" b="1"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Times New Roman" pitchFamily="18" charset="0"/>
                <a:sym typeface="Times New Roman" pitchFamily="18" charset="0"/>
              </a:rPr>
              <a:t>电话（传真）：+7(391) 2 05 02 66</a:t>
            </a:r>
          </a:p>
          <a:p>
            <a:pPr marL="342900" marR="0" lvl="2" indent="-34290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ru-RU" altLang="en-US" sz="2400" b="1"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Times New Roman" pitchFamily="18" charset="0"/>
                <a:sym typeface="Times New Roman" pitchFamily="18" charset="0"/>
              </a:rPr>
              <a:t>电话：+7(391) 2 05 </a:t>
            </a:r>
            <a:r>
              <a:rPr kumimoji="0" lang="ru-RU" altLang="en-US" sz="2400" b="1" i="0" u="none" strike="noStrike" kern="0" cap="none" spc="0" normalizeH="0" baseline="0" noProof="0" smtClean="0">
                <a:ln>
                  <a:noFill/>
                </a:ln>
                <a:solidFill>
                  <a:srgbClr val="FFCC66"/>
                </a:solidFill>
                <a:effectLst>
                  <a:outerShdw blurRad="38100" dist="38100" dir="2700000" algn="tl">
                    <a:srgbClr val="000000"/>
                  </a:outerShdw>
                </a:effectLst>
                <a:uLnTx/>
                <a:uFillTx/>
                <a:latin typeface="Times New Roman" pitchFamily="18" charset="0"/>
                <a:sym typeface="Times New Roman" pitchFamily="18" charset="0"/>
              </a:rPr>
              <a:t>02 66,</a:t>
            </a:r>
            <a:r>
              <a:rPr kumimoji="0" lang="ru-RU" altLang="en-US" sz="2400" b="1" i="0" u="none" strike="noStrike" kern="0" cap="none" spc="0" normalizeH="0" noProof="0" smtClean="0">
                <a:ln>
                  <a:noFill/>
                </a:ln>
                <a:solidFill>
                  <a:srgbClr val="FFCC66"/>
                </a:solidFill>
                <a:effectLst>
                  <a:outerShdw blurRad="38100" dist="38100" dir="2700000" algn="tl">
                    <a:srgbClr val="000000"/>
                  </a:outerShdw>
                </a:effectLst>
                <a:uLnTx/>
                <a:uFillTx/>
                <a:latin typeface="Times New Roman" pitchFamily="18" charset="0"/>
                <a:sym typeface="Times New Roman" pitchFamily="18" charset="0"/>
              </a:rPr>
              <a:t> +79135507006</a:t>
            </a:r>
            <a:endParaRPr kumimoji="0" lang="ru-RU" altLang="en-US" sz="2400" b="1"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Times New Roman" pitchFamily="18" charset="0"/>
              <a:sym typeface="Times New Roman" pitchFamily="18" charset="0"/>
            </a:endParaRPr>
          </a:p>
          <a:p>
            <a:pPr marL="342900" lvl="2" indent="-342900" eaLnBrk="0" hangingPunct="0">
              <a:spcBef>
                <a:spcPct val="20000"/>
              </a:spcBef>
              <a:buClr>
                <a:schemeClr val="hlink"/>
              </a:buClr>
              <a:buFont typeface="Wingdings" pitchFamily="2" charset="2"/>
              <a:buChar char="§"/>
              <a:defRPr/>
            </a:pPr>
            <a:r>
              <a:rPr kumimoji="0" lang="en-US" altLang="ru-RU" sz="2400" b="1" i="0" u="none" strike="noStrike" kern="0" cap="none" spc="0" normalizeH="0" baseline="0" noProof="0" dirty="0" err="1" smtClean="0">
                <a:ln>
                  <a:noFill/>
                </a:ln>
                <a:solidFill>
                  <a:srgbClr val="FFCC66"/>
                </a:solidFill>
                <a:effectLst>
                  <a:outerShdw blurRad="38100" dist="38100" dir="2700000" algn="tl">
                    <a:srgbClr val="000000"/>
                  </a:outerShdw>
                </a:effectLst>
                <a:uLnTx/>
                <a:uFillTx/>
                <a:latin typeface="Times New Roman" pitchFamily="18" charset="0"/>
                <a:sym typeface="Times New Roman" pitchFamily="18" charset="0"/>
              </a:rPr>
              <a:t>电邮</a:t>
            </a:r>
            <a:r>
              <a:rPr kumimoji="0" lang="en-US" altLang="ru-RU" sz="2400" b="1"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Times New Roman" pitchFamily="18" charset="0"/>
                <a:sym typeface="Times New Roman" pitchFamily="18" charset="0"/>
              </a:rPr>
              <a:t>：</a:t>
            </a:r>
            <a:r>
              <a:rPr lang="en-US" altLang="ru-RU" sz="2400" b="1" kern="0" dirty="0" smtClean="0">
                <a:solidFill>
                  <a:srgbClr val="FFCC66"/>
                </a:solidFill>
                <a:effectLst>
                  <a:outerShdw blurRad="38100" dist="38100" dir="2700000" algn="tl">
                    <a:srgbClr val="000000"/>
                  </a:outerShdw>
                </a:effectLst>
                <a:latin typeface="Times New Roman" pitchFamily="18" charset="0"/>
                <a:sym typeface="Times New Roman" pitchFamily="18" charset="0"/>
              </a:rPr>
              <a:t>fabery@rambler.ru</a:t>
            </a:r>
            <a:r>
              <a:rPr lang="ru-RU" altLang="ru-RU" sz="2400" b="1" kern="0" dirty="0" smtClean="0">
                <a:solidFill>
                  <a:srgbClr val="FFCC66"/>
                </a:solidFill>
                <a:effectLst>
                  <a:outerShdw blurRad="38100" dist="38100" dir="2700000" algn="tl">
                    <a:srgbClr val="000000"/>
                  </a:outerShdw>
                </a:effectLst>
                <a:latin typeface="Times New Roman" pitchFamily="18" charset="0"/>
                <a:sym typeface="Times New Roman" pitchFamily="18" charset="0"/>
              </a:rPr>
              <a:t>,</a:t>
            </a:r>
            <a:r>
              <a:rPr lang="en-US" altLang="ru-RU" sz="2400" b="1" kern="0" dirty="0" smtClean="0">
                <a:solidFill>
                  <a:srgbClr val="FFCC66"/>
                </a:solidFill>
                <a:effectLst>
                  <a:outerShdw blurRad="38100" dist="38100" dir="2700000" algn="tl">
                    <a:srgbClr val="000000"/>
                  </a:outerShdw>
                </a:effectLst>
                <a:latin typeface="Times New Roman" pitchFamily="18" charset="0"/>
                <a:sym typeface="Times New Roman" pitchFamily="18" charset="0"/>
              </a:rPr>
              <a:t> amy_rose@inbox.ru</a:t>
            </a:r>
            <a:endParaRPr kumimoji="0" lang="en-US" altLang="ru-RU" sz="2400" b="1"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Times New Roman" pitchFamily="18" charset="0"/>
              <a:sym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endParaRPr kumimoji="0" lang="ru-RU"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Номер слайда 4"/>
          <p:cNvSpPr>
            <a:spLocks noGrp="1" noChangeArrowheads="1"/>
          </p:cNvSpPr>
          <p:nvPr/>
        </p:nvSpPr>
        <p:spPr bwMode="auto">
          <a:xfrm>
            <a:off x="6937375" y="6245225"/>
            <a:ext cx="1901825" cy="476250"/>
          </a:xfrm>
          <a:prstGeom prst="rect">
            <a:avLst/>
          </a:prstGeom>
          <a:noFill/>
          <a:ln w="9525">
            <a:noFill/>
            <a:miter lim="800000"/>
            <a:headEnd/>
            <a:tailEnd/>
          </a:ln>
        </p:spPr>
        <p:txBody>
          <a:bodyPr/>
          <a:lstStyle/>
          <a:p>
            <a:pPr algn="r">
              <a:buFont typeface="Arial" charset="0"/>
              <a:buNone/>
            </a:pPr>
            <a:fld id="{20BB0616-1EC5-4F14-ACCE-2C6CC32C8677}" type="slidenum">
              <a:rPr lang="ru-RU" altLang="zh-CN" sz="1400">
                <a:solidFill>
                  <a:srgbClr val="FFCC66"/>
                </a:solidFill>
                <a:latin typeface="+mn-lt"/>
                <a:cs typeface="Times New Roman" pitchFamily="18" charset="0"/>
              </a:rPr>
              <a:pPr algn="r">
                <a:buFont typeface="Arial" charset="0"/>
                <a:buNone/>
              </a:pPr>
              <a:t>32</a:t>
            </a:fld>
            <a:endParaRPr lang="ru-RU" altLang="zh-CN" sz="2000" dirty="0">
              <a:solidFill>
                <a:srgbClr val="FFCC66"/>
              </a:solidFill>
              <a:latin typeface="+mn-lt"/>
              <a:cs typeface="Times New Roman" pitchFamily="18" charset="0"/>
            </a:endParaRPr>
          </a:p>
        </p:txBody>
      </p:sp>
      <p:sp>
        <p:nvSpPr>
          <p:cNvPr id="5" name="Нижний колонтитул 3"/>
          <p:cNvSpPr>
            <a:spLocks noGrp="1"/>
          </p:cNvSpPr>
          <p:nvPr>
            <p:ph type="ftr" sz="quarter" idx="11"/>
          </p:nvPr>
        </p:nvSpPr>
        <p:spPr>
          <a:xfrm>
            <a:off x="2771800" y="6245225"/>
            <a:ext cx="4104456" cy="352127"/>
          </a:xfrm>
        </p:spPr>
        <p:txBody>
          <a:bodyPr/>
          <a:lstStyle/>
          <a:p>
            <a:pPr>
              <a:defRPr/>
            </a:pPr>
            <a:r>
              <a:rPr lang="de-DE" dirty="0"/>
              <a:t>Firma </a:t>
            </a:r>
            <a:r>
              <a:rPr lang="de-DE" dirty="0" smtClean="0"/>
              <a:t>Master</a:t>
            </a:r>
            <a:r>
              <a:rPr lang="ru-RU" dirty="0" smtClean="0"/>
              <a:t>,</a:t>
            </a:r>
            <a:r>
              <a:rPr lang="en-US" dirty="0" smtClean="0"/>
              <a:t> Ltd</a:t>
            </a:r>
            <a:r>
              <a:rPr lang="ru-RU" dirty="0" smtClean="0"/>
              <a:t>, © </a:t>
            </a:r>
            <a:r>
              <a:rPr lang="en-US" dirty="0" err="1" smtClean="0"/>
              <a:t>Harlov</a:t>
            </a:r>
            <a:r>
              <a:rPr lang="en-US" dirty="0" smtClean="0"/>
              <a:t> Y.P., </a:t>
            </a:r>
            <a:r>
              <a:rPr lang="en-US" dirty="0" err="1" smtClean="0"/>
              <a:t>Masaev</a:t>
            </a:r>
            <a:r>
              <a:rPr lang="en-US" dirty="0" smtClean="0"/>
              <a:t> S.N.</a:t>
            </a:r>
            <a:endParaRPr lang="de-D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5" descr="Титул для презентации.jpg"/>
          <p:cNvPicPr>
            <a:picLocks noRot="1" noChangeAspect="1" noChangeArrowheads="1"/>
          </p:cNvPicPr>
          <p:nvPr/>
        </p:nvPicPr>
        <p:blipFill>
          <a:blip r:embed="rId2" cstate="print"/>
          <a:srcRect/>
          <a:stretch>
            <a:fillRect/>
          </a:stretch>
        </p:blipFill>
        <p:spPr bwMode="auto">
          <a:xfrm>
            <a:off x="5121275" y="476250"/>
            <a:ext cx="4022725" cy="5689600"/>
          </a:xfrm>
          <a:prstGeom prst="rect">
            <a:avLst/>
          </a:prstGeom>
          <a:noFill/>
          <a:ln w="9525">
            <a:noFill/>
            <a:miter lim="800000"/>
            <a:headEnd/>
            <a:tailEnd/>
          </a:ln>
          <a:effectLst/>
        </p:spPr>
      </p:pic>
      <p:pic>
        <p:nvPicPr>
          <p:cNvPr id="3" name="Picture 2" descr="\\Comp-sv-1\файлы\Рабочие документы\Бизнес-план_2013_Банки\10001.tif"/>
          <p:cNvPicPr>
            <a:picLocks noChangeAspect="1" noChangeArrowheads="1"/>
          </p:cNvPicPr>
          <p:nvPr/>
        </p:nvPicPr>
        <p:blipFill>
          <a:blip r:embed="rId3" cstate="print"/>
          <a:srcRect/>
          <a:stretch>
            <a:fillRect/>
          </a:stretch>
        </p:blipFill>
        <p:spPr bwMode="auto">
          <a:xfrm>
            <a:off x="539750" y="476250"/>
            <a:ext cx="4002088" cy="5656263"/>
          </a:xfrm>
          <a:prstGeom prst="rect">
            <a:avLst/>
          </a:prstGeom>
          <a:noFill/>
          <a:ln w="9525">
            <a:noFill/>
            <a:miter lim="800000"/>
            <a:headEnd/>
            <a:tailEnd/>
          </a:ln>
        </p:spPr>
      </p:pic>
      <p:sp>
        <p:nvSpPr>
          <p:cNvPr id="4" name="Прямоугольник 3"/>
          <p:cNvSpPr/>
          <p:nvPr/>
        </p:nvSpPr>
        <p:spPr>
          <a:xfrm>
            <a:off x="611725" y="548800"/>
            <a:ext cx="3600250" cy="461665"/>
          </a:xfrm>
          <a:prstGeom prst="rect">
            <a:avLst/>
          </a:prstGeom>
        </p:spPr>
        <p:txBody>
          <a:bodyPr wrap="square">
            <a:spAutoFit/>
          </a:bodyPr>
          <a:lstStyle/>
          <a:p>
            <a:pPr marL="342900" indent="-342900" algn="just">
              <a:spcBef>
                <a:spcPts val="1200"/>
              </a:spcBef>
              <a:buFont typeface="Wingdings" pitchFamily="2" charset="2"/>
              <a:buChar char="§"/>
            </a:pPr>
            <a:r>
              <a:rPr lang="zh-CN" altLang="en-US" dirty="0">
                <a:solidFill>
                  <a:schemeClr val="accent4">
                    <a:lumMod val="10000"/>
                  </a:schemeClr>
                </a:solidFill>
              </a:rPr>
              <a:t>根据2010年12月6日俄罗斯联邦工商部1126号法令，</a:t>
            </a:r>
            <a:r>
              <a:rPr lang="ru-RU" altLang="en-US" dirty="0" smtClean="0">
                <a:solidFill>
                  <a:schemeClr val="accent4">
                    <a:lumMod val="10000"/>
                  </a:schemeClr>
                </a:solidFill>
                <a:ea typeface="Arial Unicode MS" pitchFamily="34" charset="-128"/>
                <a:cs typeface="Arial Unicode MS" pitchFamily="34" charset="-128"/>
                <a:sym typeface="Arial Unicode MS" pitchFamily="34" charset="-128"/>
              </a:rPr>
              <a:t>«马斯捷尔» 有限责任公司</a:t>
            </a:r>
            <a:r>
              <a:rPr lang="zh-CN" altLang="en-US" dirty="0" smtClean="0">
                <a:solidFill>
                  <a:schemeClr val="accent4">
                    <a:lumMod val="10000"/>
                  </a:schemeClr>
                </a:solidFill>
                <a:ea typeface="Arial Unicode MS" pitchFamily="34" charset="-128"/>
                <a:cs typeface="Arial Unicode MS" pitchFamily="34" charset="-128"/>
                <a:sym typeface="Arial Unicode MS" pitchFamily="34" charset="-128"/>
              </a:rPr>
              <a:t>关于组织原木深加工的投资项目被列入优先投资项目，并证实了该项目的可行性。</a:t>
            </a:r>
          </a:p>
        </p:txBody>
      </p:sp>
      <p:sp>
        <p:nvSpPr>
          <p:cNvPr id="5" name="Номер слайда 4"/>
          <p:cNvSpPr>
            <a:spLocks noGrp="1" noChangeArrowheads="1"/>
          </p:cNvSpPr>
          <p:nvPr/>
        </p:nvSpPr>
        <p:spPr bwMode="auto">
          <a:xfrm>
            <a:off x="6937375" y="6245225"/>
            <a:ext cx="1901825" cy="476250"/>
          </a:xfrm>
          <a:prstGeom prst="rect">
            <a:avLst/>
          </a:prstGeom>
          <a:noFill/>
          <a:ln w="9525">
            <a:noFill/>
            <a:miter lim="800000"/>
            <a:headEnd/>
            <a:tailEnd/>
          </a:ln>
        </p:spPr>
        <p:txBody>
          <a:bodyPr/>
          <a:lstStyle/>
          <a:p>
            <a:pPr algn="r">
              <a:buFont typeface="Arial" charset="0"/>
              <a:buNone/>
            </a:pPr>
            <a:fld id="{20BB0616-1EC5-4F14-ACCE-2C6CC32C8677}" type="slidenum">
              <a:rPr lang="ru-RU" altLang="zh-CN" sz="1400">
                <a:solidFill>
                  <a:srgbClr val="FFCC66"/>
                </a:solidFill>
                <a:latin typeface="+mn-lt"/>
                <a:cs typeface="Times New Roman" pitchFamily="18" charset="0"/>
              </a:rPr>
              <a:pPr algn="r">
                <a:buFont typeface="Arial" charset="0"/>
                <a:buNone/>
              </a:pPr>
              <a:t>4</a:t>
            </a:fld>
            <a:endParaRPr lang="ru-RU" altLang="zh-CN" sz="2000" dirty="0">
              <a:solidFill>
                <a:srgbClr val="FFCC66"/>
              </a:solidFill>
              <a:latin typeface="+mn-lt"/>
              <a:cs typeface="Times New Roman" pitchFamily="18" charset="0"/>
            </a:endParaRPr>
          </a:p>
        </p:txBody>
      </p:sp>
      <p:sp>
        <p:nvSpPr>
          <p:cNvPr id="6" name="Нижний колонтитул 3"/>
          <p:cNvSpPr>
            <a:spLocks noGrp="1"/>
          </p:cNvSpPr>
          <p:nvPr>
            <p:ph type="ftr" sz="quarter" idx="11"/>
          </p:nvPr>
        </p:nvSpPr>
        <p:spPr>
          <a:xfrm>
            <a:off x="2771800" y="6245225"/>
            <a:ext cx="4104456" cy="352127"/>
          </a:xfrm>
        </p:spPr>
        <p:txBody>
          <a:bodyPr/>
          <a:lstStyle/>
          <a:p>
            <a:pPr>
              <a:defRPr/>
            </a:pPr>
            <a:r>
              <a:rPr lang="de-DE" dirty="0"/>
              <a:t>Firma </a:t>
            </a:r>
            <a:r>
              <a:rPr lang="de-DE" dirty="0" smtClean="0"/>
              <a:t>Master</a:t>
            </a:r>
            <a:r>
              <a:rPr lang="ru-RU" dirty="0" smtClean="0"/>
              <a:t>,</a:t>
            </a:r>
            <a:r>
              <a:rPr lang="en-US" dirty="0" smtClean="0"/>
              <a:t> Ltd</a:t>
            </a:r>
            <a:r>
              <a:rPr lang="ru-RU" dirty="0" smtClean="0"/>
              <a:t>, © </a:t>
            </a:r>
            <a:r>
              <a:rPr lang="en-US" dirty="0" err="1" smtClean="0"/>
              <a:t>Harlov</a:t>
            </a:r>
            <a:r>
              <a:rPr lang="en-US" dirty="0" smtClean="0"/>
              <a:t> Y.P., </a:t>
            </a:r>
            <a:r>
              <a:rPr lang="en-US" dirty="0" err="1" smtClean="0"/>
              <a:t>Masaev</a:t>
            </a:r>
            <a:r>
              <a:rPr lang="en-US" dirty="0" smtClean="0"/>
              <a:t> S.N.</a:t>
            </a:r>
            <a:endParaRPr lang="de-D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Rot="1" noChangeArrowheads="1"/>
          </p:cNvSpPr>
          <p:nvPr/>
        </p:nvSpPr>
        <p:spPr>
          <a:xfrm>
            <a:off x="395288" y="333375"/>
            <a:ext cx="8385175" cy="519113"/>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SimSun" pitchFamily="2" charset="-122"/>
                <a:cs typeface="+mj-cs"/>
              </a:rPr>
              <a:t>投资项目实质</a:t>
            </a:r>
          </a:p>
        </p:txBody>
      </p:sp>
      <p:sp>
        <p:nvSpPr>
          <p:cNvPr id="3" name="Содержимое 2"/>
          <p:cNvSpPr txBox="1">
            <a:spLocks noRot="1" noChangeArrowheads="1"/>
          </p:cNvSpPr>
          <p:nvPr/>
        </p:nvSpPr>
        <p:spPr>
          <a:xfrm>
            <a:off x="611188" y="1339850"/>
            <a:ext cx="8234362" cy="381635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endParaRPr kumimoji="0" lang="ru-RU" altLang="zh-CN" sz="2000" b="0" i="0" u="none" strike="noStrike" kern="0" cap="none" spc="0" normalizeH="0" baseline="0" noProof="0" smtClean="0">
              <a:ln>
                <a:noFill/>
              </a:ln>
              <a:solidFill>
                <a:schemeClr val="folHlink"/>
              </a:solidFill>
              <a:effectLst>
                <a:outerShdw blurRad="38100" dist="38100" dir="2700000" algn="tl">
                  <a:srgbClr val="000000"/>
                </a:outerShdw>
              </a:effectLst>
              <a:uLnTx/>
              <a:uFillTx/>
              <a:latin typeface="Arial Unicode MS" pitchFamily="34" charset="-128"/>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endParaRPr kumimoji="0" lang="ru-RU" altLang="zh-CN" sz="2000" b="0" i="0" u="none" strike="noStrike" kern="0" cap="none" spc="0" normalizeH="0" baseline="0" noProof="0" dirty="0" smtClean="0">
              <a:ln>
                <a:noFill/>
              </a:ln>
              <a:solidFill>
                <a:schemeClr val="folHlink"/>
              </a:solidFill>
              <a:effectLst>
                <a:outerShdw blurRad="38100" dist="38100" dir="2700000" algn="tl">
                  <a:srgbClr val="000000"/>
                </a:outerShdw>
              </a:effectLst>
              <a:uLnTx/>
              <a:uFillTx/>
              <a:latin typeface="Arial Unicode MS" pitchFamily="34" charset="-128"/>
              <a:ea typeface="+mn-ea"/>
              <a:cs typeface="+mn-cs"/>
            </a:endParaRPr>
          </a:p>
        </p:txBody>
      </p:sp>
      <p:sp>
        <p:nvSpPr>
          <p:cNvPr id="4" name="TextBox 9"/>
          <p:cNvSpPr>
            <a:spLocks noChangeArrowheads="1"/>
          </p:cNvSpPr>
          <p:nvPr/>
        </p:nvSpPr>
        <p:spPr bwMode="auto">
          <a:xfrm>
            <a:off x="900113" y="1268413"/>
            <a:ext cx="8064500" cy="3607141"/>
          </a:xfrm>
          <a:prstGeom prst="rect">
            <a:avLst/>
          </a:prstGeom>
          <a:noFill/>
          <a:ln w="9525">
            <a:noFill/>
            <a:miter lim="800000"/>
            <a:headEnd/>
            <a:tailEnd/>
          </a:ln>
        </p:spPr>
        <p:txBody>
          <a:bodyPr>
            <a:spAutoFit/>
          </a:bodyPr>
          <a:lstStyle/>
          <a:p>
            <a:pPr marL="71438" indent="450850" algn="just">
              <a:buFont typeface="Arial" charset="0"/>
              <a:buChar char="•"/>
            </a:pPr>
            <a:r>
              <a:rPr lang="zh-CN" altLang="en-US" sz="1800" dirty="0">
                <a:solidFill>
                  <a:srgbClr val="FFCC66"/>
                </a:solidFill>
              </a:rPr>
              <a:t>创造80440立方米年原木深加工产量，最大限度地用天然木材储备。</a:t>
            </a:r>
          </a:p>
          <a:p>
            <a:pPr marL="71438" indent="450850" algn="just">
              <a:buFont typeface="Arial" charset="0"/>
              <a:buChar char="•"/>
            </a:pPr>
            <a:endParaRPr lang="ru-RU" altLang="en-US" sz="1800" dirty="0">
              <a:solidFill>
                <a:schemeClr val="tx1"/>
              </a:solidFill>
            </a:endParaRPr>
          </a:p>
          <a:p>
            <a:pPr marL="71438" indent="450850" algn="just">
              <a:spcBef>
                <a:spcPct val="20000"/>
              </a:spcBef>
              <a:buClr>
                <a:srgbClr val="99FF66"/>
              </a:buClr>
              <a:buFont typeface="Wingdings" pitchFamily="2" charset="2"/>
              <a:buChar char="§"/>
            </a:pPr>
            <a:r>
              <a:rPr lang="zh-CN" altLang="en-US" sz="1800" dirty="0">
                <a:solidFill>
                  <a:srgbClr val="FFCC66"/>
                </a:solidFill>
              </a:rPr>
              <a:t>计划建设总面积为226万平方米设施完备的新型生产基地（有两块相邻地皮组</a:t>
            </a:r>
            <a:r>
              <a:rPr lang="zh-CN" altLang="en-US" sz="1800" dirty="0" smtClean="0">
                <a:solidFill>
                  <a:srgbClr val="FFCC66"/>
                </a:solidFill>
              </a:rPr>
              <a:t>成）。</a:t>
            </a:r>
            <a:endParaRPr lang="zh-CN" altLang="en-US" sz="1800" dirty="0">
              <a:solidFill>
                <a:srgbClr val="FFCC66"/>
              </a:solidFill>
            </a:endParaRPr>
          </a:p>
          <a:p>
            <a:pPr marL="71438" indent="450850" algn="just">
              <a:spcBef>
                <a:spcPct val="20000"/>
              </a:spcBef>
              <a:buClr>
                <a:srgbClr val="99FF66"/>
              </a:buClr>
              <a:buFont typeface="Arial" charset="0"/>
              <a:buNone/>
            </a:pPr>
            <a:endParaRPr lang="ru-RU" altLang="en-US" sz="1800" dirty="0">
              <a:solidFill>
                <a:srgbClr val="FFCC66"/>
              </a:solidFill>
            </a:endParaRPr>
          </a:p>
          <a:p>
            <a:pPr marL="71438" indent="450850" algn="just">
              <a:spcBef>
                <a:spcPct val="20000"/>
              </a:spcBef>
              <a:buClr>
                <a:srgbClr val="99FF66"/>
              </a:buClr>
              <a:buFont typeface="Wingdings" pitchFamily="2" charset="2"/>
              <a:buChar char="§"/>
            </a:pPr>
            <a:r>
              <a:rPr lang="ru-RU" altLang="en-US" sz="1800" dirty="0">
                <a:solidFill>
                  <a:srgbClr val="FFCC66"/>
                </a:solidFill>
              </a:rPr>
              <a:t>1 </a:t>
            </a:r>
            <a:r>
              <a:rPr lang="zh-CN" altLang="en-US" sz="1800" dirty="0">
                <a:solidFill>
                  <a:srgbClr val="FFCC66"/>
                </a:solidFill>
              </a:rPr>
              <a:t>第一块地皮占地126万平方米，土地登记号：24:11:0290204:67、地址：克拉斯诺亚尔斯克边疆区，叶米里扬诺夫斯基区，索朗磋夫斯基村委，东部工业区56号。</a:t>
            </a:r>
          </a:p>
          <a:p>
            <a:pPr marL="71438" indent="450850" algn="just">
              <a:spcBef>
                <a:spcPct val="20000"/>
              </a:spcBef>
              <a:buClr>
                <a:srgbClr val="99FF66"/>
              </a:buClr>
              <a:buFont typeface="Wingdings" pitchFamily="2" charset="2"/>
              <a:buChar char="§"/>
            </a:pPr>
            <a:r>
              <a:rPr lang="ru-RU" altLang="en-US" sz="1800" dirty="0">
                <a:solidFill>
                  <a:srgbClr val="FFCC66"/>
                </a:solidFill>
              </a:rPr>
              <a:t>2 </a:t>
            </a:r>
            <a:r>
              <a:rPr lang="zh-CN" altLang="en-US" sz="1800" dirty="0">
                <a:solidFill>
                  <a:srgbClr val="FFCC66"/>
                </a:solidFill>
              </a:rPr>
              <a:t>第一块地皮占地100万平方米，土地登记号：</a:t>
            </a:r>
            <a:r>
              <a:rPr lang="ru-RU" altLang="en-US" sz="1800" dirty="0">
                <a:solidFill>
                  <a:srgbClr val="FFCC66"/>
                </a:solidFill>
              </a:rPr>
              <a:t>24:11:029020478</a:t>
            </a:r>
            <a:r>
              <a:rPr lang="zh-CN" altLang="en-US" sz="1800" dirty="0">
                <a:solidFill>
                  <a:srgbClr val="FFCC66"/>
                </a:solidFill>
              </a:rPr>
              <a:t>、地址：克拉斯诺亚尔斯克边疆区，叶米里扬诺夫斯基区，索朗磋夫斯基村委，东部工业区50号。</a:t>
            </a:r>
          </a:p>
          <a:p>
            <a:pPr marL="71438" indent="450850">
              <a:buFont typeface="Arial" charset="0"/>
              <a:buNone/>
            </a:pPr>
            <a:endParaRPr lang="ru-RU" altLang="en-US" dirty="0">
              <a:solidFill>
                <a:srgbClr val="FFFFFF"/>
              </a:solidFill>
            </a:endParaRPr>
          </a:p>
          <a:p>
            <a:pPr marL="71438" indent="450850">
              <a:buFont typeface="Arial" charset="0"/>
              <a:buNone/>
            </a:pPr>
            <a:endParaRPr lang="ru-RU" altLang="en-US" dirty="0">
              <a:solidFill>
                <a:srgbClr val="FFFFFF"/>
              </a:solidFill>
            </a:endParaRPr>
          </a:p>
        </p:txBody>
      </p:sp>
      <p:sp>
        <p:nvSpPr>
          <p:cNvPr id="5" name="Номер слайда 4"/>
          <p:cNvSpPr>
            <a:spLocks noGrp="1" noChangeArrowheads="1"/>
          </p:cNvSpPr>
          <p:nvPr/>
        </p:nvSpPr>
        <p:spPr bwMode="auto">
          <a:xfrm>
            <a:off x="6937375" y="6245225"/>
            <a:ext cx="1901825" cy="476250"/>
          </a:xfrm>
          <a:prstGeom prst="rect">
            <a:avLst/>
          </a:prstGeom>
          <a:noFill/>
          <a:ln w="9525">
            <a:noFill/>
            <a:miter lim="800000"/>
            <a:headEnd/>
            <a:tailEnd/>
          </a:ln>
        </p:spPr>
        <p:txBody>
          <a:bodyPr/>
          <a:lstStyle/>
          <a:p>
            <a:pPr algn="r">
              <a:buFont typeface="Arial" charset="0"/>
              <a:buNone/>
            </a:pPr>
            <a:fld id="{20BB0616-1EC5-4F14-ACCE-2C6CC32C8677}" type="slidenum">
              <a:rPr lang="ru-RU" altLang="zh-CN" sz="1400">
                <a:solidFill>
                  <a:srgbClr val="FFCC66"/>
                </a:solidFill>
                <a:latin typeface="+mn-lt"/>
                <a:cs typeface="Times New Roman" pitchFamily="18" charset="0"/>
              </a:rPr>
              <a:pPr algn="r">
                <a:buFont typeface="Arial" charset="0"/>
                <a:buNone/>
              </a:pPr>
              <a:t>5</a:t>
            </a:fld>
            <a:endParaRPr lang="ru-RU" altLang="zh-CN" sz="2000" dirty="0">
              <a:solidFill>
                <a:srgbClr val="FFCC66"/>
              </a:solidFill>
              <a:latin typeface="+mn-lt"/>
              <a:cs typeface="Times New Roman" pitchFamily="18" charset="0"/>
            </a:endParaRPr>
          </a:p>
        </p:txBody>
      </p:sp>
      <p:sp>
        <p:nvSpPr>
          <p:cNvPr id="6" name="Нижний колонтитул 3"/>
          <p:cNvSpPr>
            <a:spLocks noGrp="1"/>
          </p:cNvSpPr>
          <p:nvPr>
            <p:ph type="ftr" sz="quarter" idx="11"/>
          </p:nvPr>
        </p:nvSpPr>
        <p:spPr>
          <a:xfrm>
            <a:off x="2771800" y="6245225"/>
            <a:ext cx="4104456" cy="352127"/>
          </a:xfrm>
        </p:spPr>
        <p:txBody>
          <a:bodyPr/>
          <a:lstStyle/>
          <a:p>
            <a:pPr>
              <a:defRPr/>
            </a:pPr>
            <a:r>
              <a:rPr lang="de-DE" dirty="0"/>
              <a:t>Firma </a:t>
            </a:r>
            <a:r>
              <a:rPr lang="de-DE" dirty="0" smtClean="0"/>
              <a:t>Master</a:t>
            </a:r>
            <a:r>
              <a:rPr lang="ru-RU" dirty="0" smtClean="0"/>
              <a:t>,</a:t>
            </a:r>
            <a:r>
              <a:rPr lang="en-US" dirty="0" smtClean="0"/>
              <a:t> Ltd</a:t>
            </a:r>
            <a:r>
              <a:rPr lang="ru-RU" dirty="0" smtClean="0"/>
              <a:t>, © </a:t>
            </a:r>
            <a:r>
              <a:rPr lang="en-US" dirty="0" err="1" smtClean="0"/>
              <a:t>Harlov</a:t>
            </a:r>
            <a:r>
              <a:rPr lang="en-US" dirty="0" smtClean="0"/>
              <a:t> Y.P., </a:t>
            </a:r>
            <a:r>
              <a:rPr lang="en-US" dirty="0" err="1" smtClean="0"/>
              <a:t>Masaev</a:t>
            </a:r>
            <a:r>
              <a:rPr lang="en-US" dirty="0" smtClean="0"/>
              <a:t> S.N.</a:t>
            </a:r>
            <a:endParaRPr lang="de-D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Rot="1" noChangeArrowheads="1"/>
          </p:cNvSpPr>
          <p:nvPr/>
        </p:nvSpPr>
        <p:spPr>
          <a:xfrm>
            <a:off x="539750" y="188913"/>
            <a:ext cx="8385175" cy="12954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2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SimSun" pitchFamily="2" charset="-122"/>
                <a:cs typeface="+mj-cs"/>
              </a:rPr>
              <a:t>俄罗斯联邦政府对</a:t>
            </a:r>
            <a:r>
              <a:rPr kumimoji="0" lang="ru-RU" altLang="en-US" sz="2200" b="1" i="0" u="none" strike="noStrike" kern="0" cap="none" spc="0" normalizeH="0" baseline="0" noProof="0" smtClean="0">
                <a:ln>
                  <a:noFill/>
                </a:ln>
                <a:solidFill>
                  <a:srgbClr val="FFCC66"/>
                </a:solidFill>
                <a:effectLst>
                  <a:outerShdw blurRad="38100" dist="38100" dir="2700000" algn="tl">
                    <a:srgbClr val="000000"/>
                  </a:outerShdw>
                </a:effectLst>
                <a:uLnTx/>
                <a:uFillTx/>
                <a:latin typeface="Arial" charset="0"/>
                <a:ea typeface="Arial Unicode MS" pitchFamily="34" charset="-128"/>
                <a:cs typeface="Arial Unicode MS" pitchFamily="34" charset="-128"/>
                <a:sym typeface="Arial Unicode MS" pitchFamily="34" charset="-128"/>
              </a:rPr>
              <a:t>«马斯捷尔» 有限责任公司</a:t>
            </a:r>
            <a:r>
              <a:rPr kumimoji="0" lang="zh-CN" altLang="en-US" sz="2200" b="1" i="0" u="none" strike="noStrike" kern="0" cap="none" spc="0" normalizeH="0" baseline="0" noProof="0" smtClean="0">
                <a:ln>
                  <a:noFill/>
                </a:ln>
                <a:solidFill>
                  <a:srgbClr val="FFCC66"/>
                </a:solidFill>
                <a:effectLst>
                  <a:outerShdw blurRad="38100" dist="38100" dir="2700000" algn="tl">
                    <a:srgbClr val="000000"/>
                  </a:outerShdw>
                </a:effectLst>
                <a:uLnTx/>
                <a:uFillTx/>
                <a:latin typeface="Arial" charset="0"/>
                <a:ea typeface="Arial Unicode MS" pitchFamily="34" charset="-128"/>
                <a:cs typeface="Arial Unicode MS" pitchFamily="34" charset="-128"/>
                <a:sym typeface="Arial Unicode MS" pitchFamily="34" charset="-128"/>
              </a:rPr>
              <a:t>森林开发</a:t>
            </a:r>
            <a:r>
              <a:rPr kumimoji="0" lang="zh-CN" altLang="en-US" sz="22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SimSun" pitchFamily="2" charset="-122"/>
                <a:cs typeface="+mj-cs"/>
              </a:rPr>
              <a:t>优先投资项目的支持</a:t>
            </a:r>
          </a:p>
        </p:txBody>
      </p:sp>
      <p:sp>
        <p:nvSpPr>
          <p:cNvPr id="3" name="Содержимое 2"/>
          <p:cNvSpPr txBox="1">
            <a:spLocks noRot="1" noChangeArrowheads="1"/>
          </p:cNvSpPr>
          <p:nvPr/>
        </p:nvSpPr>
        <p:spPr>
          <a:xfrm>
            <a:off x="539750" y="1339850"/>
            <a:ext cx="8367713" cy="2305050"/>
          </a:xfrm>
          <a:prstGeom prst="rect">
            <a:avLst/>
          </a:prstGeom>
        </p:spPr>
        <p:txBody>
          <a:bodyPr/>
          <a:lstStyle/>
          <a:p>
            <a:pPr marL="742950" marR="0" lvl="1" indent="-285750" algn="just" defTabSz="914400" rtl="0" eaLnBrk="0" fontAlgn="base" latinLnBrk="0" hangingPunct="0">
              <a:lnSpc>
                <a:spcPct val="100000"/>
              </a:lnSpc>
              <a:spcBef>
                <a:spcPct val="20000"/>
              </a:spcBef>
              <a:spcAft>
                <a:spcPct val="0"/>
              </a:spcAft>
              <a:buClr>
                <a:srgbClr val="99FF66"/>
              </a:buClr>
              <a:buSzTx/>
              <a:buFont typeface="Wingdings" pitchFamily="2" charset="2"/>
              <a:buChar char="§"/>
              <a:tabLst/>
              <a:defRPr/>
            </a:pPr>
            <a:r>
              <a:rPr kumimoji="0" lang="zh-CN" altLang="en-US" sz="13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SimSun" pitchFamily="2" charset="-122"/>
              </a:rPr>
              <a:t>原木生产保障</a:t>
            </a:r>
            <a:r>
              <a:rPr kumimoji="0" lang="ru-RU" altLang="en-US" sz="13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rPr>
              <a:t>  - 原料基地将49年长期租赁。1立方米供用林非拍卖价格为0.</a:t>
            </a:r>
            <a:r>
              <a:rPr kumimoji="0" lang="en-US" altLang="en-US" sz="13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rPr>
              <a:t>30</a:t>
            </a:r>
            <a:r>
              <a:rPr kumimoji="0" lang="ru-RU" altLang="en-US" sz="13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rPr>
              <a:t> 美元, 投资回收期4.2年1立方米的成本</a:t>
            </a:r>
            <a:r>
              <a:rPr kumimoji="0" lang="ru-RU" altLang="en-US" sz="1300" b="0" i="0" u="none" strike="noStrike" kern="0" cap="none" spc="0" normalizeH="0" baseline="0" noProof="0" smtClean="0">
                <a:ln>
                  <a:noFill/>
                </a:ln>
                <a:solidFill>
                  <a:srgbClr val="FFCC66"/>
                </a:solidFill>
                <a:effectLst>
                  <a:outerShdw blurRad="38100" dist="38100" dir="2700000" algn="tl">
                    <a:srgbClr val="000000"/>
                  </a:outerShdw>
                </a:effectLst>
                <a:uLnTx/>
                <a:uFillTx/>
                <a:latin typeface="+mn-lt"/>
              </a:rPr>
              <a:t>$0.15, </a:t>
            </a:r>
            <a:r>
              <a:rPr kumimoji="0" lang="zh-CN" altLang="en-US" sz="13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SimSun" pitchFamily="2" charset="-122"/>
              </a:rPr>
              <a:t>最低成本的半价。</a:t>
            </a:r>
            <a:endParaRPr kumimoji="0" lang="ru-RU" altLang="en-US" sz="13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ndParaRPr>
          </a:p>
          <a:p>
            <a:pPr marL="342900" marR="0" lvl="0" indent="-342900" algn="just" defTabSz="914400" rtl="0" eaLnBrk="0" fontAlgn="base" latinLnBrk="0" hangingPunct="0">
              <a:lnSpc>
                <a:spcPct val="100000"/>
              </a:lnSpc>
              <a:spcBef>
                <a:spcPct val="20000"/>
              </a:spcBef>
              <a:spcAft>
                <a:spcPct val="0"/>
              </a:spcAft>
              <a:buClr>
                <a:srgbClr val="99FF66"/>
              </a:buClr>
              <a:buSzTx/>
              <a:buFont typeface="Wingdings" pitchFamily="2" charset="2"/>
              <a:buChar char="§"/>
              <a:tabLst/>
              <a:defRPr/>
            </a:pPr>
            <a:r>
              <a:rPr kumimoji="0" lang="ru-RU" altLang="en-US" sz="15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mn-ea"/>
                <a:cs typeface="+mn-cs"/>
              </a:rPr>
              <a:t>联邦预算补贴，以支付利息的贷款，但不得超过再融资利率</a:t>
            </a:r>
            <a:r>
              <a:rPr kumimoji="0" lang="zh-CN" altLang="en-US" sz="15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SimSun" pitchFamily="2" charset="-122"/>
                <a:cs typeface="+mn-cs"/>
              </a:rPr>
              <a:t>。</a:t>
            </a:r>
            <a:endParaRPr kumimoji="0" lang="ru-RU" altLang="en-US" sz="15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mn-ea"/>
              <a:cs typeface="+mn-cs"/>
            </a:endParaRPr>
          </a:p>
          <a:p>
            <a:pPr marL="342900" marR="0" lvl="0" indent="-342900" algn="just" defTabSz="914400" rtl="0" eaLnBrk="0" fontAlgn="base" latinLnBrk="0" hangingPunct="0">
              <a:lnSpc>
                <a:spcPct val="100000"/>
              </a:lnSpc>
              <a:spcBef>
                <a:spcPct val="20000"/>
              </a:spcBef>
              <a:spcAft>
                <a:spcPct val="0"/>
              </a:spcAft>
              <a:buClr>
                <a:srgbClr val="99FF66"/>
              </a:buClr>
              <a:buSzTx/>
              <a:buFont typeface="Wingdings" pitchFamily="2" charset="2"/>
              <a:buChar char="§"/>
              <a:tabLst/>
              <a:defRPr/>
            </a:pPr>
            <a:r>
              <a:rPr kumimoji="0" lang="zh-CN" altLang="en-US" sz="15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SimSun" pitchFamily="2" charset="-122"/>
                <a:cs typeface="+mn-cs"/>
              </a:rPr>
              <a:t>联邦预算优惠-</a:t>
            </a:r>
            <a:r>
              <a:rPr kumimoji="0" lang="ru-RU" altLang="en-US" sz="15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mn-ea"/>
                <a:cs typeface="+mn-cs"/>
              </a:rPr>
              <a:t>豁免缴纳房产税</a:t>
            </a:r>
            <a:r>
              <a:rPr kumimoji="0" lang="zh-CN" altLang="en-US" sz="15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SimSun" pitchFamily="2" charset="-122"/>
                <a:cs typeface="+mn-cs"/>
              </a:rPr>
              <a:t>。</a:t>
            </a:r>
            <a:endParaRPr kumimoji="0" lang="ru-RU" altLang="en-US" sz="15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ru-RU" altLang="en-US" sz="10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mn-ea"/>
                <a:cs typeface="+mn-cs"/>
              </a:rPr>
              <a:t>* </a:t>
            </a:r>
            <a:r>
              <a:rPr kumimoji="0" lang="zh-CN" altLang="en-US" sz="10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SimSun" pitchFamily="2" charset="-122"/>
                <a:cs typeface="+mn-cs"/>
              </a:rPr>
              <a:t>备注</a:t>
            </a:r>
            <a:r>
              <a:rPr kumimoji="0" lang="ru-RU" altLang="en-US" sz="10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mn-ea"/>
                <a:cs typeface="+mn-cs"/>
              </a:rPr>
              <a:t>: </a:t>
            </a:r>
            <a:r>
              <a:rPr kumimoji="0" lang="zh-CN" altLang="en-US" sz="10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SimSun" pitchFamily="2" charset="-122"/>
                <a:cs typeface="+mn-cs"/>
              </a:rPr>
              <a:t>优先投资项目1立方米原木的市价为3.19-10.64美元1立。</a:t>
            </a:r>
            <a:r>
              <a:rPr kumimoji="0" lang="ru-RU" altLang="en-US" sz="1000" b="0" i="0" u="none" strike="noStrike" kern="0" cap="none" spc="0" normalizeH="0" baseline="0" noProof="0" dirty="0" smtClean="0">
                <a:ln>
                  <a:noFill/>
                </a:ln>
                <a:solidFill>
                  <a:srgbClr val="FFCC66"/>
                </a:solidFill>
                <a:effectLst>
                  <a:outerShdw blurRad="38100" dist="38100" dir="2700000" algn="tl">
                    <a:srgbClr val="000000"/>
                  </a:outerShdw>
                </a:effectLst>
                <a:uLnTx/>
                <a:uFillTx/>
                <a:latin typeface="+mn-lt"/>
                <a:ea typeface="+mn-ea"/>
                <a:cs typeface="+mn-cs"/>
              </a:rPr>
              <a:t>.</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endParaRPr kumimoji="0" lang="ru-RU"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Номер слайда 4"/>
          <p:cNvSpPr>
            <a:spLocks noGrp="1" noChangeArrowheads="1"/>
          </p:cNvSpPr>
          <p:nvPr/>
        </p:nvSpPr>
        <p:spPr bwMode="auto">
          <a:xfrm>
            <a:off x="6937375" y="6245225"/>
            <a:ext cx="1901825" cy="476250"/>
          </a:xfrm>
          <a:prstGeom prst="rect">
            <a:avLst/>
          </a:prstGeom>
          <a:noFill/>
          <a:ln w="9525">
            <a:noFill/>
            <a:miter lim="800000"/>
            <a:headEnd/>
            <a:tailEnd/>
          </a:ln>
        </p:spPr>
        <p:txBody>
          <a:bodyPr/>
          <a:lstStyle/>
          <a:p>
            <a:pPr>
              <a:buFont typeface="Arial" charset="0"/>
              <a:buNone/>
            </a:pPr>
            <a:endParaRPr lang="ru-RU" altLang="zh-CN" dirty="0">
              <a:solidFill>
                <a:srgbClr val="FFCC66"/>
              </a:solidFill>
            </a:endParaRPr>
          </a:p>
        </p:txBody>
      </p:sp>
      <p:sp>
        <p:nvSpPr>
          <p:cNvPr id="5" name="Заголовок 1"/>
          <p:cNvSpPr>
            <a:spLocks noChangeArrowheads="1"/>
          </p:cNvSpPr>
          <p:nvPr/>
        </p:nvSpPr>
        <p:spPr bwMode="auto">
          <a:xfrm>
            <a:off x="683730" y="3140980"/>
            <a:ext cx="7989888" cy="358775"/>
          </a:xfrm>
          <a:prstGeom prst="rect">
            <a:avLst/>
          </a:prstGeom>
          <a:noFill/>
          <a:ln w="9525">
            <a:noFill/>
            <a:miter lim="800000"/>
            <a:headEnd/>
            <a:tailEnd/>
          </a:ln>
        </p:spPr>
        <p:txBody>
          <a:bodyPr anchor="ctr"/>
          <a:lstStyle/>
          <a:p>
            <a:pPr>
              <a:buFont typeface="Arial" charset="0"/>
              <a:buNone/>
            </a:pPr>
            <a:r>
              <a:rPr lang="zh-CN" altLang="en-US" sz="1400" b="1" dirty="0">
                <a:solidFill>
                  <a:srgbClr val="FFCC66"/>
                </a:solidFill>
                <a:latin typeface="Arial Black" pitchFamily="34" charset="0"/>
                <a:sym typeface="Arial Black" pitchFamily="34" charset="0"/>
              </a:rPr>
              <a:t>80440立原木市价和优惠价的差额。单位：千美元  立</a:t>
            </a:r>
          </a:p>
        </p:txBody>
      </p:sp>
      <p:sp>
        <p:nvSpPr>
          <p:cNvPr id="6" name="Заголовок 1"/>
          <p:cNvSpPr>
            <a:spLocks noChangeArrowheads="1"/>
          </p:cNvSpPr>
          <p:nvPr/>
        </p:nvSpPr>
        <p:spPr bwMode="auto">
          <a:xfrm>
            <a:off x="827740" y="5445140"/>
            <a:ext cx="7845425" cy="792163"/>
          </a:xfrm>
          <a:prstGeom prst="rect">
            <a:avLst/>
          </a:prstGeom>
          <a:noFill/>
          <a:ln w="9525">
            <a:noFill/>
            <a:miter lim="800000"/>
            <a:headEnd/>
            <a:tailEnd/>
          </a:ln>
        </p:spPr>
        <p:txBody>
          <a:bodyPr anchor="ctr"/>
          <a:lstStyle/>
          <a:p>
            <a:pPr algn="just">
              <a:buFont typeface="Arial" charset="0"/>
              <a:buNone/>
            </a:pPr>
            <a:r>
              <a:rPr lang="ru-RU" altLang="en-US" sz="1200" dirty="0">
                <a:solidFill>
                  <a:srgbClr val="FFCC66"/>
                </a:solidFill>
                <a:latin typeface="Arial Black" pitchFamily="34" charset="0"/>
                <a:sym typeface="Arial Black" pitchFamily="34" charset="0"/>
              </a:rPr>
              <a:t>美元升值降低了与该项目相关的风险</a:t>
            </a:r>
            <a:r>
              <a:rPr lang="zh-CN" altLang="en-US" sz="1200" dirty="0">
                <a:solidFill>
                  <a:srgbClr val="FFCC66"/>
                </a:solidFill>
                <a:latin typeface="Arial Black" pitchFamily="34" charset="0"/>
                <a:sym typeface="Arial Black" pitchFamily="34" charset="0"/>
              </a:rPr>
              <a:t>，因为投资用美元结算，但和俄罗斯企业用卢布结算（运输，电费，工资的其他费用）</a:t>
            </a:r>
            <a:endParaRPr lang="ru-RU" altLang="en-US" sz="1200" dirty="0">
              <a:solidFill>
                <a:srgbClr val="FFCC66"/>
              </a:solidFill>
              <a:latin typeface="Arial Black" pitchFamily="34" charset="0"/>
              <a:sym typeface="Arial Black" pitchFamily="34" charset="0"/>
            </a:endParaRPr>
          </a:p>
        </p:txBody>
      </p:sp>
      <p:graphicFrame>
        <p:nvGraphicFramePr>
          <p:cNvPr id="7" name="Group 7"/>
          <p:cNvGraphicFramePr>
            <a:graphicFrameLocks noGrp="1"/>
          </p:cNvGraphicFramePr>
          <p:nvPr/>
        </p:nvGraphicFramePr>
        <p:xfrm>
          <a:off x="827740" y="3645015"/>
          <a:ext cx="7921625" cy="1604963"/>
        </p:xfrm>
        <a:graphic>
          <a:graphicData uri="http://schemas.openxmlformats.org/drawingml/2006/table">
            <a:tbl>
              <a:tblPr/>
              <a:tblGrid>
                <a:gridCol w="2376487"/>
                <a:gridCol w="2016125"/>
                <a:gridCol w="2303463"/>
                <a:gridCol w="1225550"/>
              </a:tblGrid>
              <a:tr h="431800">
                <a:tc>
                  <a:txBody>
                    <a:bodyPr/>
                    <a:lstStyle/>
                    <a:p>
                      <a:pPr marL="0" marR="0" lvl="0" indent="0" algn="ctr" defTabSz="0" rtl="0" eaLnBrk="1" fontAlgn="base" latinLnBrk="0" hangingPunct="1">
                        <a:lnSpc>
                          <a:spcPct val="100000"/>
                        </a:lnSpc>
                        <a:spcBef>
                          <a:spcPct val="0"/>
                        </a:spcBef>
                        <a:spcAft>
                          <a:spcPct val="0"/>
                        </a:spcAft>
                        <a:buClrTx/>
                        <a:buSzTx/>
                        <a:buFont typeface="Arial" charset="0"/>
                        <a:buNone/>
                        <a:tabLst/>
                      </a:pPr>
                      <a:r>
                        <a:rPr kumimoji="0" lang="zh-CN" altLang="en-US" sz="1400" b="1" i="0" u="none" strike="noStrike" cap="none" normalizeH="0" baseline="0" dirty="0" smtClean="0">
                          <a:ln>
                            <a:noFill/>
                          </a:ln>
                          <a:solidFill>
                            <a:srgbClr val="FFFFFF"/>
                          </a:solidFill>
                          <a:effectLst/>
                          <a:latin typeface="Arial Unicode MS" pitchFamily="34" charset="-128"/>
                          <a:ea typeface="SimSun" pitchFamily="2" charset="-122"/>
                          <a:sym typeface="Arial" charset="0"/>
                        </a:rPr>
                        <a:t>期限</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9CC00"/>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charset="0"/>
                        <a:buNone/>
                        <a:tabLst/>
                      </a:pPr>
                      <a:r>
                        <a:rPr kumimoji="0" lang="zh-CN" altLang="en-US" sz="1400" b="1" i="0" u="none" strike="noStrike" cap="none" normalizeH="0" baseline="0" dirty="0" smtClean="0">
                          <a:ln>
                            <a:noFill/>
                          </a:ln>
                          <a:solidFill>
                            <a:srgbClr val="FFFFFF"/>
                          </a:solidFill>
                          <a:effectLst/>
                          <a:latin typeface="Arial Unicode MS" pitchFamily="34" charset="-128"/>
                          <a:ea typeface="SimSun" pitchFamily="2" charset="-122"/>
                          <a:sym typeface="Arial" charset="0"/>
                        </a:rPr>
                        <a:t>优惠价</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9CC00"/>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charset="0"/>
                        <a:buNone/>
                        <a:tabLst/>
                      </a:pPr>
                      <a:r>
                        <a:rPr kumimoji="0" lang="zh-CN" altLang="en-US" sz="1400" b="1" i="0" u="none" strike="noStrike" cap="none" normalizeH="0" baseline="0" smtClean="0">
                          <a:ln>
                            <a:noFill/>
                          </a:ln>
                          <a:solidFill>
                            <a:srgbClr val="FFFFFF"/>
                          </a:solidFill>
                          <a:effectLst/>
                          <a:latin typeface="Arial Unicode MS" pitchFamily="34" charset="-128"/>
                          <a:ea typeface="SimSun" pitchFamily="2" charset="-122"/>
                          <a:sym typeface="Arial" charset="0"/>
                        </a:rPr>
                        <a:t>市价</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9CC00"/>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charset="0"/>
                        <a:buNone/>
                        <a:tabLst/>
                      </a:pPr>
                      <a:r>
                        <a:rPr kumimoji="0" lang="zh-CN" altLang="en-US" sz="1400" b="1" i="0" u="none" strike="noStrike" cap="none" normalizeH="0" baseline="0" smtClean="0">
                          <a:ln>
                            <a:noFill/>
                          </a:ln>
                          <a:solidFill>
                            <a:srgbClr val="FFFFFF"/>
                          </a:solidFill>
                          <a:effectLst/>
                          <a:latin typeface="Arial Unicode MS" pitchFamily="34" charset="-128"/>
                          <a:ea typeface="SimSun" pitchFamily="2" charset="-122"/>
                          <a:sym typeface="Arial" charset="0"/>
                        </a:rPr>
                        <a:t>差额</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9CC00"/>
                    </a:solidFill>
                  </a:tcPr>
                </a:tc>
              </a:tr>
              <a:tr h="390525">
                <a:tc>
                  <a:txBody>
                    <a:bodyPr/>
                    <a:lstStyle/>
                    <a:p>
                      <a:pPr marL="0" marR="0" lvl="0" indent="0" algn="l" defTabSz="0" rtl="0" eaLnBrk="1" fontAlgn="base" latinLnBrk="0" hangingPunct="1">
                        <a:lnSpc>
                          <a:spcPct val="100000"/>
                        </a:lnSpc>
                        <a:spcBef>
                          <a:spcPct val="0"/>
                        </a:spcBef>
                        <a:spcAft>
                          <a:spcPct val="0"/>
                        </a:spcAft>
                        <a:buClrTx/>
                        <a:buSzTx/>
                        <a:buFont typeface="Arial" charset="0"/>
                        <a:buNone/>
                        <a:tabLst/>
                      </a:pPr>
                      <a:r>
                        <a:rPr kumimoji="0" lang="zh-CN" altLang="en-US" sz="1400" b="0" i="0" u="none" strike="noStrike" cap="none" normalizeH="0" baseline="0" smtClean="0">
                          <a:ln>
                            <a:noFill/>
                          </a:ln>
                          <a:solidFill>
                            <a:srgbClr val="004000"/>
                          </a:solidFill>
                          <a:effectLst/>
                          <a:latin typeface="Arial Unicode MS" pitchFamily="34" charset="-128"/>
                          <a:ea typeface="SimSun" pitchFamily="2" charset="-122"/>
                          <a:sym typeface="Arial" charset="0"/>
                        </a:rPr>
                        <a:t>1年</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ECCB"/>
                    </a:solidFill>
                  </a:tcPr>
                </a:tc>
                <a:tc>
                  <a:txBody>
                    <a:bodyPr/>
                    <a:lstStyle/>
                    <a:p>
                      <a:pPr algn="r">
                        <a:lnSpc>
                          <a:spcPct val="115000"/>
                        </a:lnSpc>
                        <a:spcAft>
                          <a:spcPts val="0"/>
                        </a:spcAft>
                      </a:pPr>
                      <a:r>
                        <a:rPr lang="ru-RU" sz="1400" kern="1200" dirty="0" smtClean="0">
                          <a:solidFill>
                            <a:schemeClr val="dk1"/>
                          </a:solidFill>
                          <a:latin typeface="+mn-lt"/>
                          <a:ea typeface="+mn-ea"/>
                          <a:cs typeface="+mn-cs"/>
                        </a:rPr>
                        <a:t>241</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ECCB"/>
                    </a:solidFill>
                  </a:tcPr>
                </a:tc>
                <a:tc>
                  <a:txBody>
                    <a:bodyPr/>
                    <a:lstStyle/>
                    <a:p>
                      <a:pPr algn="r">
                        <a:lnSpc>
                          <a:spcPct val="115000"/>
                        </a:lnSpc>
                        <a:spcAft>
                          <a:spcPts val="0"/>
                        </a:spcAft>
                      </a:pPr>
                      <a:r>
                        <a:rPr lang="ru-RU" sz="1400" kern="1200" dirty="0" smtClean="0">
                          <a:solidFill>
                            <a:schemeClr val="dk1"/>
                          </a:solidFill>
                          <a:latin typeface="+mn-lt"/>
                          <a:ea typeface="+mn-ea"/>
                          <a:cs typeface="+mn-cs"/>
                        </a:rPr>
                        <a:t>6 436</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ECCB"/>
                    </a:solidFill>
                  </a:tcPr>
                </a:tc>
                <a:tc>
                  <a:txBody>
                    <a:bodyPr/>
                    <a:lstStyle/>
                    <a:p>
                      <a:pPr algn="r">
                        <a:lnSpc>
                          <a:spcPct val="115000"/>
                        </a:lnSpc>
                        <a:spcAft>
                          <a:spcPts val="0"/>
                        </a:spcAft>
                      </a:pPr>
                      <a:r>
                        <a:rPr lang="ru-RU" sz="1400" kern="1200" dirty="0" smtClean="0">
                          <a:solidFill>
                            <a:schemeClr val="dk1"/>
                          </a:solidFill>
                          <a:latin typeface="+mn-lt"/>
                          <a:ea typeface="+mn-ea"/>
                          <a:cs typeface="+mn-cs"/>
                        </a:rPr>
                        <a:t>6 194</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ECCB"/>
                    </a:solidFill>
                  </a:tcPr>
                </a:tc>
              </a:tr>
              <a:tr h="392113">
                <a:tc>
                  <a:txBody>
                    <a:bodyPr/>
                    <a:lstStyle/>
                    <a:p>
                      <a:pPr marL="0" marR="0" lvl="0" indent="0" algn="l" defTabSz="0" rtl="0" eaLnBrk="1" fontAlgn="base" latinLnBrk="0" hangingPunct="1">
                        <a:lnSpc>
                          <a:spcPct val="100000"/>
                        </a:lnSpc>
                        <a:spcBef>
                          <a:spcPct val="0"/>
                        </a:spcBef>
                        <a:spcAft>
                          <a:spcPct val="0"/>
                        </a:spcAft>
                        <a:buClrTx/>
                        <a:buSzTx/>
                        <a:buFont typeface="Arial" charset="0"/>
                        <a:buNone/>
                        <a:tabLst/>
                      </a:pPr>
                      <a:r>
                        <a:rPr kumimoji="0" lang="zh-CN" altLang="en-US" sz="1400" b="0" i="0" u="none" strike="noStrike" cap="none" normalizeH="0" baseline="0" smtClean="0">
                          <a:ln>
                            <a:noFill/>
                          </a:ln>
                          <a:solidFill>
                            <a:srgbClr val="004000"/>
                          </a:solidFill>
                          <a:effectLst/>
                          <a:latin typeface="Arial Unicode MS" pitchFamily="34" charset="-128"/>
                          <a:ea typeface="SimSun" pitchFamily="2" charset="-122"/>
                          <a:sym typeface="Arial" charset="0"/>
                        </a:rPr>
                        <a:t>10年</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r">
                        <a:lnSpc>
                          <a:spcPct val="115000"/>
                        </a:lnSpc>
                        <a:spcAft>
                          <a:spcPts val="0"/>
                        </a:spcAft>
                      </a:pPr>
                      <a:r>
                        <a:rPr lang="ru-RU" sz="1400" kern="1200" dirty="0" smtClean="0">
                          <a:solidFill>
                            <a:schemeClr val="dk1"/>
                          </a:solidFill>
                          <a:latin typeface="+mn-lt"/>
                          <a:ea typeface="+mn-ea"/>
                          <a:cs typeface="+mn-cs"/>
                        </a:rPr>
                        <a:t>2 413</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r">
                        <a:lnSpc>
                          <a:spcPct val="115000"/>
                        </a:lnSpc>
                        <a:spcAft>
                          <a:spcPts val="0"/>
                        </a:spcAft>
                      </a:pPr>
                      <a:r>
                        <a:rPr lang="ru-RU" sz="1400" kern="1200" dirty="0" smtClean="0">
                          <a:solidFill>
                            <a:schemeClr val="dk1"/>
                          </a:solidFill>
                          <a:latin typeface="+mn-lt"/>
                          <a:ea typeface="+mn-ea"/>
                          <a:cs typeface="+mn-cs"/>
                        </a:rPr>
                        <a:t>64 355</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6E7"/>
                    </a:solidFill>
                  </a:tcPr>
                </a:tc>
                <a:tc>
                  <a:txBody>
                    <a:bodyPr/>
                    <a:lstStyle/>
                    <a:p>
                      <a:pPr algn="r">
                        <a:lnSpc>
                          <a:spcPct val="115000"/>
                        </a:lnSpc>
                        <a:spcAft>
                          <a:spcPts val="0"/>
                        </a:spcAft>
                      </a:pPr>
                      <a:r>
                        <a:rPr lang="ru-RU" sz="1400" kern="1200" dirty="0" smtClean="0">
                          <a:solidFill>
                            <a:schemeClr val="dk1"/>
                          </a:solidFill>
                          <a:latin typeface="+mn-lt"/>
                          <a:ea typeface="+mn-ea"/>
                          <a:cs typeface="+mn-cs"/>
                        </a:rPr>
                        <a:t>61 942</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6E7"/>
                    </a:solidFill>
                  </a:tcPr>
                </a:tc>
              </a:tr>
              <a:tr h="390525">
                <a:tc>
                  <a:txBody>
                    <a:bodyPr/>
                    <a:lstStyle/>
                    <a:p>
                      <a:pPr marL="0" marR="0" lvl="0" indent="0" algn="l" defTabSz="0" rtl="0" eaLnBrk="1" fontAlgn="base" latinLnBrk="0" hangingPunct="1">
                        <a:lnSpc>
                          <a:spcPct val="100000"/>
                        </a:lnSpc>
                        <a:spcBef>
                          <a:spcPct val="0"/>
                        </a:spcBef>
                        <a:spcAft>
                          <a:spcPct val="0"/>
                        </a:spcAft>
                        <a:buClrTx/>
                        <a:buSzTx/>
                        <a:buFont typeface="Arial" charset="0"/>
                        <a:buNone/>
                        <a:tabLst/>
                      </a:pPr>
                      <a:r>
                        <a:rPr kumimoji="0" lang="zh-CN" altLang="en-US" sz="1400" b="0" i="0" u="none" strike="noStrike" cap="none" normalizeH="0" baseline="0" smtClean="0">
                          <a:ln>
                            <a:noFill/>
                          </a:ln>
                          <a:solidFill>
                            <a:srgbClr val="004000"/>
                          </a:solidFill>
                          <a:effectLst/>
                          <a:latin typeface="Arial Unicode MS" pitchFamily="34" charset="-128"/>
                          <a:ea typeface="SimSun" pitchFamily="2" charset="-122"/>
                          <a:sym typeface="Arial" charset="0"/>
                        </a:rPr>
                        <a:t>44年</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ECCB"/>
                    </a:solidFill>
                  </a:tcPr>
                </a:tc>
                <a:tc>
                  <a:txBody>
                    <a:bodyPr/>
                    <a:lstStyle/>
                    <a:p>
                      <a:pPr algn="r">
                        <a:lnSpc>
                          <a:spcPct val="115000"/>
                        </a:lnSpc>
                        <a:spcAft>
                          <a:spcPts val="0"/>
                        </a:spcAft>
                      </a:pPr>
                      <a:r>
                        <a:rPr lang="ru-RU" sz="1400" kern="1200" dirty="0" smtClean="0">
                          <a:solidFill>
                            <a:schemeClr val="dk1"/>
                          </a:solidFill>
                          <a:latin typeface="+mn-lt"/>
                          <a:ea typeface="+mn-ea"/>
                          <a:cs typeface="+mn-cs"/>
                        </a:rPr>
                        <a:t>10 619</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ECCB"/>
                    </a:solidFill>
                  </a:tcPr>
                </a:tc>
                <a:tc>
                  <a:txBody>
                    <a:bodyPr/>
                    <a:lstStyle/>
                    <a:p>
                      <a:pPr algn="r">
                        <a:lnSpc>
                          <a:spcPct val="115000"/>
                        </a:lnSpc>
                        <a:spcAft>
                          <a:spcPts val="0"/>
                        </a:spcAft>
                      </a:pPr>
                      <a:r>
                        <a:rPr lang="ru-RU" sz="1400" kern="1200" dirty="0" smtClean="0">
                          <a:solidFill>
                            <a:schemeClr val="dk1"/>
                          </a:solidFill>
                          <a:latin typeface="+mn-lt"/>
                          <a:ea typeface="+mn-ea"/>
                          <a:cs typeface="+mn-cs"/>
                        </a:rPr>
                        <a:t>283 163</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ECCB"/>
                    </a:solidFill>
                  </a:tcPr>
                </a:tc>
                <a:tc>
                  <a:txBody>
                    <a:bodyPr/>
                    <a:lstStyle/>
                    <a:p>
                      <a:pPr algn="r">
                        <a:lnSpc>
                          <a:spcPct val="115000"/>
                        </a:lnSpc>
                        <a:spcAft>
                          <a:spcPts val="0"/>
                        </a:spcAft>
                      </a:pPr>
                      <a:r>
                        <a:rPr lang="ru-RU" sz="1400" kern="1200" dirty="0" smtClean="0">
                          <a:solidFill>
                            <a:schemeClr val="dk1"/>
                          </a:solidFill>
                          <a:latin typeface="+mn-lt"/>
                          <a:ea typeface="+mn-ea"/>
                          <a:cs typeface="+mn-cs"/>
                        </a:rPr>
                        <a:t>272 544</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ECCB"/>
                    </a:solidFill>
                  </a:tcPr>
                </a:tc>
              </a:tr>
            </a:tbl>
          </a:graphicData>
        </a:graphic>
      </p:graphicFrame>
      <p:sp>
        <p:nvSpPr>
          <p:cNvPr id="8" name="Номер слайда 4"/>
          <p:cNvSpPr>
            <a:spLocks noGrp="1" noChangeArrowheads="1"/>
          </p:cNvSpPr>
          <p:nvPr/>
        </p:nvSpPr>
        <p:spPr bwMode="auto">
          <a:xfrm>
            <a:off x="7089775" y="6397625"/>
            <a:ext cx="1901825" cy="476250"/>
          </a:xfrm>
          <a:prstGeom prst="rect">
            <a:avLst/>
          </a:prstGeom>
          <a:noFill/>
          <a:ln w="9525">
            <a:noFill/>
            <a:miter lim="800000"/>
            <a:headEnd/>
            <a:tailEnd/>
          </a:ln>
        </p:spPr>
        <p:txBody>
          <a:bodyPr/>
          <a:lstStyle/>
          <a:p>
            <a:pPr algn="r">
              <a:buFont typeface="Arial" charset="0"/>
              <a:buNone/>
            </a:pPr>
            <a:fld id="{20BB0616-1EC5-4F14-ACCE-2C6CC32C8677}" type="slidenum">
              <a:rPr lang="ru-RU" altLang="zh-CN" sz="1400">
                <a:solidFill>
                  <a:srgbClr val="FFCC66"/>
                </a:solidFill>
                <a:latin typeface="+mn-lt"/>
                <a:cs typeface="Times New Roman" pitchFamily="18" charset="0"/>
              </a:rPr>
              <a:pPr algn="r">
                <a:buFont typeface="Arial" charset="0"/>
                <a:buNone/>
              </a:pPr>
              <a:t>6</a:t>
            </a:fld>
            <a:endParaRPr lang="ru-RU" altLang="zh-CN" sz="2000" dirty="0">
              <a:solidFill>
                <a:srgbClr val="FFCC66"/>
              </a:solidFill>
              <a:latin typeface="+mn-lt"/>
              <a:cs typeface="Times New Roman" pitchFamily="18" charset="0"/>
            </a:endParaRPr>
          </a:p>
        </p:txBody>
      </p:sp>
      <p:sp>
        <p:nvSpPr>
          <p:cNvPr id="9" name="Нижний колонтитул 3"/>
          <p:cNvSpPr>
            <a:spLocks noGrp="1"/>
          </p:cNvSpPr>
          <p:nvPr>
            <p:ph type="ftr" sz="quarter" idx="11"/>
          </p:nvPr>
        </p:nvSpPr>
        <p:spPr>
          <a:xfrm>
            <a:off x="2771800" y="6245225"/>
            <a:ext cx="4104456" cy="352127"/>
          </a:xfrm>
        </p:spPr>
        <p:txBody>
          <a:bodyPr/>
          <a:lstStyle/>
          <a:p>
            <a:pPr>
              <a:defRPr/>
            </a:pPr>
            <a:r>
              <a:rPr lang="de-DE" dirty="0"/>
              <a:t>Firma </a:t>
            </a:r>
            <a:r>
              <a:rPr lang="de-DE" dirty="0" smtClean="0"/>
              <a:t>Master</a:t>
            </a:r>
            <a:r>
              <a:rPr lang="ru-RU" dirty="0" smtClean="0"/>
              <a:t>,</a:t>
            </a:r>
            <a:r>
              <a:rPr lang="en-US" dirty="0" smtClean="0"/>
              <a:t> Ltd</a:t>
            </a:r>
            <a:r>
              <a:rPr lang="ru-RU" dirty="0" smtClean="0"/>
              <a:t>, © </a:t>
            </a:r>
            <a:r>
              <a:rPr lang="en-US" dirty="0" err="1" smtClean="0"/>
              <a:t>Harlov</a:t>
            </a:r>
            <a:r>
              <a:rPr lang="en-US" dirty="0" smtClean="0"/>
              <a:t> Y.P., </a:t>
            </a:r>
            <a:r>
              <a:rPr lang="en-US" dirty="0" err="1" smtClean="0"/>
              <a:t>Masaev</a:t>
            </a:r>
            <a:r>
              <a:rPr lang="en-US" dirty="0" smtClean="0"/>
              <a:t> S.N.</a:t>
            </a:r>
            <a:endParaRPr lang="de-D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Rot="1" noChangeArrowheads="1"/>
          </p:cNvSpPr>
          <p:nvPr/>
        </p:nvSpPr>
        <p:spPr>
          <a:xfrm>
            <a:off x="466725" y="333375"/>
            <a:ext cx="8385175" cy="879475"/>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SimSun" pitchFamily="2" charset="-122"/>
                <a:cs typeface="+mj-cs"/>
              </a:rPr>
              <a:t>计划生产产品说明</a:t>
            </a:r>
          </a:p>
        </p:txBody>
      </p:sp>
      <p:sp>
        <p:nvSpPr>
          <p:cNvPr id="3" name="Прямоугольник 5"/>
          <p:cNvSpPr>
            <a:spLocks/>
          </p:cNvSpPr>
          <p:nvPr/>
        </p:nvSpPr>
        <p:spPr bwMode="auto">
          <a:xfrm>
            <a:off x="1331913" y="1989138"/>
            <a:ext cx="1773237" cy="1079500"/>
          </a:xfrm>
          <a:prstGeom prst="rect">
            <a:avLst/>
          </a:prstGeom>
          <a:blipFill dpi="0" rotWithShape="1">
            <a:blip r:embed="rId2" cstate="print"/>
            <a:srcRect/>
            <a:stretch>
              <a:fillRect/>
            </a:stretch>
          </a:blipFill>
          <a:ln w="9525">
            <a:solidFill>
              <a:schemeClr val="tx1"/>
            </a:solidFill>
            <a:miter lim="800000"/>
            <a:headEnd/>
            <a:tailEnd/>
          </a:ln>
        </p:spPr>
        <p:txBody>
          <a:bodyPr/>
          <a:lstStyle/>
          <a:p>
            <a:pPr eaLnBrk="1" hangingPunct="1">
              <a:buFont typeface="Arial" charset="0"/>
              <a:buNone/>
            </a:pPr>
            <a:endParaRPr lang="ru-RU" altLang="ru-RU">
              <a:sym typeface="Arial Unicode MS" pitchFamily="34" charset="-128"/>
            </a:endParaRPr>
          </a:p>
        </p:txBody>
      </p:sp>
      <p:sp>
        <p:nvSpPr>
          <p:cNvPr id="4" name="Прямоугольник 7"/>
          <p:cNvSpPr>
            <a:spLocks/>
          </p:cNvSpPr>
          <p:nvPr/>
        </p:nvSpPr>
        <p:spPr bwMode="auto">
          <a:xfrm>
            <a:off x="3851275" y="1989138"/>
            <a:ext cx="1774825" cy="1079500"/>
          </a:xfrm>
          <a:prstGeom prst="rect">
            <a:avLst/>
          </a:prstGeom>
          <a:blipFill dpi="0" rotWithShape="1">
            <a:blip r:embed="rId3" cstate="print"/>
            <a:srcRect/>
            <a:stretch>
              <a:fillRect/>
            </a:stretch>
          </a:blipFill>
          <a:ln w="9525">
            <a:solidFill>
              <a:schemeClr val="tx1"/>
            </a:solidFill>
            <a:miter lim="800000"/>
            <a:headEnd/>
            <a:tailEnd/>
          </a:ln>
        </p:spPr>
        <p:txBody>
          <a:bodyPr/>
          <a:lstStyle/>
          <a:p>
            <a:pPr eaLnBrk="1" hangingPunct="1">
              <a:buFont typeface="Arial" charset="0"/>
              <a:buNone/>
            </a:pPr>
            <a:endParaRPr lang="ru-RU" altLang="ru-RU">
              <a:sym typeface="Arial Unicode MS" pitchFamily="34" charset="-128"/>
            </a:endParaRPr>
          </a:p>
        </p:txBody>
      </p:sp>
      <p:sp>
        <p:nvSpPr>
          <p:cNvPr id="5" name="Прямоугольник 8"/>
          <p:cNvSpPr>
            <a:spLocks/>
          </p:cNvSpPr>
          <p:nvPr/>
        </p:nvSpPr>
        <p:spPr bwMode="auto">
          <a:xfrm>
            <a:off x="6372225" y="1989138"/>
            <a:ext cx="1774825" cy="1079500"/>
          </a:xfrm>
          <a:prstGeom prst="rect">
            <a:avLst/>
          </a:prstGeom>
          <a:blipFill dpi="0" rotWithShape="1">
            <a:blip r:embed="rId4" cstate="print"/>
            <a:srcRect/>
            <a:stretch>
              <a:fillRect/>
            </a:stretch>
          </a:blipFill>
          <a:ln w="9525">
            <a:solidFill>
              <a:schemeClr val="tx1"/>
            </a:solidFill>
            <a:miter lim="800000"/>
            <a:headEnd/>
            <a:tailEnd/>
          </a:ln>
        </p:spPr>
        <p:txBody>
          <a:bodyPr/>
          <a:lstStyle/>
          <a:p>
            <a:pPr eaLnBrk="1" hangingPunct="1">
              <a:buFont typeface="Arial" charset="0"/>
              <a:buNone/>
            </a:pPr>
            <a:endParaRPr lang="ru-RU" altLang="ru-RU">
              <a:sym typeface="Arial Unicode MS" pitchFamily="34" charset="-128"/>
            </a:endParaRPr>
          </a:p>
        </p:txBody>
      </p:sp>
      <p:sp>
        <p:nvSpPr>
          <p:cNvPr id="6" name="Прямоугольник 14"/>
          <p:cNvSpPr>
            <a:spLocks/>
          </p:cNvSpPr>
          <p:nvPr/>
        </p:nvSpPr>
        <p:spPr bwMode="auto">
          <a:xfrm>
            <a:off x="949325" y="4459288"/>
            <a:ext cx="1773238" cy="1081087"/>
          </a:xfrm>
          <a:prstGeom prst="rect">
            <a:avLst/>
          </a:prstGeom>
          <a:blipFill dpi="0" rotWithShape="1">
            <a:blip r:embed="rId5" cstate="print"/>
            <a:srcRect/>
            <a:stretch>
              <a:fillRect/>
            </a:stretch>
          </a:blipFill>
          <a:ln w="9525">
            <a:solidFill>
              <a:schemeClr val="tx1"/>
            </a:solidFill>
            <a:miter lim="800000"/>
            <a:headEnd/>
            <a:tailEnd/>
          </a:ln>
        </p:spPr>
        <p:txBody>
          <a:bodyPr/>
          <a:lstStyle/>
          <a:p>
            <a:pPr eaLnBrk="1" hangingPunct="1">
              <a:buFont typeface="Arial" charset="0"/>
              <a:buNone/>
            </a:pPr>
            <a:endParaRPr lang="ru-RU" altLang="ru-RU">
              <a:sym typeface="Arial Unicode MS" pitchFamily="34" charset="-128"/>
            </a:endParaRPr>
          </a:p>
        </p:txBody>
      </p:sp>
      <p:sp>
        <p:nvSpPr>
          <p:cNvPr id="7" name="Прямоугольник 15"/>
          <p:cNvSpPr>
            <a:spLocks/>
          </p:cNvSpPr>
          <p:nvPr/>
        </p:nvSpPr>
        <p:spPr bwMode="auto">
          <a:xfrm>
            <a:off x="2876550" y="4459288"/>
            <a:ext cx="1773238" cy="1081087"/>
          </a:xfrm>
          <a:prstGeom prst="rect">
            <a:avLst/>
          </a:prstGeom>
          <a:blipFill dpi="0" rotWithShape="1">
            <a:blip r:embed="rId6" cstate="print"/>
            <a:srcRect/>
            <a:stretch>
              <a:fillRect/>
            </a:stretch>
          </a:blipFill>
          <a:ln w="9525">
            <a:solidFill>
              <a:schemeClr val="tx1"/>
            </a:solidFill>
            <a:miter lim="800000"/>
            <a:headEnd/>
            <a:tailEnd/>
          </a:ln>
        </p:spPr>
        <p:txBody>
          <a:bodyPr/>
          <a:lstStyle/>
          <a:p>
            <a:pPr eaLnBrk="1" hangingPunct="1">
              <a:buFont typeface="Arial" charset="0"/>
              <a:buNone/>
            </a:pPr>
            <a:endParaRPr lang="ru-RU" altLang="ru-RU">
              <a:sym typeface="Arial Unicode MS" pitchFamily="34" charset="-128"/>
            </a:endParaRPr>
          </a:p>
        </p:txBody>
      </p:sp>
      <p:sp>
        <p:nvSpPr>
          <p:cNvPr id="8" name="Прямоугольник 16"/>
          <p:cNvSpPr>
            <a:spLocks/>
          </p:cNvSpPr>
          <p:nvPr/>
        </p:nvSpPr>
        <p:spPr bwMode="auto">
          <a:xfrm>
            <a:off x="4765675" y="4459288"/>
            <a:ext cx="1773238" cy="1081087"/>
          </a:xfrm>
          <a:prstGeom prst="rect">
            <a:avLst/>
          </a:prstGeom>
          <a:blipFill dpi="0" rotWithShape="1">
            <a:blip r:embed="rId7" cstate="print"/>
            <a:srcRect/>
            <a:stretch>
              <a:fillRect/>
            </a:stretch>
          </a:blipFill>
          <a:ln w="9525">
            <a:solidFill>
              <a:schemeClr val="tx1"/>
            </a:solidFill>
            <a:miter lim="800000"/>
            <a:headEnd/>
            <a:tailEnd/>
          </a:ln>
        </p:spPr>
        <p:txBody>
          <a:bodyPr/>
          <a:lstStyle/>
          <a:p>
            <a:pPr eaLnBrk="1" hangingPunct="1">
              <a:buFont typeface="Arial" charset="0"/>
              <a:buNone/>
            </a:pPr>
            <a:endParaRPr lang="ru-RU" altLang="ru-RU">
              <a:sym typeface="Arial Unicode MS" pitchFamily="34" charset="-128"/>
            </a:endParaRPr>
          </a:p>
        </p:txBody>
      </p:sp>
      <p:sp>
        <p:nvSpPr>
          <p:cNvPr id="9" name="Прямоугольник 17"/>
          <p:cNvSpPr>
            <a:spLocks/>
          </p:cNvSpPr>
          <p:nvPr/>
        </p:nvSpPr>
        <p:spPr bwMode="auto">
          <a:xfrm>
            <a:off x="6662738" y="4459288"/>
            <a:ext cx="1774825" cy="1081087"/>
          </a:xfrm>
          <a:prstGeom prst="rect">
            <a:avLst/>
          </a:prstGeom>
          <a:blipFill dpi="0" rotWithShape="1">
            <a:blip r:embed="rId8" cstate="print"/>
            <a:srcRect/>
            <a:stretch>
              <a:fillRect/>
            </a:stretch>
          </a:blipFill>
          <a:ln w="9525">
            <a:solidFill>
              <a:schemeClr val="tx1"/>
            </a:solidFill>
            <a:miter lim="800000"/>
            <a:headEnd/>
            <a:tailEnd/>
          </a:ln>
        </p:spPr>
        <p:txBody>
          <a:bodyPr/>
          <a:lstStyle/>
          <a:p>
            <a:pPr eaLnBrk="1" hangingPunct="1">
              <a:buFont typeface="Arial" charset="0"/>
              <a:buNone/>
            </a:pPr>
            <a:endParaRPr lang="ru-RU" altLang="ru-RU">
              <a:sym typeface="Arial Unicode MS" pitchFamily="34" charset="-128"/>
            </a:endParaRPr>
          </a:p>
        </p:txBody>
      </p:sp>
      <p:graphicFrame>
        <p:nvGraphicFramePr>
          <p:cNvPr id="10" name="Group 11"/>
          <p:cNvGraphicFramePr>
            <a:graphicFrameLocks noGrp="1"/>
          </p:cNvGraphicFramePr>
          <p:nvPr/>
        </p:nvGraphicFramePr>
        <p:xfrm>
          <a:off x="900113" y="1401763"/>
          <a:ext cx="7559675" cy="579438"/>
        </p:xfrm>
        <a:graphic>
          <a:graphicData uri="http://schemas.openxmlformats.org/drawingml/2006/table">
            <a:tbl>
              <a:tblPr/>
              <a:tblGrid>
                <a:gridCol w="2592387"/>
                <a:gridCol w="2376488"/>
                <a:gridCol w="2590800"/>
              </a:tblGrid>
              <a:tr h="579438">
                <a:tc>
                  <a:txBody>
                    <a:bodyPr/>
                    <a:lstStyle/>
                    <a:p>
                      <a:pPr marL="0" marR="0" lvl="0" indent="0" algn="ctr" defTabSz="0" rtl="0" eaLnBrk="1" fontAlgn="base" latinLnBrk="0" hangingPunct="1">
                        <a:lnSpc>
                          <a:spcPct val="100000"/>
                        </a:lnSpc>
                        <a:spcBef>
                          <a:spcPct val="0"/>
                        </a:spcBef>
                        <a:spcAft>
                          <a:spcPct val="0"/>
                        </a:spcAft>
                        <a:buClrTx/>
                        <a:buSzTx/>
                        <a:buFont typeface="Arial" charset="0"/>
                        <a:buNone/>
                        <a:tabLst/>
                      </a:pPr>
                      <a:r>
                        <a:rPr kumimoji="0" lang="zh-CN" altLang="ru-RU" sz="1600" b="1" i="0" u="none" strike="noStrike" cap="none" normalizeH="0" baseline="0" smtClean="0">
                          <a:ln>
                            <a:noFill/>
                          </a:ln>
                          <a:solidFill>
                            <a:srgbClr val="FFCC66"/>
                          </a:solidFill>
                          <a:effectLst/>
                          <a:latin typeface="Arial Unicode MS" pitchFamily="34" charset="-128"/>
                          <a:ea typeface="Arial Unicode MS" pitchFamily="34" charset="-128"/>
                          <a:cs typeface="Arial Unicode MS" pitchFamily="34" charset="-128"/>
                          <a:sym typeface="Arial" charset="0"/>
                        </a:rPr>
                        <a:t>锯材</a:t>
                      </a:r>
                    </a:p>
                  </a:txBody>
                  <a:tcPr anchor="ctr" horzOverflow="overflow">
                    <a:lnL>
                      <a:noFill/>
                    </a:lnL>
                    <a:lnR>
                      <a:noFill/>
                    </a:lnR>
                    <a:lnT>
                      <a:noFill/>
                    </a:lnT>
                    <a:lnB>
                      <a:noFill/>
                    </a:lnB>
                    <a:lnTlToBr>
                      <a:noFill/>
                    </a:lnTlToBr>
                    <a:lnBlToTr>
                      <a:noFill/>
                    </a:lnBlToTr>
                    <a:noFill/>
                  </a:tcPr>
                </a:tc>
                <a:tc>
                  <a:txBody>
                    <a:bodyPr/>
                    <a:lstStyle/>
                    <a:p>
                      <a:pPr marL="0" marR="0" lvl="0" indent="0" algn="ctr" defTabSz="0" rtl="0" eaLnBrk="1" fontAlgn="base" latinLnBrk="0" hangingPunct="1">
                        <a:lnSpc>
                          <a:spcPct val="100000"/>
                        </a:lnSpc>
                        <a:spcBef>
                          <a:spcPct val="0"/>
                        </a:spcBef>
                        <a:spcAft>
                          <a:spcPct val="0"/>
                        </a:spcAft>
                        <a:buClrTx/>
                        <a:buSzTx/>
                        <a:buFont typeface="Arial" charset="0"/>
                        <a:buNone/>
                        <a:tabLst/>
                      </a:pPr>
                      <a:r>
                        <a:rPr kumimoji="0" lang="ru-RU" altLang="en-US" sz="1600" b="1" i="0" u="none" strike="noStrike" cap="none" normalizeH="0" baseline="0" smtClean="0">
                          <a:ln>
                            <a:noFill/>
                          </a:ln>
                          <a:solidFill>
                            <a:srgbClr val="FFCC66"/>
                          </a:solidFill>
                          <a:effectLst/>
                          <a:latin typeface="Arial Unicode MS" pitchFamily="34" charset="-128"/>
                          <a:ea typeface="SimSun" pitchFamily="2" charset="-122"/>
                          <a:sym typeface="Arial" charset="0"/>
                        </a:rPr>
                        <a:t>标准板材</a:t>
                      </a:r>
                      <a:r>
                        <a:rPr kumimoji="0" lang="zh-CN" altLang="en-US" sz="1600" b="1" i="0" u="none" strike="noStrike" cap="none" normalizeH="0" baseline="0" smtClean="0">
                          <a:ln>
                            <a:noFill/>
                          </a:ln>
                          <a:solidFill>
                            <a:srgbClr val="FFCC66"/>
                          </a:solidFill>
                          <a:effectLst/>
                          <a:latin typeface="Arial Unicode MS" pitchFamily="34" charset="-128"/>
                          <a:ea typeface="SimSun" pitchFamily="2" charset="-122"/>
                          <a:sym typeface="Arial" charset="0"/>
                        </a:rPr>
                        <a:t>，木方</a:t>
                      </a:r>
                      <a:endParaRPr kumimoji="0" lang="ru-RU" altLang="en-US" sz="1600" b="1" i="0" u="none" strike="noStrike" cap="none" normalizeH="0" baseline="0" smtClean="0">
                        <a:ln>
                          <a:noFill/>
                        </a:ln>
                        <a:solidFill>
                          <a:srgbClr val="FFCC66"/>
                        </a:solidFill>
                        <a:effectLst/>
                        <a:latin typeface="Arial Unicode MS" pitchFamily="34" charset="-128"/>
                        <a:ea typeface="SimSun" pitchFamily="2" charset="-122"/>
                        <a:sym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0" rtl="0" eaLnBrk="1" fontAlgn="base" latinLnBrk="0" hangingPunct="1">
                        <a:lnSpc>
                          <a:spcPct val="100000"/>
                        </a:lnSpc>
                        <a:spcBef>
                          <a:spcPct val="0"/>
                        </a:spcBef>
                        <a:spcAft>
                          <a:spcPct val="0"/>
                        </a:spcAft>
                        <a:buClrTx/>
                        <a:buSzTx/>
                        <a:buFont typeface="Arial" charset="0"/>
                        <a:buNone/>
                        <a:tabLst/>
                      </a:pPr>
                      <a:r>
                        <a:rPr kumimoji="0" lang="zh-CN" altLang="ru-RU" sz="1600" b="1" i="0" u="none" strike="noStrike" cap="none" normalizeH="0" baseline="0" smtClean="0">
                          <a:ln>
                            <a:noFill/>
                          </a:ln>
                          <a:solidFill>
                            <a:srgbClr val="FFCC66"/>
                          </a:solidFill>
                          <a:effectLst/>
                          <a:latin typeface="Arial Unicode MS" pitchFamily="34" charset="-128"/>
                          <a:ea typeface="Arial Unicode MS" pitchFamily="34" charset="-128"/>
                          <a:cs typeface="Arial Unicode MS" pitchFamily="34" charset="-128"/>
                          <a:sym typeface="Arial" charset="0"/>
                        </a:rPr>
                        <a:t>胶合方</a:t>
                      </a:r>
                    </a:p>
                  </a:txBody>
                  <a:tcPr anchor="ctr" horzOverflow="overflow">
                    <a:lnL>
                      <a:noFill/>
                    </a:lnL>
                    <a:lnR>
                      <a:noFill/>
                    </a:lnR>
                    <a:lnT>
                      <a:noFill/>
                    </a:lnT>
                    <a:lnB>
                      <a:noFill/>
                    </a:lnB>
                    <a:lnTlToBr>
                      <a:noFill/>
                    </a:lnTlToBr>
                    <a:lnBlToTr>
                      <a:noFill/>
                    </a:lnBlToTr>
                    <a:noFill/>
                  </a:tcPr>
                </a:tc>
              </a:tr>
            </a:tbl>
          </a:graphicData>
        </a:graphic>
      </p:graphicFrame>
      <p:graphicFrame>
        <p:nvGraphicFramePr>
          <p:cNvPr id="11" name="Group 21"/>
          <p:cNvGraphicFramePr>
            <a:graphicFrameLocks noGrp="1"/>
          </p:cNvGraphicFramePr>
          <p:nvPr/>
        </p:nvGraphicFramePr>
        <p:xfrm>
          <a:off x="900113" y="3924300"/>
          <a:ext cx="7561262" cy="447675"/>
        </p:xfrm>
        <a:graphic>
          <a:graphicData uri="http://schemas.openxmlformats.org/drawingml/2006/table">
            <a:tbl>
              <a:tblPr/>
              <a:tblGrid>
                <a:gridCol w="1890712"/>
                <a:gridCol w="1890713"/>
                <a:gridCol w="1889125"/>
                <a:gridCol w="1890712"/>
              </a:tblGrid>
              <a:tr h="447675">
                <a:tc>
                  <a:txBody>
                    <a:bodyPr/>
                    <a:lstStyle/>
                    <a:p>
                      <a:pPr marL="0" marR="0" lvl="0" indent="0" algn="ctr" defTabSz="0" rtl="0" eaLnBrk="1" fontAlgn="base" latinLnBrk="0" hangingPunct="1">
                        <a:lnSpc>
                          <a:spcPct val="100000"/>
                        </a:lnSpc>
                        <a:spcBef>
                          <a:spcPct val="0"/>
                        </a:spcBef>
                        <a:spcAft>
                          <a:spcPct val="0"/>
                        </a:spcAft>
                        <a:buClrTx/>
                        <a:buSzTx/>
                        <a:buFont typeface="Arial" charset="0"/>
                        <a:buNone/>
                        <a:tabLst/>
                      </a:pPr>
                      <a:r>
                        <a:rPr kumimoji="0" lang="zh-CN" altLang="ru-RU" sz="1600" b="1" i="0" u="none" strike="noStrike" cap="none" normalizeH="0" baseline="0" smtClean="0">
                          <a:ln>
                            <a:noFill/>
                          </a:ln>
                          <a:solidFill>
                            <a:srgbClr val="FFCC66"/>
                          </a:solidFill>
                          <a:effectLst/>
                          <a:latin typeface="Arial Unicode MS" pitchFamily="34" charset="-128"/>
                          <a:ea typeface="Arial Unicode MS" pitchFamily="34" charset="-128"/>
                          <a:cs typeface="Arial Unicode MS" pitchFamily="34" charset="-128"/>
                          <a:sym typeface="Arial" charset="0"/>
                        </a:rPr>
                        <a:t>家具板</a:t>
                      </a:r>
                    </a:p>
                  </a:txBody>
                  <a:tcPr anchor="ctr" horzOverflow="overflow">
                    <a:lnL>
                      <a:noFill/>
                    </a:lnL>
                    <a:lnR>
                      <a:noFill/>
                    </a:lnR>
                    <a:lnT>
                      <a:noFill/>
                    </a:lnT>
                    <a:lnB>
                      <a:noFill/>
                    </a:lnB>
                    <a:lnTlToBr>
                      <a:noFill/>
                    </a:lnTlToBr>
                    <a:lnBlToTr>
                      <a:noFill/>
                    </a:lnBlToTr>
                    <a:noFill/>
                  </a:tcPr>
                </a:tc>
                <a:tc>
                  <a:txBody>
                    <a:bodyPr/>
                    <a:lstStyle/>
                    <a:p>
                      <a:pPr marL="0" marR="0" lvl="0" indent="0" algn="ctr" defTabSz="0" rtl="0" eaLnBrk="1" fontAlgn="base" latinLnBrk="0" hangingPunct="1">
                        <a:lnSpc>
                          <a:spcPct val="100000"/>
                        </a:lnSpc>
                        <a:spcBef>
                          <a:spcPct val="0"/>
                        </a:spcBef>
                        <a:spcAft>
                          <a:spcPct val="0"/>
                        </a:spcAft>
                        <a:buClrTx/>
                        <a:buSzTx/>
                        <a:buFont typeface="Arial" charset="0"/>
                        <a:buNone/>
                        <a:tabLst/>
                      </a:pPr>
                      <a:r>
                        <a:rPr kumimoji="0" lang="zh-CN" altLang="en-US" sz="1600" b="1" i="0" u="none" strike="noStrike" cap="none" normalizeH="0" baseline="0" smtClean="0">
                          <a:ln>
                            <a:noFill/>
                          </a:ln>
                          <a:solidFill>
                            <a:srgbClr val="FFCC66"/>
                          </a:solidFill>
                          <a:effectLst/>
                          <a:latin typeface="Arial Unicode MS" pitchFamily="34" charset="-128"/>
                          <a:ea typeface="SimSun" pitchFamily="2" charset="-122"/>
                          <a:sym typeface="Arial" charset="0"/>
                        </a:rPr>
                        <a:t>地板</a:t>
                      </a:r>
                    </a:p>
                  </a:txBody>
                  <a:tcPr anchor="ctr" horzOverflow="overflow">
                    <a:lnL>
                      <a:noFill/>
                    </a:lnL>
                    <a:lnR>
                      <a:noFill/>
                    </a:lnR>
                    <a:lnT>
                      <a:noFill/>
                    </a:lnT>
                    <a:lnB>
                      <a:noFill/>
                    </a:lnB>
                    <a:lnTlToBr>
                      <a:noFill/>
                    </a:lnTlToBr>
                    <a:lnBlToTr>
                      <a:noFill/>
                    </a:lnBlToTr>
                    <a:noFill/>
                  </a:tcPr>
                </a:tc>
                <a:tc>
                  <a:txBody>
                    <a:bodyPr/>
                    <a:lstStyle/>
                    <a:p>
                      <a:pPr marL="0" marR="0" lvl="0" indent="0" algn="ctr" defTabSz="0" rtl="0" eaLnBrk="1" fontAlgn="base" latinLnBrk="0" hangingPunct="1">
                        <a:lnSpc>
                          <a:spcPct val="100000"/>
                        </a:lnSpc>
                        <a:spcBef>
                          <a:spcPct val="0"/>
                        </a:spcBef>
                        <a:spcAft>
                          <a:spcPct val="0"/>
                        </a:spcAft>
                        <a:buClrTx/>
                        <a:buSzTx/>
                        <a:buFont typeface="Arial" charset="0"/>
                        <a:buNone/>
                        <a:tabLst/>
                      </a:pPr>
                      <a:r>
                        <a:rPr kumimoji="0" lang="zh-CN" altLang="ru-RU" sz="1600" b="1" i="0" u="none" strike="noStrike" cap="none" normalizeH="0" baseline="0" smtClean="0">
                          <a:ln>
                            <a:noFill/>
                          </a:ln>
                          <a:solidFill>
                            <a:srgbClr val="FFCC66"/>
                          </a:solidFill>
                          <a:effectLst/>
                          <a:latin typeface="Arial Unicode MS" pitchFamily="34" charset="-128"/>
                          <a:ea typeface="Arial Unicode MS" pitchFamily="34" charset="-128"/>
                          <a:cs typeface="Arial Unicode MS" pitchFamily="34" charset="-128"/>
                          <a:sym typeface="Arial" charset="0"/>
                        </a:rPr>
                        <a:t>内衬板</a:t>
                      </a:r>
                    </a:p>
                  </a:txBody>
                  <a:tcPr horzOverflow="overflow">
                    <a:lnL>
                      <a:noFill/>
                    </a:lnL>
                    <a:lnR>
                      <a:noFill/>
                    </a:lnR>
                    <a:lnT>
                      <a:noFill/>
                    </a:lnT>
                    <a:lnB>
                      <a:noFill/>
                    </a:lnB>
                    <a:lnTlToBr>
                      <a:noFill/>
                    </a:lnTlToBr>
                    <a:lnBlToTr>
                      <a:noFill/>
                    </a:lnBlToTr>
                    <a:noFill/>
                  </a:tcPr>
                </a:tc>
                <a:tc>
                  <a:txBody>
                    <a:bodyPr/>
                    <a:lstStyle/>
                    <a:p>
                      <a:pPr marL="0" marR="0" lvl="0" indent="0" algn="ctr" defTabSz="0" rtl="0" eaLnBrk="1" fontAlgn="base" latinLnBrk="0" hangingPunct="1">
                        <a:lnSpc>
                          <a:spcPct val="100000"/>
                        </a:lnSpc>
                        <a:spcBef>
                          <a:spcPct val="0"/>
                        </a:spcBef>
                        <a:spcAft>
                          <a:spcPct val="0"/>
                        </a:spcAft>
                        <a:buClrTx/>
                        <a:buSzTx/>
                        <a:buFont typeface="Arial" charset="0"/>
                        <a:buNone/>
                        <a:tabLst/>
                      </a:pPr>
                      <a:r>
                        <a:rPr kumimoji="0" lang="zh-CN" altLang="ru-RU" sz="1600" b="1" i="0" u="none" strike="noStrike" cap="none" normalizeH="0" baseline="0" smtClean="0">
                          <a:ln>
                            <a:noFill/>
                          </a:ln>
                          <a:solidFill>
                            <a:srgbClr val="FFCC66"/>
                          </a:solidFill>
                          <a:effectLst/>
                          <a:latin typeface="Arial Unicode MS" pitchFamily="34" charset="-128"/>
                          <a:ea typeface="Arial Unicode MS" pitchFamily="34" charset="-128"/>
                          <a:cs typeface="Arial Unicode MS" pitchFamily="34" charset="-128"/>
                          <a:sym typeface="Arial" charset="0"/>
                        </a:rPr>
                        <a:t>木质燃料颗粒</a:t>
                      </a:r>
                    </a:p>
                  </a:txBody>
                  <a:tcPr anchor="ctr" horzOverflow="overflow">
                    <a:lnL>
                      <a:noFill/>
                    </a:lnL>
                    <a:lnR>
                      <a:noFill/>
                    </a:lnR>
                    <a:lnT>
                      <a:noFill/>
                    </a:lnT>
                    <a:lnB>
                      <a:noFill/>
                    </a:lnB>
                    <a:lnTlToBr>
                      <a:noFill/>
                    </a:lnTlToBr>
                    <a:lnBlToTr>
                      <a:noFill/>
                    </a:lnBlToTr>
                    <a:noFill/>
                  </a:tcPr>
                </a:tc>
              </a:tr>
            </a:tbl>
          </a:graphicData>
        </a:graphic>
      </p:graphicFrame>
      <p:graphicFrame>
        <p:nvGraphicFramePr>
          <p:cNvPr id="12" name="Group 33"/>
          <p:cNvGraphicFramePr>
            <a:graphicFrameLocks noGrp="1"/>
          </p:cNvGraphicFramePr>
          <p:nvPr/>
        </p:nvGraphicFramePr>
        <p:xfrm>
          <a:off x="900113" y="3068638"/>
          <a:ext cx="7561262" cy="447675"/>
        </p:xfrm>
        <a:graphic>
          <a:graphicData uri="http://schemas.openxmlformats.org/drawingml/2006/table">
            <a:tbl>
              <a:tblPr/>
              <a:tblGrid>
                <a:gridCol w="2663825"/>
                <a:gridCol w="2449512"/>
                <a:gridCol w="2447925"/>
              </a:tblGrid>
              <a:tr h="447675">
                <a:tc>
                  <a:txBody>
                    <a:bodyPr/>
                    <a:lstStyle/>
                    <a:p>
                      <a:pPr marL="0" marR="0" lvl="0" indent="0" algn="ctr" defTabSz="0" rtl="0" eaLnBrk="1" fontAlgn="base" latinLnBrk="0" hangingPunct="1">
                        <a:lnSpc>
                          <a:spcPct val="100000"/>
                        </a:lnSpc>
                        <a:spcBef>
                          <a:spcPct val="0"/>
                        </a:spcBef>
                        <a:spcAft>
                          <a:spcPct val="0"/>
                        </a:spcAft>
                        <a:buClrTx/>
                        <a:buSzTx/>
                        <a:buFont typeface="Arial" charset="0"/>
                        <a:buNone/>
                        <a:tabLst/>
                      </a:pPr>
                      <a:r>
                        <a:rPr kumimoji="0" lang="ru-RU" altLang="en-US" sz="1600" b="1" i="0" u="none" strike="noStrike" cap="none" normalizeH="0" baseline="0" smtClean="0">
                          <a:ln>
                            <a:noFill/>
                          </a:ln>
                          <a:solidFill>
                            <a:srgbClr val="FFCC66"/>
                          </a:solidFill>
                          <a:effectLst/>
                          <a:latin typeface="Arial" charset="0"/>
                          <a:ea typeface="SimSun" pitchFamily="2" charset="-122"/>
                          <a:sym typeface="Arial" charset="0"/>
                        </a:rPr>
                        <a:t>804 440</a:t>
                      </a:r>
                      <a:r>
                        <a:rPr kumimoji="0" lang="zh-CN" altLang="en-US" sz="1600" b="1" i="0" u="none" strike="noStrike" cap="none" normalizeH="0" baseline="0" smtClean="0">
                          <a:ln>
                            <a:noFill/>
                          </a:ln>
                          <a:solidFill>
                            <a:srgbClr val="FFCC66"/>
                          </a:solidFill>
                          <a:effectLst/>
                          <a:latin typeface="Arial" charset="0"/>
                          <a:ea typeface="SimSun" pitchFamily="2" charset="-122"/>
                          <a:sym typeface="Arial" charset="0"/>
                        </a:rPr>
                        <a:t>立</a:t>
                      </a:r>
                      <a:r>
                        <a:rPr kumimoji="0" lang="ru-RU" altLang="en-US" sz="1600" b="1" i="0" u="none" strike="noStrike" cap="none" normalizeH="0" baseline="0" smtClean="0">
                          <a:ln>
                            <a:noFill/>
                          </a:ln>
                          <a:solidFill>
                            <a:srgbClr val="FFCC66"/>
                          </a:solidFill>
                          <a:effectLst/>
                          <a:latin typeface="Arial" charset="0"/>
                          <a:ea typeface="SimSun" pitchFamily="2" charset="-122"/>
                          <a:sym typeface="Arial" charset="0"/>
                        </a:rPr>
                        <a:t>.</a:t>
                      </a:r>
                    </a:p>
                  </a:txBody>
                  <a:tcPr anchor="ctr" horzOverflow="overflow">
                    <a:lnL>
                      <a:noFill/>
                    </a:lnL>
                    <a:lnR>
                      <a:noFill/>
                    </a:lnR>
                    <a:lnT>
                      <a:noFill/>
                    </a:lnT>
                    <a:lnB>
                      <a:noFill/>
                    </a:lnB>
                    <a:lnTlToBr>
                      <a:noFill/>
                    </a:lnTlToBr>
                    <a:lnBlToTr>
                      <a:noFill/>
                    </a:lnBlToTr>
                    <a:noFill/>
                  </a:tcPr>
                </a:tc>
                <a:tc>
                  <a:txBody>
                    <a:bodyPr/>
                    <a:lstStyle/>
                    <a:p>
                      <a:pPr marL="0" marR="0" lvl="0" indent="0" algn="ctr" defTabSz="0" rtl="0" eaLnBrk="1" fontAlgn="base" latinLnBrk="0" hangingPunct="1">
                        <a:lnSpc>
                          <a:spcPct val="100000"/>
                        </a:lnSpc>
                        <a:spcBef>
                          <a:spcPct val="0"/>
                        </a:spcBef>
                        <a:spcAft>
                          <a:spcPct val="0"/>
                        </a:spcAft>
                        <a:buClrTx/>
                        <a:buSzTx/>
                        <a:buFont typeface="Arial" charset="0"/>
                        <a:buNone/>
                        <a:tabLst/>
                      </a:pPr>
                      <a:r>
                        <a:rPr kumimoji="0" lang="ru-RU" altLang="en-US" sz="1600" b="1" i="0" u="none" strike="noStrike" cap="none" normalizeH="0" baseline="0" smtClean="0">
                          <a:ln>
                            <a:noFill/>
                          </a:ln>
                          <a:solidFill>
                            <a:srgbClr val="FFCC66"/>
                          </a:solidFill>
                          <a:effectLst/>
                          <a:latin typeface="Arial Unicode MS" pitchFamily="34" charset="-128"/>
                          <a:ea typeface="SimSun" pitchFamily="2" charset="-122"/>
                          <a:sym typeface="Arial" charset="0"/>
                        </a:rPr>
                        <a:t>309 401 </a:t>
                      </a:r>
                      <a:r>
                        <a:rPr kumimoji="0" lang="zh-CN" altLang="en-US" sz="1600" b="1" i="0" u="none" strike="noStrike" cap="none" normalizeH="0" baseline="0" smtClean="0">
                          <a:ln>
                            <a:noFill/>
                          </a:ln>
                          <a:solidFill>
                            <a:srgbClr val="FFCC66"/>
                          </a:solidFill>
                          <a:effectLst/>
                          <a:latin typeface="Arial" charset="0"/>
                          <a:ea typeface="SimSun" pitchFamily="2" charset="-122"/>
                          <a:sym typeface="Arial" charset="0"/>
                        </a:rPr>
                        <a:t>立</a:t>
                      </a:r>
                      <a:r>
                        <a:rPr kumimoji="0" lang="ru-RU" altLang="en-US" sz="1600" b="1" i="0" u="none" strike="noStrike" cap="none" normalizeH="0" baseline="0" smtClean="0">
                          <a:ln>
                            <a:noFill/>
                          </a:ln>
                          <a:solidFill>
                            <a:srgbClr val="FFCC66"/>
                          </a:solidFill>
                          <a:effectLst/>
                          <a:latin typeface="Arial Unicode MS" pitchFamily="34" charset="-128"/>
                          <a:ea typeface="SimSun" pitchFamily="2" charset="-122"/>
                          <a:sym typeface="Arial" charset="0"/>
                        </a:rPr>
                        <a:t>.</a:t>
                      </a:r>
                      <a:endParaRPr kumimoji="0" lang="ru-RU" altLang="en-US" sz="2800" b="0" i="0" u="none" strike="noStrike" cap="none" normalizeH="0" baseline="0" smtClean="0">
                        <a:ln>
                          <a:noFill/>
                        </a:ln>
                        <a:solidFill>
                          <a:schemeClr val="tx1"/>
                        </a:solidFill>
                        <a:effectLst/>
                        <a:latin typeface="Arial" charset="0"/>
                        <a:ea typeface="SimSun" pitchFamily="2" charset="-122"/>
                        <a:sym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0" rtl="0" eaLnBrk="1" fontAlgn="base" latinLnBrk="0" hangingPunct="1">
                        <a:lnSpc>
                          <a:spcPct val="100000"/>
                        </a:lnSpc>
                        <a:spcBef>
                          <a:spcPct val="0"/>
                        </a:spcBef>
                        <a:spcAft>
                          <a:spcPct val="0"/>
                        </a:spcAft>
                        <a:buClrTx/>
                        <a:buSzTx/>
                        <a:buFont typeface="Arial" charset="0"/>
                        <a:buNone/>
                        <a:tabLst/>
                      </a:pPr>
                      <a:r>
                        <a:rPr kumimoji="0" lang="ru-RU" altLang="en-US" sz="1600" b="1" i="0" u="none" strike="noStrike" cap="none" normalizeH="0" baseline="0" smtClean="0">
                          <a:ln>
                            <a:noFill/>
                          </a:ln>
                          <a:solidFill>
                            <a:srgbClr val="FFCC66"/>
                          </a:solidFill>
                          <a:effectLst/>
                          <a:latin typeface="Arial Unicode MS" pitchFamily="34" charset="-128"/>
                          <a:ea typeface="SimSun" pitchFamily="2" charset="-122"/>
                          <a:sym typeface="Arial" charset="0"/>
                        </a:rPr>
                        <a:t>9 000</a:t>
                      </a:r>
                      <a:r>
                        <a:rPr kumimoji="0" lang="zh-CN" altLang="en-US" sz="1600" b="1" i="0" u="none" strike="noStrike" cap="none" normalizeH="0" baseline="0" smtClean="0">
                          <a:ln>
                            <a:noFill/>
                          </a:ln>
                          <a:solidFill>
                            <a:srgbClr val="FFCC66"/>
                          </a:solidFill>
                          <a:effectLst/>
                          <a:latin typeface="Arial" charset="0"/>
                          <a:ea typeface="SimSun" pitchFamily="2" charset="-122"/>
                          <a:sym typeface="Arial" charset="0"/>
                        </a:rPr>
                        <a:t>立</a:t>
                      </a:r>
                      <a:r>
                        <a:rPr kumimoji="0" lang="ru-RU" altLang="en-US" sz="1600" b="1" i="0" u="none" strike="noStrike" cap="none" normalizeH="0" baseline="0" smtClean="0">
                          <a:ln>
                            <a:noFill/>
                          </a:ln>
                          <a:solidFill>
                            <a:srgbClr val="FFCC66"/>
                          </a:solidFill>
                          <a:effectLst/>
                          <a:latin typeface="Arial Unicode MS" pitchFamily="34" charset="-128"/>
                          <a:ea typeface="SimSun" pitchFamily="2" charset="-122"/>
                          <a:sym typeface="Arial" charset="0"/>
                        </a:rPr>
                        <a:t>.</a:t>
                      </a:r>
                    </a:p>
                  </a:txBody>
                  <a:tcPr anchor="ctr" horzOverflow="overflow">
                    <a:lnL>
                      <a:noFill/>
                    </a:lnL>
                    <a:lnR>
                      <a:noFill/>
                    </a:lnR>
                    <a:lnT>
                      <a:noFill/>
                    </a:lnT>
                    <a:lnB>
                      <a:noFill/>
                    </a:lnB>
                    <a:lnTlToBr>
                      <a:noFill/>
                    </a:lnTlToBr>
                    <a:lnBlToTr>
                      <a:noFill/>
                    </a:lnBlToTr>
                    <a:noFill/>
                  </a:tcPr>
                </a:tc>
              </a:tr>
            </a:tbl>
          </a:graphicData>
        </a:graphic>
      </p:graphicFrame>
      <p:graphicFrame>
        <p:nvGraphicFramePr>
          <p:cNvPr id="13" name="Group 43"/>
          <p:cNvGraphicFramePr>
            <a:graphicFrameLocks noGrp="1"/>
          </p:cNvGraphicFramePr>
          <p:nvPr/>
        </p:nvGraphicFramePr>
        <p:xfrm>
          <a:off x="900113" y="5589588"/>
          <a:ext cx="7561262" cy="447675"/>
        </p:xfrm>
        <a:graphic>
          <a:graphicData uri="http://schemas.openxmlformats.org/drawingml/2006/table">
            <a:tbl>
              <a:tblPr/>
              <a:tblGrid>
                <a:gridCol w="1890712"/>
                <a:gridCol w="1890713"/>
                <a:gridCol w="1889125"/>
                <a:gridCol w="1890712"/>
              </a:tblGrid>
              <a:tr h="447675">
                <a:tc>
                  <a:txBody>
                    <a:bodyPr/>
                    <a:lstStyle/>
                    <a:p>
                      <a:pPr marL="0" marR="0" lvl="0" indent="0" algn="ctr" defTabSz="0" rtl="0" eaLnBrk="1" fontAlgn="base" latinLnBrk="0" hangingPunct="1">
                        <a:lnSpc>
                          <a:spcPct val="100000"/>
                        </a:lnSpc>
                        <a:spcBef>
                          <a:spcPct val="0"/>
                        </a:spcBef>
                        <a:spcAft>
                          <a:spcPct val="0"/>
                        </a:spcAft>
                        <a:buClrTx/>
                        <a:buSzTx/>
                        <a:buFont typeface="Arial" charset="0"/>
                        <a:buNone/>
                        <a:tabLst/>
                      </a:pPr>
                      <a:r>
                        <a:rPr kumimoji="0" lang="ru-RU" altLang="en-US" sz="1600" b="1" i="0" u="none" strike="noStrike" cap="none" normalizeH="0" baseline="0" dirty="0" smtClean="0">
                          <a:ln>
                            <a:noFill/>
                          </a:ln>
                          <a:solidFill>
                            <a:srgbClr val="FFCC66"/>
                          </a:solidFill>
                          <a:effectLst/>
                          <a:latin typeface="Arial Unicode MS" pitchFamily="34" charset="-128"/>
                          <a:ea typeface="SimSun" pitchFamily="2" charset="-122"/>
                          <a:sym typeface="Arial" charset="0"/>
                        </a:rPr>
                        <a:t>8 300 </a:t>
                      </a:r>
                      <a:r>
                        <a:rPr kumimoji="0" lang="zh-CN" altLang="en-US" sz="1600" b="1" i="0" u="none" strike="noStrike" cap="none" normalizeH="0" baseline="0" dirty="0" smtClean="0">
                          <a:ln>
                            <a:noFill/>
                          </a:ln>
                          <a:solidFill>
                            <a:srgbClr val="FFCC66"/>
                          </a:solidFill>
                          <a:effectLst/>
                          <a:latin typeface="Arial" charset="0"/>
                          <a:ea typeface="SimSun" pitchFamily="2" charset="-122"/>
                          <a:sym typeface="Arial" charset="0"/>
                        </a:rPr>
                        <a:t>立</a:t>
                      </a:r>
                    </a:p>
                  </a:txBody>
                  <a:tcPr anchor="ctr" horzOverflow="overflow">
                    <a:lnL>
                      <a:noFill/>
                    </a:lnL>
                    <a:lnR>
                      <a:noFill/>
                    </a:lnR>
                    <a:lnT>
                      <a:noFill/>
                    </a:lnT>
                    <a:lnB>
                      <a:noFill/>
                    </a:lnB>
                    <a:lnTlToBr>
                      <a:noFill/>
                    </a:lnTlToBr>
                    <a:lnBlToTr>
                      <a:noFill/>
                    </a:lnBlToTr>
                    <a:noFill/>
                  </a:tcPr>
                </a:tc>
                <a:tc>
                  <a:txBody>
                    <a:bodyPr/>
                    <a:lstStyle/>
                    <a:p>
                      <a:pPr marL="0" marR="0" lvl="0" indent="0" algn="ctr" defTabSz="0" rtl="0" eaLnBrk="1" fontAlgn="base" latinLnBrk="0" hangingPunct="1">
                        <a:lnSpc>
                          <a:spcPct val="100000"/>
                        </a:lnSpc>
                        <a:spcBef>
                          <a:spcPct val="0"/>
                        </a:spcBef>
                        <a:spcAft>
                          <a:spcPct val="0"/>
                        </a:spcAft>
                        <a:buClrTx/>
                        <a:buSzTx/>
                        <a:buFont typeface="Arial" charset="0"/>
                        <a:buNone/>
                        <a:tabLst/>
                      </a:pPr>
                      <a:r>
                        <a:rPr kumimoji="0" lang="ru-RU" altLang="en-US" sz="1600" b="1" i="0" u="none" strike="noStrike" cap="none" normalizeH="0" baseline="0" smtClean="0">
                          <a:ln>
                            <a:noFill/>
                          </a:ln>
                          <a:solidFill>
                            <a:srgbClr val="FFCC66"/>
                          </a:solidFill>
                          <a:effectLst/>
                          <a:latin typeface="Arial Unicode MS" pitchFamily="34" charset="-128"/>
                          <a:ea typeface="SimSun" pitchFamily="2" charset="-122"/>
                          <a:sym typeface="Arial" charset="0"/>
                        </a:rPr>
                        <a:t>9 000 </a:t>
                      </a:r>
                      <a:r>
                        <a:rPr kumimoji="0" lang="zh-CN" altLang="en-US" sz="1600" b="1" i="0" u="none" strike="noStrike" cap="none" normalizeH="0" baseline="0" smtClean="0">
                          <a:ln>
                            <a:noFill/>
                          </a:ln>
                          <a:solidFill>
                            <a:srgbClr val="FFCC66"/>
                          </a:solidFill>
                          <a:effectLst/>
                          <a:latin typeface="Arial" charset="0"/>
                          <a:ea typeface="SimSun" pitchFamily="2" charset="-122"/>
                          <a:sym typeface="Arial" charset="0"/>
                        </a:rPr>
                        <a:t>立</a:t>
                      </a:r>
                    </a:p>
                  </a:txBody>
                  <a:tcPr anchor="ctr" horzOverflow="overflow">
                    <a:lnL>
                      <a:noFill/>
                    </a:lnL>
                    <a:lnR>
                      <a:noFill/>
                    </a:lnR>
                    <a:lnT>
                      <a:noFill/>
                    </a:lnT>
                    <a:lnB>
                      <a:noFill/>
                    </a:lnB>
                    <a:lnTlToBr>
                      <a:noFill/>
                    </a:lnTlToBr>
                    <a:lnBlToTr>
                      <a:noFill/>
                    </a:lnBlToTr>
                    <a:noFill/>
                  </a:tcPr>
                </a:tc>
                <a:tc>
                  <a:txBody>
                    <a:bodyPr/>
                    <a:lstStyle/>
                    <a:p>
                      <a:pPr marL="0" marR="0" lvl="0" indent="0" algn="ctr" defTabSz="0" rtl="0" eaLnBrk="1" fontAlgn="base" latinLnBrk="0" hangingPunct="1">
                        <a:lnSpc>
                          <a:spcPct val="100000"/>
                        </a:lnSpc>
                        <a:spcBef>
                          <a:spcPct val="0"/>
                        </a:spcBef>
                        <a:spcAft>
                          <a:spcPct val="0"/>
                        </a:spcAft>
                        <a:buClrTx/>
                        <a:buSzTx/>
                        <a:buFont typeface="Arial" charset="0"/>
                        <a:buNone/>
                        <a:tabLst/>
                      </a:pPr>
                      <a:r>
                        <a:rPr kumimoji="0" lang="ru-RU" altLang="en-US" sz="1600" b="1" i="0" u="none" strike="noStrike" cap="none" normalizeH="0" baseline="0" smtClean="0">
                          <a:ln>
                            <a:noFill/>
                          </a:ln>
                          <a:solidFill>
                            <a:srgbClr val="FFCC66"/>
                          </a:solidFill>
                          <a:effectLst/>
                          <a:latin typeface="Arial Unicode MS" pitchFamily="34" charset="-128"/>
                          <a:ea typeface="SimSun" pitchFamily="2" charset="-122"/>
                          <a:sym typeface="Arial" charset="0"/>
                        </a:rPr>
                        <a:t>6 000 </a:t>
                      </a:r>
                      <a:r>
                        <a:rPr kumimoji="0" lang="zh-CN" altLang="en-US" sz="1600" b="1" i="0" u="none" strike="noStrike" cap="none" normalizeH="0" baseline="0" smtClean="0">
                          <a:ln>
                            <a:noFill/>
                          </a:ln>
                          <a:solidFill>
                            <a:srgbClr val="FFCC66"/>
                          </a:solidFill>
                          <a:effectLst/>
                          <a:latin typeface="Arial" charset="0"/>
                          <a:ea typeface="SimSun" pitchFamily="2" charset="-122"/>
                          <a:sym typeface="Arial" charset="0"/>
                        </a:rPr>
                        <a:t>立</a:t>
                      </a:r>
                    </a:p>
                  </a:txBody>
                  <a:tcPr anchor="ctr" horzOverflow="overflow">
                    <a:lnL>
                      <a:noFill/>
                    </a:lnL>
                    <a:lnR>
                      <a:noFill/>
                    </a:lnR>
                    <a:lnT>
                      <a:noFill/>
                    </a:lnT>
                    <a:lnB>
                      <a:noFill/>
                    </a:lnB>
                    <a:lnTlToBr>
                      <a:noFill/>
                    </a:lnTlToBr>
                    <a:lnBlToTr>
                      <a:noFill/>
                    </a:lnBlToTr>
                    <a:noFill/>
                  </a:tcPr>
                </a:tc>
                <a:tc>
                  <a:txBody>
                    <a:bodyPr/>
                    <a:lstStyle/>
                    <a:p>
                      <a:pPr marL="0" marR="0" lvl="0" indent="0" algn="ctr" defTabSz="0" rtl="0" eaLnBrk="1" fontAlgn="base" latinLnBrk="0" hangingPunct="1">
                        <a:lnSpc>
                          <a:spcPct val="100000"/>
                        </a:lnSpc>
                        <a:spcBef>
                          <a:spcPct val="0"/>
                        </a:spcBef>
                        <a:spcAft>
                          <a:spcPct val="0"/>
                        </a:spcAft>
                        <a:buClrTx/>
                        <a:buSzTx/>
                        <a:buFont typeface="Arial" charset="0"/>
                        <a:buNone/>
                        <a:tabLst/>
                      </a:pPr>
                      <a:r>
                        <a:rPr kumimoji="0" lang="ru-RU" altLang="en-US" sz="1600" b="1" i="0" u="none" strike="noStrike" cap="none" normalizeH="0" baseline="0" dirty="0" smtClean="0">
                          <a:ln>
                            <a:noFill/>
                          </a:ln>
                          <a:solidFill>
                            <a:srgbClr val="FFCC66"/>
                          </a:solidFill>
                          <a:effectLst/>
                          <a:latin typeface="Arial Unicode MS" pitchFamily="34" charset="-128"/>
                          <a:ea typeface="SimSun" pitchFamily="2" charset="-122"/>
                          <a:sym typeface="Arial" charset="0"/>
                        </a:rPr>
                        <a:t>120 000 </a:t>
                      </a:r>
                      <a:r>
                        <a:rPr kumimoji="0" lang="zh-CN" altLang="en-US" sz="1600" b="1" i="0" u="none" strike="noStrike" cap="none" normalizeH="0" baseline="0" dirty="0" smtClean="0">
                          <a:ln>
                            <a:noFill/>
                          </a:ln>
                          <a:solidFill>
                            <a:srgbClr val="FFCC66"/>
                          </a:solidFill>
                          <a:effectLst/>
                          <a:latin typeface="Arial Unicode MS" pitchFamily="34" charset="-128"/>
                          <a:ea typeface="SimSun" pitchFamily="2" charset="-122"/>
                          <a:sym typeface="Arial" charset="0"/>
                        </a:rPr>
                        <a:t>吨</a:t>
                      </a:r>
                    </a:p>
                  </a:txBody>
                  <a:tcPr anchor="ctr" horzOverflow="overflow">
                    <a:lnL>
                      <a:noFill/>
                    </a:lnL>
                    <a:lnR>
                      <a:noFill/>
                    </a:lnR>
                    <a:lnT>
                      <a:noFill/>
                    </a:lnT>
                    <a:lnB>
                      <a:noFill/>
                    </a:lnB>
                    <a:lnTlToBr>
                      <a:noFill/>
                    </a:lnTlToBr>
                    <a:lnBlToTr>
                      <a:noFill/>
                    </a:lnBlToTr>
                    <a:noFill/>
                  </a:tcPr>
                </a:tc>
              </a:tr>
            </a:tbl>
          </a:graphicData>
        </a:graphic>
      </p:graphicFrame>
      <p:sp>
        <p:nvSpPr>
          <p:cNvPr id="14" name="Прямая соединительная линия 25"/>
          <p:cNvSpPr>
            <a:spLocks noChangeShapeType="1"/>
          </p:cNvSpPr>
          <p:nvPr/>
        </p:nvSpPr>
        <p:spPr bwMode="auto">
          <a:xfrm>
            <a:off x="900113" y="3644900"/>
            <a:ext cx="7561262" cy="0"/>
          </a:xfrm>
          <a:prstGeom prst="line">
            <a:avLst/>
          </a:prstGeom>
          <a:noFill/>
          <a:ln w="57150">
            <a:solidFill>
              <a:srgbClr val="AAC0AA"/>
            </a:solidFill>
            <a:round/>
            <a:headEnd/>
            <a:tailEnd/>
          </a:ln>
        </p:spPr>
        <p:txBody>
          <a:bodyPr/>
          <a:lstStyle/>
          <a:p>
            <a:endParaRPr lang="ru-RU"/>
          </a:p>
        </p:txBody>
      </p:sp>
      <p:sp>
        <p:nvSpPr>
          <p:cNvPr id="15" name="Номер слайда 4"/>
          <p:cNvSpPr>
            <a:spLocks noGrp="1" noChangeArrowheads="1"/>
          </p:cNvSpPr>
          <p:nvPr/>
        </p:nvSpPr>
        <p:spPr bwMode="auto">
          <a:xfrm>
            <a:off x="6937375" y="6245225"/>
            <a:ext cx="1901825" cy="476250"/>
          </a:xfrm>
          <a:prstGeom prst="rect">
            <a:avLst/>
          </a:prstGeom>
          <a:noFill/>
          <a:ln w="9525">
            <a:noFill/>
            <a:miter lim="800000"/>
            <a:headEnd/>
            <a:tailEnd/>
          </a:ln>
        </p:spPr>
        <p:txBody>
          <a:bodyPr/>
          <a:lstStyle/>
          <a:p>
            <a:pPr algn="r">
              <a:buFont typeface="Arial" charset="0"/>
              <a:buNone/>
            </a:pPr>
            <a:fld id="{20BB0616-1EC5-4F14-ACCE-2C6CC32C8677}" type="slidenum">
              <a:rPr lang="ru-RU" altLang="zh-CN" sz="1400">
                <a:solidFill>
                  <a:srgbClr val="FFCC66"/>
                </a:solidFill>
                <a:latin typeface="+mn-lt"/>
                <a:cs typeface="Times New Roman" pitchFamily="18" charset="0"/>
              </a:rPr>
              <a:pPr algn="r">
                <a:buFont typeface="Arial" charset="0"/>
                <a:buNone/>
              </a:pPr>
              <a:t>7</a:t>
            </a:fld>
            <a:endParaRPr lang="ru-RU" altLang="zh-CN" sz="2000" dirty="0">
              <a:solidFill>
                <a:srgbClr val="FFCC66"/>
              </a:solidFill>
              <a:latin typeface="+mn-lt"/>
              <a:cs typeface="Times New Roman" pitchFamily="18" charset="0"/>
            </a:endParaRPr>
          </a:p>
        </p:txBody>
      </p:sp>
      <p:sp>
        <p:nvSpPr>
          <p:cNvPr id="16" name="Нижний колонтитул 3"/>
          <p:cNvSpPr>
            <a:spLocks noGrp="1"/>
          </p:cNvSpPr>
          <p:nvPr>
            <p:ph type="ftr" sz="quarter" idx="11"/>
          </p:nvPr>
        </p:nvSpPr>
        <p:spPr>
          <a:xfrm>
            <a:off x="2771800" y="6245225"/>
            <a:ext cx="4104456" cy="352127"/>
          </a:xfrm>
        </p:spPr>
        <p:txBody>
          <a:bodyPr/>
          <a:lstStyle/>
          <a:p>
            <a:pPr>
              <a:defRPr/>
            </a:pPr>
            <a:r>
              <a:rPr lang="de-DE" dirty="0"/>
              <a:t>Firma </a:t>
            </a:r>
            <a:r>
              <a:rPr lang="de-DE" dirty="0" smtClean="0"/>
              <a:t>Master</a:t>
            </a:r>
            <a:r>
              <a:rPr lang="ru-RU" dirty="0" smtClean="0"/>
              <a:t>,</a:t>
            </a:r>
            <a:r>
              <a:rPr lang="en-US" dirty="0" smtClean="0"/>
              <a:t> Ltd</a:t>
            </a:r>
            <a:r>
              <a:rPr lang="ru-RU" dirty="0" smtClean="0"/>
              <a:t>, © </a:t>
            </a:r>
            <a:r>
              <a:rPr lang="en-US" dirty="0" err="1" smtClean="0"/>
              <a:t>Harlov</a:t>
            </a:r>
            <a:r>
              <a:rPr lang="en-US" dirty="0" smtClean="0"/>
              <a:t> Y.P., </a:t>
            </a:r>
            <a:r>
              <a:rPr lang="en-US" dirty="0" err="1" smtClean="0"/>
              <a:t>Masaev</a:t>
            </a:r>
            <a:r>
              <a:rPr lang="en-US" dirty="0" smtClean="0"/>
              <a:t> S.N.</a:t>
            </a:r>
            <a:endParaRPr lang="de-D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539750" y="404813"/>
            <a:ext cx="8385175" cy="93662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0" cap="none" spc="0" normalizeH="0" baseline="0" noProof="0" smtClean="0">
                <a:ln>
                  <a:noFill/>
                </a:ln>
                <a:solidFill>
                  <a:srgbClr val="FFFF95"/>
                </a:solidFill>
                <a:effectLst>
                  <a:outerShdw blurRad="38100" dist="38100" dir="2700000" algn="tl">
                    <a:srgbClr val="000000"/>
                  </a:outerShdw>
                </a:effectLst>
                <a:uLnTx/>
                <a:uFillTx/>
                <a:latin typeface="+mj-lt"/>
                <a:ea typeface="SimSun" pitchFamily="2" charset="-122"/>
                <a:cs typeface="+mj-cs"/>
              </a:rPr>
              <a:t>生产计划</a:t>
            </a:r>
            <a:r>
              <a:rPr kumimoji="0" lang="ru-RU" altLang="en-US" sz="3200" b="1" i="0" u="none" strike="noStrike" kern="0" cap="none" spc="0" normalizeH="0" baseline="0" noProof="0" smtClean="0">
                <a:ln>
                  <a:noFill/>
                </a:ln>
                <a:solidFill>
                  <a:srgbClr val="FFFF95"/>
                </a:solidFill>
                <a:effectLst>
                  <a:outerShdw blurRad="38100" dist="38100" dir="2700000" algn="tl">
                    <a:srgbClr val="000000"/>
                  </a:outerShdw>
                </a:effectLst>
                <a:uLnTx/>
                <a:uFillTx/>
                <a:latin typeface="+mj-lt"/>
                <a:ea typeface="+mj-ea"/>
                <a:cs typeface="+mj-cs"/>
              </a:rPr>
              <a:t> </a:t>
            </a:r>
            <a:endParaRPr kumimoji="0" lang="ru-RU" altLang="en-US" sz="2800" b="1" i="0" u="none" strike="noStrike" kern="0" cap="none" spc="0" normalizeH="0" baseline="0" noProof="0" smtClean="0">
              <a:ln>
                <a:noFill/>
              </a:ln>
              <a:solidFill>
                <a:srgbClr val="FFFF95"/>
              </a:solidFill>
              <a:effectLst>
                <a:outerShdw blurRad="38100" dist="38100" dir="2700000" algn="tl">
                  <a:srgbClr val="000000"/>
                </a:outerShdw>
              </a:effectLst>
              <a:uLnTx/>
              <a:uFillTx/>
              <a:latin typeface="+mj-lt"/>
              <a:ea typeface="+mj-ea"/>
              <a:cs typeface="+mj-cs"/>
            </a:endParaRPr>
          </a:p>
        </p:txBody>
      </p:sp>
      <p:graphicFrame>
        <p:nvGraphicFramePr>
          <p:cNvPr id="3" name="Group 4"/>
          <p:cNvGraphicFramePr>
            <a:graphicFrameLocks noGrp="1"/>
          </p:cNvGraphicFramePr>
          <p:nvPr/>
        </p:nvGraphicFramePr>
        <p:xfrm>
          <a:off x="346075" y="1624013"/>
          <a:ext cx="8547100" cy="4543427"/>
        </p:xfrm>
        <a:graphic>
          <a:graphicData uri="http://schemas.openxmlformats.org/drawingml/2006/table">
            <a:tbl>
              <a:tblPr/>
              <a:tblGrid>
                <a:gridCol w="7226300"/>
                <a:gridCol w="1320800"/>
              </a:tblGrid>
              <a:tr h="1179513">
                <a:tc>
                  <a:txBody>
                    <a:bodyPr/>
                    <a:lstStyle/>
                    <a:p>
                      <a:pPr marL="0" marR="0" lvl="0" indent="0" algn="l" defTabSz="0" rtl="0" eaLnBrk="1" fontAlgn="base" latinLnBrk="0" hangingPunct="1">
                        <a:lnSpc>
                          <a:spcPct val="100000"/>
                        </a:lnSpc>
                        <a:spcBef>
                          <a:spcPct val="20000"/>
                        </a:spcBef>
                        <a:spcAft>
                          <a:spcPct val="0"/>
                        </a:spcAft>
                        <a:buClr>
                          <a:schemeClr val="hlink"/>
                        </a:buClr>
                        <a:buSzTx/>
                        <a:buFont typeface="Arial" charset="0"/>
                        <a:buChar char="•"/>
                        <a:tabLst/>
                      </a:pPr>
                      <a:r>
                        <a:rPr kumimoji="0" lang="ru-RU" altLang="en-US" sz="2400" b="0" i="0" u="none" strike="noStrike" cap="none" normalizeH="0" baseline="0" dirty="0" smtClean="0">
                          <a:ln>
                            <a:noFill/>
                          </a:ln>
                          <a:solidFill>
                            <a:srgbClr val="FFCC66"/>
                          </a:solidFill>
                          <a:effectLst/>
                          <a:latin typeface="Arial Unicode MS" pitchFamily="34" charset="-128"/>
                          <a:ea typeface="SimSun" pitchFamily="2" charset="-122"/>
                          <a:sym typeface="Arial" charset="0"/>
                        </a:rPr>
                        <a:t>满负荷启动的</a:t>
                      </a:r>
                      <a:r>
                        <a:rPr kumimoji="0" lang="zh-CN" altLang="en-US" sz="2400" b="0" i="0" u="none" strike="noStrike" cap="none" normalizeH="0" baseline="0" dirty="0" smtClean="0">
                          <a:ln>
                            <a:noFill/>
                          </a:ln>
                          <a:solidFill>
                            <a:srgbClr val="FFCC66"/>
                          </a:solidFill>
                          <a:effectLst/>
                          <a:latin typeface="Arial Unicode MS" pitchFamily="34" charset="-128"/>
                          <a:ea typeface="SimSun" pitchFamily="2" charset="-122"/>
                          <a:sym typeface="Arial" charset="0"/>
                        </a:rPr>
                        <a:t>项目</a:t>
                      </a:r>
                      <a:r>
                        <a:rPr kumimoji="0" lang="ru-RU" altLang="en-US" sz="2400" b="0" i="0" u="none" strike="noStrike" cap="none" normalizeH="0" baseline="0" dirty="0" smtClean="0">
                          <a:ln>
                            <a:noFill/>
                          </a:ln>
                          <a:solidFill>
                            <a:srgbClr val="FFCC66"/>
                          </a:solidFill>
                          <a:effectLst/>
                          <a:latin typeface="Arial Unicode MS" pitchFamily="34" charset="-128"/>
                          <a:ea typeface="SimSun" pitchFamily="2" charset="-122"/>
                          <a:sym typeface="Arial" charset="0"/>
                        </a:rPr>
                        <a:t>年</a:t>
                      </a:r>
                      <a:r>
                        <a:rPr kumimoji="0" lang="zh-CN" altLang="en-US" sz="2400" b="0" i="0" u="none" strike="noStrike" cap="none" normalizeH="0" baseline="0" dirty="0" smtClean="0">
                          <a:ln>
                            <a:noFill/>
                          </a:ln>
                          <a:solidFill>
                            <a:srgbClr val="FFCC66"/>
                          </a:solidFill>
                          <a:effectLst/>
                          <a:latin typeface="Arial Unicode MS" pitchFamily="34" charset="-128"/>
                          <a:ea typeface="SimSun" pitchFamily="2" charset="-122"/>
                          <a:sym typeface="Arial" charset="0"/>
                        </a:rPr>
                        <a:t>产值</a:t>
                      </a:r>
                      <a:endParaRPr kumimoji="0" lang="ru-RU" altLang="en-US" sz="2400" b="0" i="0" u="none" strike="noStrike" cap="none" normalizeH="0" baseline="0" dirty="0" smtClean="0">
                        <a:ln>
                          <a:noFill/>
                        </a:ln>
                        <a:solidFill>
                          <a:srgbClr val="FFCC66"/>
                        </a:solidFill>
                        <a:effectLst/>
                        <a:latin typeface="Arial Unicode MS" pitchFamily="34" charset="-128"/>
                        <a:ea typeface="SimSun" pitchFamily="2" charset="-122"/>
                        <a:sym typeface="Arial" charset="0"/>
                      </a:endParaRPr>
                    </a:p>
                    <a:p>
                      <a:pPr marL="0" marR="0" lvl="0" indent="0" algn="l" defTabSz="0" rtl="0" eaLnBrk="1" fontAlgn="base" latinLnBrk="0" hangingPunct="1">
                        <a:lnSpc>
                          <a:spcPct val="100000"/>
                        </a:lnSpc>
                        <a:spcBef>
                          <a:spcPct val="20000"/>
                        </a:spcBef>
                        <a:spcAft>
                          <a:spcPct val="0"/>
                        </a:spcAft>
                        <a:buClr>
                          <a:schemeClr val="hlink"/>
                        </a:buClr>
                        <a:buSzTx/>
                        <a:buFont typeface="Arial" charset="0"/>
                        <a:buNone/>
                        <a:tabLst/>
                      </a:pPr>
                      <a:r>
                        <a:rPr kumimoji="0" lang="ru-RU" altLang="en-US" sz="2400" b="0" i="0" u="none" strike="noStrike" cap="none" normalizeH="0" baseline="0" dirty="0" smtClean="0">
                          <a:ln>
                            <a:noFill/>
                          </a:ln>
                          <a:solidFill>
                            <a:srgbClr val="FFCC66"/>
                          </a:solidFill>
                          <a:effectLst/>
                          <a:latin typeface="Arial Unicode MS" pitchFamily="34" charset="-128"/>
                          <a:ea typeface="SimSun" pitchFamily="2" charset="-122"/>
                          <a:sym typeface="Arial" charset="0"/>
                        </a:rPr>
                        <a:t> (</a:t>
                      </a:r>
                      <a:r>
                        <a:rPr kumimoji="0" lang="zh-CN" altLang="en-US" sz="2400" b="0" i="0" u="none" strike="noStrike" cap="none" normalizeH="0" baseline="0" dirty="0" smtClean="0">
                          <a:ln>
                            <a:noFill/>
                          </a:ln>
                          <a:solidFill>
                            <a:srgbClr val="FFCC66"/>
                          </a:solidFill>
                          <a:effectLst/>
                          <a:latin typeface="Arial Unicode MS" pitchFamily="34" charset="-128"/>
                          <a:ea typeface="SimSun" pitchFamily="2" charset="-122"/>
                          <a:sym typeface="Arial" charset="0"/>
                        </a:rPr>
                        <a:t>千美元</a:t>
                      </a:r>
                      <a:r>
                        <a:rPr kumimoji="0" lang="ru-RU" altLang="en-US" sz="2400" b="0" i="0" u="none" strike="noStrike" cap="none" normalizeH="0" baseline="0" dirty="0" smtClean="0">
                          <a:ln>
                            <a:noFill/>
                          </a:ln>
                          <a:solidFill>
                            <a:srgbClr val="FFCC66"/>
                          </a:solidFill>
                          <a:effectLst/>
                          <a:latin typeface="Arial Unicode MS" pitchFamily="34" charset="-128"/>
                          <a:ea typeface="SimSun" pitchFamily="2" charset="-122"/>
                          <a:sym typeface="Arial" charset="0"/>
                        </a:rPr>
                        <a:t>)</a:t>
                      </a:r>
                      <a:endParaRPr kumimoji="0" lang="ru-RU" altLang="en-US" sz="2400" b="0" i="0" u="none" strike="noStrike" cap="none" normalizeH="0" baseline="0" dirty="0" smtClean="0">
                        <a:ln>
                          <a:noFill/>
                        </a:ln>
                        <a:solidFill>
                          <a:srgbClr val="FFCC66"/>
                        </a:solidFill>
                        <a:effectLst/>
                        <a:latin typeface="SimSun" pitchFamily="2" charset="-122"/>
                        <a:ea typeface="SimSun" pitchFamily="2" charset="-122"/>
                        <a:sym typeface="Arial" charset="0"/>
                      </a:endParaRPr>
                    </a:p>
                  </a:txBody>
                  <a:tcPr horzOverflow="overflow">
                    <a:lnL w="19050" cap="flat" cmpd="sng" algn="ctr">
                      <a:solidFill>
                        <a:srgbClr val="151515"/>
                      </a:solidFill>
                      <a:prstDash val="solid"/>
                      <a:round/>
                      <a:headEnd type="none" w="med" len="med"/>
                      <a:tailEnd type="none" w="med" len="med"/>
                    </a:lnL>
                    <a:lnR w="19050" cap="flat" cmpd="sng" algn="ctr">
                      <a:solidFill>
                        <a:srgbClr val="151515"/>
                      </a:solidFill>
                      <a:prstDash val="solid"/>
                      <a:round/>
                      <a:headEnd type="none" w="med" len="med"/>
                      <a:tailEnd type="none" w="med" len="med"/>
                    </a:lnR>
                    <a:lnT w="19050" cap="flat" cmpd="sng" algn="ctr">
                      <a:solidFill>
                        <a:srgbClr val="151515"/>
                      </a:solidFill>
                      <a:prstDash val="solid"/>
                      <a:round/>
                      <a:headEnd type="none" w="med" len="med"/>
                      <a:tailEnd type="none" w="med" len="med"/>
                    </a:lnT>
                    <a:lnB w="19050" cap="flat" cmpd="sng" algn="ctr">
                      <a:solidFill>
                        <a:srgbClr val="151515"/>
                      </a:solidFill>
                      <a:prstDash val="solid"/>
                      <a:round/>
                      <a:headEnd type="none" w="med" len="med"/>
                      <a:tailEnd type="none" w="med" len="med"/>
                    </a:lnB>
                    <a:lnTlToBr>
                      <a:noFill/>
                    </a:lnTlToBr>
                    <a:lnBlToTr>
                      <a:noFill/>
                    </a:lnBlToTr>
                    <a:noFill/>
                  </a:tcPr>
                </a:tc>
                <a:tc>
                  <a:txBody>
                    <a:bodyPr/>
                    <a:lstStyle/>
                    <a:p>
                      <a:pPr marL="0" marR="0" lvl="0" indent="0" algn="r" defTabSz="0" rtl="0" eaLnBrk="1" fontAlgn="ctr" latinLnBrk="0" hangingPunct="1">
                        <a:lnSpc>
                          <a:spcPct val="100000"/>
                        </a:lnSpc>
                        <a:spcBef>
                          <a:spcPct val="0"/>
                        </a:spcBef>
                        <a:spcAft>
                          <a:spcPct val="0"/>
                        </a:spcAft>
                        <a:buClrTx/>
                        <a:buSzTx/>
                        <a:buFont typeface="Arial" charset="0"/>
                        <a:buNone/>
                        <a:tabLst/>
                      </a:pPr>
                      <a:r>
                        <a:rPr kumimoji="0" lang="ru-RU" altLang="zh-CN" sz="2000" b="0" i="0" u="none" strike="noStrike" cap="none" normalizeH="0" baseline="0" smtClean="0">
                          <a:ln>
                            <a:noFill/>
                          </a:ln>
                          <a:solidFill>
                            <a:srgbClr val="FFCC66"/>
                          </a:solidFill>
                          <a:effectLst/>
                          <a:latin typeface="Arial" charset="0"/>
                          <a:ea typeface="SimSun" pitchFamily="2" charset="-122"/>
                          <a:sym typeface="Arial" charset="0"/>
                        </a:rPr>
                        <a:t>256 781</a:t>
                      </a:r>
                      <a:endParaRPr kumimoji="0" lang="ru-RU" altLang="zh-CN" sz="2800" b="0" i="0" u="none" strike="noStrike" cap="none" normalizeH="0" baseline="0" smtClean="0">
                        <a:ln>
                          <a:noFill/>
                        </a:ln>
                        <a:solidFill>
                          <a:schemeClr val="tx1"/>
                        </a:solidFill>
                        <a:effectLst/>
                        <a:latin typeface="Arial" charset="0"/>
                        <a:ea typeface="SimSun" pitchFamily="2" charset="-122"/>
                        <a:sym typeface="Arial" charset="0"/>
                      </a:endParaRPr>
                    </a:p>
                  </a:txBody>
                  <a:tcPr anchor="ctr" horzOverflow="overflow">
                    <a:lnL w="19050" cap="flat" cmpd="sng" algn="ctr">
                      <a:solidFill>
                        <a:srgbClr val="151515"/>
                      </a:solidFill>
                      <a:prstDash val="solid"/>
                      <a:round/>
                      <a:headEnd type="none" w="med" len="med"/>
                      <a:tailEnd type="none" w="med" len="med"/>
                    </a:lnL>
                    <a:lnR w="19050" cap="flat" cmpd="sng" algn="ctr">
                      <a:solidFill>
                        <a:srgbClr val="151515"/>
                      </a:solidFill>
                      <a:prstDash val="solid"/>
                      <a:round/>
                      <a:headEnd type="none" w="med" len="med"/>
                      <a:tailEnd type="none" w="med" len="med"/>
                    </a:lnR>
                    <a:lnT w="19050" cap="flat" cmpd="sng" algn="ctr">
                      <a:solidFill>
                        <a:srgbClr val="151515"/>
                      </a:solidFill>
                      <a:prstDash val="solid"/>
                      <a:round/>
                      <a:headEnd type="none" w="med" len="med"/>
                      <a:tailEnd type="none" w="med" len="med"/>
                    </a:lnT>
                    <a:lnB w="19050" cap="flat" cmpd="sng" algn="ctr">
                      <a:solidFill>
                        <a:srgbClr val="151515"/>
                      </a:solidFill>
                      <a:prstDash val="solid"/>
                      <a:round/>
                      <a:headEnd type="none" w="med" len="med"/>
                      <a:tailEnd type="none" w="med" len="med"/>
                    </a:lnB>
                    <a:lnTlToBr>
                      <a:noFill/>
                    </a:lnTlToBr>
                    <a:lnBlToTr>
                      <a:noFill/>
                    </a:lnBlToTr>
                    <a:noFill/>
                  </a:tcPr>
                </a:tc>
              </a:tr>
              <a:tr h="844550">
                <a:tc>
                  <a:txBody>
                    <a:bodyPr/>
                    <a:lstStyle/>
                    <a:p>
                      <a:pPr marL="0" marR="0" lvl="0" indent="0" algn="l" defTabSz="0" rtl="0" eaLnBrk="1" fontAlgn="base" latinLnBrk="0" hangingPunct="1">
                        <a:lnSpc>
                          <a:spcPct val="100000"/>
                        </a:lnSpc>
                        <a:spcBef>
                          <a:spcPct val="20000"/>
                        </a:spcBef>
                        <a:spcAft>
                          <a:spcPct val="0"/>
                        </a:spcAft>
                        <a:buClr>
                          <a:schemeClr val="hlink"/>
                        </a:buClr>
                        <a:buSzTx/>
                        <a:buFont typeface="Arial" charset="0"/>
                        <a:buChar char="•"/>
                        <a:tabLst/>
                      </a:pPr>
                      <a:r>
                        <a:rPr kumimoji="0" lang="zh-CN" altLang="en-US" sz="2400" b="0" i="0" u="none" strike="noStrike" cap="none" normalizeH="0" baseline="0" dirty="0" smtClean="0">
                          <a:ln>
                            <a:noFill/>
                          </a:ln>
                          <a:solidFill>
                            <a:srgbClr val="FFCC66"/>
                          </a:solidFill>
                          <a:effectLst/>
                          <a:latin typeface="Arial Unicode MS" pitchFamily="34" charset="-128"/>
                          <a:ea typeface="SimSun" pitchFamily="2" charset="-122"/>
                          <a:sym typeface="Arial" charset="0"/>
                        </a:rPr>
                        <a:t>年产量（单位：立方米），其中包括</a:t>
                      </a:r>
                      <a:r>
                        <a:rPr kumimoji="0" lang="ru-RU" altLang="en-US" sz="2400" b="0" i="0" u="none" strike="noStrike" cap="none" normalizeH="0" baseline="0" dirty="0" smtClean="0">
                          <a:ln>
                            <a:noFill/>
                          </a:ln>
                          <a:solidFill>
                            <a:srgbClr val="FFCC66"/>
                          </a:solidFill>
                          <a:effectLst/>
                          <a:latin typeface="Arial Unicode MS" pitchFamily="34" charset="-128"/>
                          <a:ea typeface="SimSun" pitchFamily="2" charset="-122"/>
                          <a:sym typeface="Arial" charset="0"/>
                        </a:rPr>
                        <a:t>:</a:t>
                      </a:r>
                      <a:endParaRPr kumimoji="0" lang="ru-RU" altLang="en-US" sz="2400" b="0" i="0" u="none" strike="noStrike" cap="none" normalizeH="0" baseline="0" dirty="0" smtClean="0">
                        <a:ln>
                          <a:noFill/>
                        </a:ln>
                        <a:solidFill>
                          <a:srgbClr val="FFCC66"/>
                        </a:solidFill>
                        <a:effectLst/>
                        <a:latin typeface="SimSun" pitchFamily="2" charset="-122"/>
                        <a:ea typeface="SimSun" pitchFamily="2" charset="-122"/>
                        <a:sym typeface="Times New Roman" pitchFamily="18" charset="0"/>
                      </a:endParaRPr>
                    </a:p>
                  </a:txBody>
                  <a:tcPr horzOverflow="overflow">
                    <a:lnL w="19050" cap="flat" cmpd="sng" algn="ctr">
                      <a:solidFill>
                        <a:srgbClr val="151515"/>
                      </a:solidFill>
                      <a:prstDash val="solid"/>
                      <a:round/>
                      <a:headEnd type="none" w="med" len="med"/>
                      <a:tailEnd type="none" w="med" len="med"/>
                    </a:lnL>
                    <a:lnR w="19050" cap="flat" cmpd="sng" algn="ctr">
                      <a:solidFill>
                        <a:srgbClr val="151515"/>
                      </a:solidFill>
                      <a:prstDash val="solid"/>
                      <a:round/>
                      <a:headEnd type="none" w="med" len="med"/>
                      <a:tailEnd type="none" w="med" len="med"/>
                    </a:lnR>
                    <a:lnT w="19050" cap="flat" cmpd="sng" algn="ctr">
                      <a:solidFill>
                        <a:srgbClr val="151515"/>
                      </a:solidFill>
                      <a:prstDash val="solid"/>
                      <a:round/>
                      <a:headEnd type="none" w="med" len="med"/>
                      <a:tailEnd type="none" w="med" len="med"/>
                    </a:lnT>
                    <a:lnB w="19050" cap="flat" cmpd="sng" algn="ctr">
                      <a:solidFill>
                        <a:srgbClr val="151515"/>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altLang="zh-CN" sz="2000" b="0" i="0" u="none" strike="noStrike" cap="none" normalizeH="0" baseline="0" smtClean="0">
                          <a:ln>
                            <a:noFill/>
                          </a:ln>
                          <a:solidFill>
                            <a:srgbClr val="FFCC66"/>
                          </a:solidFill>
                          <a:effectLst/>
                          <a:latin typeface="Arial Unicode MS" pitchFamily="34" charset="-128"/>
                          <a:ea typeface="SimSun" pitchFamily="2" charset="-122"/>
                          <a:sym typeface="Arial" charset="0"/>
                        </a:rPr>
                        <a:t>341 701</a:t>
                      </a:r>
                      <a:endParaRPr kumimoji="0" lang="ru-RU" altLang="zh-CN" sz="2000" b="1" i="0" u="none" strike="noStrike" cap="none" normalizeH="0" baseline="0" smtClean="0">
                        <a:ln>
                          <a:noFill/>
                        </a:ln>
                        <a:solidFill>
                          <a:srgbClr val="FFCC66"/>
                        </a:solidFill>
                        <a:effectLst/>
                        <a:latin typeface="SimSun" pitchFamily="2" charset="-122"/>
                        <a:ea typeface="SimSun" pitchFamily="2" charset="-122"/>
                        <a:sym typeface="Arial" charset="0"/>
                      </a:endParaRPr>
                    </a:p>
                  </a:txBody>
                  <a:tcPr anchor="b" horzOverflow="overflow">
                    <a:lnL w="19050" cap="flat" cmpd="sng" algn="ctr">
                      <a:solidFill>
                        <a:srgbClr val="151515"/>
                      </a:solidFill>
                      <a:prstDash val="solid"/>
                      <a:round/>
                      <a:headEnd type="none" w="med" len="med"/>
                      <a:tailEnd type="none" w="med" len="med"/>
                    </a:lnL>
                    <a:lnR w="19050" cap="flat" cmpd="sng" algn="ctr">
                      <a:solidFill>
                        <a:srgbClr val="151515"/>
                      </a:solidFill>
                      <a:prstDash val="solid"/>
                      <a:round/>
                      <a:headEnd type="none" w="med" len="med"/>
                      <a:tailEnd type="none" w="med" len="med"/>
                    </a:lnR>
                    <a:lnT w="19050" cap="flat" cmpd="sng" algn="ctr">
                      <a:solidFill>
                        <a:srgbClr val="151515"/>
                      </a:solidFill>
                      <a:prstDash val="solid"/>
                      <a:round/>
                      <a:headEnd type="none" w="med" len="med"/>
                      <a:tailEnd type="none" w="med" len="med"/>
                    </a:lnT>
                    <a:lnB w="19050" cap="flat" cmpd="sng" algn="ctr">
                      <a:solidFill>
                        <a:srgbClr val="151515"/>
                      </a:solidFill>
                      <a:prstDash val="solid"/>
                      <a:round/>
                      <a:headEnd type="none" w="med" len="med"/>
                      <a:tailEnd type="none" w="med" len="med"/>
                    </a:lnB>
                    <a:lnTlToBr>
                      <a:noFill/>
                    </a:lnTlToBr>
                    <a:lnBlToTr>
                      <a:noFill/>
                    </a:lnBlToTr>
                    <a:noFill/>
                  </a:tcPr>
                </a:tc>
              </a:tr>
              <a:tr h="420688">
                <a:tc>
                  <a:txBody>
                    <a:bodyPr/>
                    <a:lstStyle/>
                    <a:p>
                      <a:pPr marL="457200" marR="0" lvl="1" indent="0" algn="just" defTabSz="0" rtl="0" eaLnBrk="1" fontAlgn="base" latinLnBrk="0" hangingPunct="1">
                        <a:lnSpc>
                          <a:spcPct val="100000"/>
                        </a:lnSpc>
                        <a:spcBef>
                          <a:spcPct val="20000"/>
                        </a:spcBef>
                        <a:spcAft>
                          <a:spcPct val="0"/>
                        </a:spcAft>
                        <a:buClr>
                          <a:schemeClr val="accent2"/>
                        </a:buClr>
                        <a:buSzTx/>
                        <a:buFont typeface="Symbol" pitchFamily="18" charset="2"/>
                        <a:buChar char=""/>
                        <a:tabLst/>
                      </a:pPr>
                      <a:r>
                        <a:rPr kumimoji="0" lang="ru-RU" altLang="en-US" sz="1800" b="0" i="0" u="none" strike="noStrike" cap="none" normalizeH="0" baseline="0" dirty="0" smtClean="0">
                          <a:ln>
                            <a:noFill/>
                          </a:ln>
                          <a:solidFill>
                            <a:srgbClr val="FFCC66"/>
                          </a:solidFill>
                          <a:effectLst/>
                          <a:latin typeface="Arial Unicode MS" pitchFamily="34" charset="-128"/>
                          <a:ea typeface="SimSun" pitchFamily="2" charset="-122"/>
                          <a:sym typeface="Arial" charset="0"/>
                        </a:rPr>
                        <a:t>标准板材，标准木方, </a:t>
                      </a:r>
                      <a:r>
                        <a:rPr kumimoji="0" lang="zh-CN" altLang="en-US" sz="1800" b="0" i="0" u="none" strike="noStrike" cap="none" normalizeH="0" baseline="0" dirty="0" smtClean="0">
                          <a:ln>
                            <a:noFill/>
                          </a:ln>
                          <a:solidFill>
                            <a:srgbClr val="FFCC66"/>
                          </a:solidFill>
                          <a:effectLst/>
                          <a:latin typeface="Arial Unicode MS" pitchFamily="34" charset="-128"/>
                          <a:ea typeface="SimSun" pitchFamily="2" charset="-122"/>
                          <a:sym typeface="Arial" charset="0"/>
                        </a:rPr>
                        <a:t>立方米</a:t>
                      </a:r>
                    </a:p>
                  </a:txBody>
                  <a:tcPr horzOverflow="overflow">
                    <a:lnL w="19050" cap="flat" cmpd="sng" algn="ctr">
                      <a:solidFill>
                        <a:srgbClr val="151515"/>
                      </a:solidFill>
                      <a:prstDash val="solid"/>
                      <a:round/>
                      <a:headEnd type="none" w="med" len="med"/>
                      <a:tailEnd type="none" w="med" len="med"/>
                    </a:lnL>
                    <a:lnR w="19050" cap="flat" cmpd="sng" algn="ctr">
                      <a:solidFill>
                        <a:srgbClr val="151515"/>
                      </a:solidFill>
                      <a:prstDash val="solid"/>
                      <a:round/>
                      <a:headEnd type="none" w="med" len="med"/>
                      <a:tailEnd type="none" w="med" len="med"/>
                    </a:lnR>
                    <a:lnT w="19050" cap="flat" cmpd="sng" algn="ctr">
                      <a:solidFill>
                        <a:srgbClr val="151515"/>
                      </a:solidFill>
                      <a:prstDash val="solid"/>
                      <a:round/>
                      <a:headEnd type="none" w="med" len="med"/>
                      <a:tailEnd type="none" w="med" len="med"/>
                    </a:lnT>
                    <a:lnB w="19050" cap="flat" cmpd="sng" algn="ctr">
                      <a:solidFill>
                        <a:srgbClr val="151515"/>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altLang="zh-CN" sz="2000" b="0" i="0" u="none" strike="noStrike" cap="none" normalizeH="0" baseline="0" smtClean="0">
                          <a:ln>
                            <a:noFill/>
                          </a:ln>
                          <a:solidFill>
                            <a:srgbClr val="FFCC66"/>
                          </a:solidFill>
                          <a:effectLst/>
                          <a:latin typeface="Arial Unicode MS" pitchFamily="34" charset="-128"/>
                          <a:ea typeface="SimSun" pitchFamily="2" charset="-122"/>
                          <a:sym typeface="Arial" charset="0"/>
                        </a:rPr>
                        <a:t>309 401</a:t>
                      </a:r>
                      <a:endParaRPr kumimoji="0" lang="ru-RU" altLang="zh-CN" sz="2000" b="1" i="0" u="none" strike="noStrike" cap="none" normalizeH="0" baseline="0" smtClean="0">
                        <a:ln>
                          <a:noFill/>
                        </a:ln>
                        <a:solidFill>
                          <a:srgbClr val="FFCC66"/>
                        </a:solidFill>
                        <a:effectLst/>
                        <a:latin typeface="SimSun" pitchFamily="2" charset="-122"/>
                        <a:ea typeface="SimSun" pitchFamily="2" charset="-122"/>
                        <a:sym typeface="Times New Roman" pitchFamily="18" charset="0"/>
                      </a:endParaRPr>
                    </a:p>
                  </a:txBody>
                  <a:tcPr horzOverflow="overflow">
                    <a:lnL w="19050" cap="flat" cmpd="sng" algn="ctr">
                      <a:solidFill>
                        <a:srgbClr val="151515"/>
                      </a:solidFill>
                      <a:prstDash val="solid"/>
                      <a:round/>
                      <a:headEnd type="none" w="med" len="med"/>
                      <a:tailEnd type="none" w="med" len="med"/>
                    </a:lnL>
                    <a:lnR w="19050" cap="flat" cmpd="sng" algn="ctr">
                      <a:solidFill>
                        <a:srgbClr val="151515"/>
                      </a:solidFill>
                      <a:prstDash val="solid"/>
                      <a:round/>
                      <a:headEnd type="none" w="med" len="med"/>
                      <a:tailEnd type="none" w="med" len="med"/>
                    </a:lnR>
                    <a:lnT w="19050" cap="flat" cmpd="sng" algn="ctr">
                      <a:solidFill>
                        <a:srgbClr val="151515"/>
                      </a:solidFill>
                      <a:prstDash val="solid"/>
                      <a:round/>
                      <a:headEnd type="none" w="med" len="med"/>
                      <a:tailEnd type="none" w="med" len="med"/>
                    </a:lnT>
                    <a:lnB w="19050" cap="flat" cmpd="sng" algn="ctr">
                      <a:solidFill>
                        <a:srgbClr val="151515"/>
                      </a:solidFill>
                      <a:prstDash val="solid"/>
                      <a:round/>
                      <a:headEnd type="none" w="med" len="med"/>
                      <a:tailEnd type="none" w="med" len="med"/>
                    </a:lnB>
                    <a:lnTlToBr>
                      <a:noFill/>
                    </a:lnTlToBr>
                    <a:lnBlToTr>
                      <a:noFill/>
                    </a:lnBlToTr>
                    <a:noFill/>
                  </a:tcPr>
                </a:tc>
              </a:tr>
              <a:tr h="419100">
                <a:tc>
                  <a:txBody>
                    <a:bodyPr/>
                    <a:lstStyle/>
                    <a:p>
                      <a:pPr marL="457200" marR="0" lvl="1" indent="0" algn="just" defTabSz="0" rtl="0" eaLnBrk="1" fontAlgn="base" latinLnBrk="0" hangingPunct="1">
                        <a:lnSpc>
                          <a:spcPct val="100000"/>
                        </a:lnSpc>
                        <a:spcBef>
                          <a:spcPct val="20000"/>
                        </a:spcBef>
                        <a:spcAft>
                          <a:spcPct val="0"/>
                        </a:spcAft>
                        <a:buClr>
                          <a:schemeClr val="accent2"/>
                        </a:buClr>
                        <a:buSzTx/>
                        <a:buFont typeface="Symbol" pitchFamily="18" charset="2"/>
                        <a:buChar char=""/>
                        <a:tabLst/>
                      </a:pPr>
                      <a:r>
                        <a:rPr kumimoji="0" lang="ru-RU" altLang="en-US" sz="1800" b="0" i="0" u="none" strike="noStrike" cap="none" normalizeH="0" baseline="0" dirty="0" smtClean="0">
                          <a:ln>
                            <a:noFill/>
                          </a:ln>
                          <a:solidFill>
                            <a:srgbClr val="FFCC66"/>
                          </a:solidFill>
                          <a:effectLst/>
                          <a:latin typeface="Arial Unicode MS" pitchFamily="34" charset="-128"/>
                          <a:ea typeface="SimSun" pitchFamily="2" charset="-122"/>
                          <a:sym typeface="Arial" charset="0"/>
                        </a:rPr>
                        <a:t>红松内衬板, </a:t>
                      </a:r>
                      <a:r>
                        <a:rPr kumimoji="0" lang="zh-CN" altLang="en-US" sz="1800" b="0" i="0" u="none" strike="noStrike" cap="none" normalizeH="0" baseline="0" dirty="0" smtClean="0">
                          <a:ln>
                            <a:noFill/>
                          </a:ln>
                          <a:solidFill>
                            <a:srgbClr val="FFCC66"/>
                          </a:solidFill>
                          <a:effectLst/>
                          <a:latin typeface="Arial Unicode MS" pitchFamily="34" charset="-128"/>
                          <a:ea typeface="SimSun" pitchFamily="2" charset="-122"/>
                          <a:sym typeface="Arial" charset="0"/>
                        </a:rPr>
                        <a:t>立方米</a:t>
                      </a:r>
                      <a:r>
                        <a:rPr kumimoji="0" lang="ru-RU" altLang="en-US" sz="1800" b="0" i="0" u="none" strike="noStrike" cap="none" normalizeH="0" baseline="0" dirty="0" smtClean="0">
                          <a:ln>
                            <a:noFill/>
                          </a:ln>
                          <a:solidFill>
                            <a:srgbClr val="FFCC66"/>
                          </a:solidFill>
                          <a:effectLst/>
                          <a:latin typeface="Arial Unicode MS" pitchFamily="34" charset="-128"/>
                          <a:ea typeface="SimSun" pitchFamily="2" charset="-122"/>
                          <a:sym typeface="Arial" charset="0"/>
                        </a:rPr>
                        <a:t>.</a:t>
                      </a:r>
                      <a:endParaRPr kumimoji="0" lang="ru-RU" altLang="en-US" sz="1800" b="0" i="0" u="none" strike="noStrike" cap="none" normalizeH="0" baseline="0" dirty="0" smtClean="0">
                        <a:ln>
                          <a:noFill/>
                        </a:ln>
                        <a:solidFill>
                          <a:srgbClr val="FFCC66"/>
                        </a:solidFill>
                        <a:effectLst/>
                        <a:latin typeface="SimSun" pitchFamily="2" charset="-122"/>
                        <a:ea typeface="SimSun" pitchFamily="2" charset="-122"/>
                        <a:sym typeface="Times New Roman" pitchFamily="18" charset="0"/>
                      </a:endParaRPr>
                    </a:p>
                  </a:txBody>
                  <a:tcPr horzOverflow="overflow">
                    <a:lnL w="19050" cap="flat" cmpd="sng" algn="ctr">
                      <a:solidFill>
                        <a:srgbClr val="151515"/>
                      </a:solidFill>
                      <a:prstDash val="solid"/>
                      <a:round/>
                      <a:headEnd type="none" w="med" len="med"/>
                      <a:tailEnd type="none" w="med" len="med"/>
                    </a:lnL>
                    <a:lnR w="19050" cap="flat" cmpd="sng" algn="ctr">
                      <a:solidFill>
                        <a:srgbClr val="151515"/>
                      </a:solidFill>
                      <a:prstDash val="solid"/>
                      <a:round/>
                      <a:headEnd type="none" w="med" len="med"/>
                      <a:tailEnd type="none" w="med" len="med"/>
                    </a:lnR>
                    <a:lnT w="19050" cap="flat" cmpd="sng" algn="ctr">
                      <a:solidFill>
                        <a:srgbClr val="151515"/>
                      </a:solidFill>
                      <a:prstDash val="solid"/>
                      <a:round/>
                      <a:headEnd type="none" w="med" len="med"/>
                      <a:tailEnd type="none" w="med" len="med"/>
                    </a:lnT>
                    <a:lnB w="19050" cap="flat" cmpd="sng" algn="ctr">
                      <a:solidFill>
                        <a:srgbClr val="151515"/>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altLang="zh-CN" sz="2000" b="0" i="0" u="none" strike="noStrike" cap="none" normalizeH="0" baseline="0" smtClean="0">
                          <a:ln>
                            <a:noFill/>
                          </a:ln>
                          <a:solidFill>
                            <a:srgbClr val="FFCC66"/>
                          </a:solidFill>
                          <a:effectLst/>
                          <a:latin typeface="Arial Unicode MS" pitchFamily="34" charset="-128"/>
                          <a:ea typeface="SimSun" pitchFamily="2" charset="-122"/>
                          <a:sym typeface="Arial" charset="0"/>
                        </a:rPr>
                        <a:t>6 000</a:t>
                      </a:r>
                      <a:endParaRPr kumimoji="0" lang="ru-RU" altLang="zh-CN" sz="2000" b="1" i="0" u="none" strike="noStrike" cap="none" normalizeH="0" baseline="0" smtClean="0">
                        <a:ln>
                          <a:noFill/>
                        </a:ln>
                        <a:solidFill>
                          <a:srgbClr val="FFCC66"/>
                        </a:solidFill>
                        <a:effectLst/>
                        <a:latin typeface="SimSun" pitchFamily="2" charset="-122"/>
                        <a:ea typeface="SimSun" pitchFamily="2" charset="-122"/>
                        <a:sym typeface="Times New Roman" pitchFamily="18" charset="0"/>
                      </a:endParaRPr>
                    </a:p>
                  </a:txBody>
                  <a:tcPr horzOverflow="overflow">
                    <a:lnL w="19050" cap="flat" cmpd="sng" algn="ctr">
                      <a:solidFill>
                        <a:srgbClr val="151515"/>
                      </a:solidFill>
                      <a:prstDash val="solid"/>
                      <a:round/>
                      <a:headEnd type="none" w="med" len="med"/>
                      <a:tailEnd type="none" w="med" len="med"/>
                    </a:lnL>
                    <a:lnR w="19050" cap="flat" cmpd="sng" algn="ctr">
                      <a:solidFill>
                        <a:srgbClr val="151515"/>
                      </a:solidFill>
                      <a:prstDash val="solid"/>
                      <a:round/>
                      <a:headEnd type="none" w="med" len="med"/>
                      <a:tailEnd type="none" w="med" len="med"/>
                    </a:lnR>
                    <a:lnT w="19050" cap="flat" cmpd="sng" algn="ctr">
                      <a:solidFill>
                        <a:srgbClr val="151515"/>
                      </a:solidFill>
                      <a:prstDash val="solid"/>
                      <a:round/>
                      <a:headEnd type="none" w="med" len="med"/>
                      <a:tailEnd type="none" w="med" len="med"/>
                    </a:lnT>
                    <a:lnB w="19050" cap="flat" cmpd="sng" algn="ctr">
                      <a:solidFill>
                        <a:srgbClr val="151515"/>
                      </a:solidFill>
                      <a:prstDash val="solid"/>
                      <a:round/>
                      <a:headEnd type="none" w="med" len="med"/>
                      <a:tailEnd type="none" w="med" len="med"/>
                    </a:lnB>
                    <a:lnTlToBr>
                      <a:noFill/>
                    </a:lnTlToBr>
                    <a:lnBlToTr>
                      <a:noFill/>
                    </a:lnBlToTr>
                    <a:noFill/>
                  </a:tcPr>
                </a:tc>
              </a:tr>
              <a:tr h="419100">
                <a:tc>
                  <a:txBody>
                    <a:bodyPr/>
                    <a:lstStyle/>
                    <a:p>
                      <a:pPr marL="457200" marR="0" lvl="1" indent="0" algn="just" defTabSz="0" rtl="0" eaLnBrk="1" fontAlgn="base" latinLnBrk="0" hangingPunct="1">
                        <a:lnSpc>
                          <a:spcPct val="100000"/>
                        </a:lnSpc>
                        <a:spcBef>
                          <a:spcPct val="20000"/>
                        </a:spcBef>
                        <a:spcAft>
                          <a:spcPct val="0"/>
                        </a:spcAft>
                        <a:buClr>
                          <a:schemeClr val="accent2"/>
                        </a:buClr>
                        <a:buSzTx/>
                        <a:buFont typeface="Symbol" pitchFamily="18" charset="2"/>
                        <a:buChar char=""/>
                        <a:tabLst/>
                      </a:pPr>
                      <a:r>
                        <a:rPr kumimoji="0" lang="ru-RU" altLang="en-US" sz="1800" b="0" i="0" u="none" strike="noStrike" cap="none" normalizeH="0" baseline="0" dirty="0" smtClean="0">
                          <a:ln>
                            <a:noFill/>
                          </a:ln>
                          <a:solidFill>
                            <a:srgbClr val="FFCC66"/>
                          </a:solidFill>
                          <a:effectLst/>
                          <a:latin typeface="Arial Unicode MS" pitchFamily="34" charset="-128"/>
                          <a:ea typeface="SimSun" pitchFamily="2" charset="-122"/>
                          <a:sym typeface="Arial" charset="0"/>
                        </a:rPr>
                        <a:t>樟松和云杉胶合方, </a:t>
                      </a:r>
                      <a:r>
                        <a:rPr kumimoji="0" lang="zh-CN" altLang="en-US" sz="1800" b="0" i="0" u="none" strike="noStrike" cap="none" normalizeH="0" baseline="0" dirty="0" smtClean="0">
                          <a:ln>
                            <a:noFill/>
                          </a:ln>
                          <a:solidFill>
                            <a:srgbClr val="FFCC66"/>
                          </a:solidFill>
                          <a:effectLst/>
                          <a:latin typeface="Arial Unicode MS" pitchFamily="34" charset="-128"/>
                          <a:ea typeface="SimSun" pitchFamily="2" charset="-122"/>
                          <a:sym typeface="Arial" charset="0"/>
                        </a:rPr>
                        <a:t>立方米</a:t>
                      </a:r>
                      <a:r>
                        <a:rPr kumimoji="0" lang="ru-RU" altLang="en-US" sz="1800" b="0" i="0" u="none" strike="noStrike" cap="none" normalizeH="0" baseline="0" dirty="0" smtClean="0">
                          <a:ln>
                            <a:noFill/>
                          </a:ln>
                          <a:solidFill>
                            <a:srgbClr val="FFCC66"/>
                          </a:solidFill>
                          <a:effectLst/>
                          <a:latin typeface="Arial Unicode MS" pitchFamily="34" charset="-128"/>
                          <a:ea typeface="SimSun" pitchFamily="2" charset="-122"/>
                          <a:sym typeface="Arial" charset="0"/>
                        </a:rPr>
                        <a:t>.</a:t>
                      </a:r>
                      <a:endParaRPr kumimoji="0" lang="ru-RU" altLang="en-US" sz="1800" b="0" i="0" u="none" strike="noStrike" cap="none" normalizeH="0" baseline="0" dirty="0" smtClean="0">
                        <a:ln>
                          <a:noFill/>
                        </a:ln>
                        <a:solidFill>
                          <a:srgbClr val="FFCC66"/>
                        </a:solidFill>
                        <a:effectLst/>
                        <a:latin typeface="SimSun" pitchFamily="2" charset="-122"/>
                        <a:ea typeface="SimSun" pitchFamily="2" charset="-122"/>
                        <a:sym typeface="Times New Roman" pitchFamily="18" charset="0"/>
                      </a:endParaRPr>
                    </a:p>
                  </a:txBody>
                  <a:tcPr horzOverflow="overflow">
                    <a:lnL w="19050" cap="flat" cmpd="sng" algn="ctr">
                      <a:solidFill>
                        <a:srgbClr val="151515"/>
                      </a:solidFill>
                      <a:prstDash val="solid"/>
                      <a:round/>
                      <a:headEnd type="none" w="med" len="med"/>
                      <a:tailEnd type="none" w="med" len="med"/>
                    </a:lnL>
                    <a:lnR w="19050" cap="flat" cmpd="sng" algn="ctr">
                      <a:solidFill>
                        <a:srgbClr val="151515"/>
                      </a:solidFill>
                      <a:prstDash val="solid"/>
                      <a:round/>
                      <a:headEnd type="none" w="med" len="med"/>
                      <a:tailEnd type="none" w="med" len="med"/>
                    </a:lnR>
                    <a:lnT w="19050" cap="flat" cmpd="sng" algn="ctr">
                      <a:solidFill>
                        <a:srgbClr val="151515"/>
                      </a:solidFill>
                      <a:prstDash val="solid"/>
                      <a:round/>
                      <a:headEnd type="none" w="med" len="med"/>
                      <a:tailEnd type="none" w="med" len="med"/>
                    </a:lnT>
                    <a:lnB w="19050" cap="flat" cmpd="sng" algn="ctr">
                      <a:solidFill>
                        <a:srgbClr val="151515"/>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altLang="zh-CN" sz="2000" b="0" i="0" u="none" strike="noStrike" cap="none" normalizeH="0" baseline="0" smtClean="0">
                          <a:ln>
                            <a:noFill/>
                          </a:ln>
                          <a:solidFill>
                            <a:srgbClr val="FFCC66"/>
                          </a:solidFill>
                          <a:effectLst/>
                          <a:latin typeface="Arial Unicode MS" pitchFamily="34" charset="-128"/>
                          <a:ea typeface="SimSun" pitchFamily="2" charset="-122"/>
                          <a:sym typeface="Arial" charset="0"/>
                        </a:rPr>
                        <a:t>9 000</a:t>
                      </a:r>
                      <a:endParaRPr kumimoji="0" lang="ru-RU" altLang="zh-CN" sz="2000" b="1" i="0" u="none" strike="noStrike" cap="none" normalizeH="0" baseline="0" smtClean="0">
                        <a:ln>
                          <a:noFill/>
                        </a:ln>
                        <a:solidFill>
                          <a:srgbClr val="FFCC66"/>
                        </a:solidFill>
                        <a:effectLst/>
                        <a:latin typeface="SimSun" pitchFamily="2" charset="-122"/>
                        <a:ea typeface="SimSun" pitchFamily="2" charset="-122"/>
                        <a:sym typeface="Times New Roman" pitchFamily="18" charset="0"/>
                      </a:endParaRPr>
                    </a:p>
                  </a:txBody>
                  <a:tcPr horzOverflow="overflow">
                    <a:lnL w="19050" cap="flat" cmpd="sng" algn="ctr">
                      <a:solidFill>
                        <a:srgbClr val="151515"/>
                      </a:solidFill>
                      <a:prstDash val="solid"/>
                      <a:round/>
                      <a:headEnd type="none" w="med" len="med"/>
                      <a:tailEnd type="none" w="med" len="med"/>
                    </a:lnL>
                    <a:lnR w="19050" cap="flat" cmpd="sng" algn="ctr">
                      <a:solidFill>
                        <a:srgbClr val="151515"/>
                      </a:solidFill>
                      <a:prstDash val="solid"/>
                      <a:round/>
                      <a:headEnd type="none" w="med" len="med"/>
                      <a:tailEnd type="none" w="med" len="med"/>
                    </a:lnR>
                    <a:lnT w="19050" cap="flat" cmpd="sng" algn="ctr">
                      <a:solidFill>
                        <a:srgbClr val="151515"/>
                      </a:solidFill>
                      <a:prstDash val="solid"/>
                      <a:round/>
                      <a:headEnd type="none" w="med" len="med"/>
                      <a:tailEnd type="none" w="med" len="med"/>
                    </a:lnT>
                    <a:lnB w="19050" cap="flat" cmpd="sng" algn="ctr">
                      <a:solidFill>
                        <a:srgbClr val="151515"/>
                      </a:solidFill>
                      <a:prstDash val="solid"/>
                      <a:round/>
                      <a:headEnd type="none" w="med" len="med"/>
                      <a:tailEnd type="none" w="med" len="med"/>
                    </a:lnB>
                    <a:lnTlToBr>
                      <a:noFill/>
                    </a:lnTlToBr>
                    <a:lnBlToTr>
                      <a:noFill/>
                    </a:lnBlToTr>
                    <a:noFill/>
                  </a:tcPr>
                </a:tc>
              </a:tr>
              <a:tr h="420688">
                <a:tc>
                  <a:txBody>
                    <a:bodyPr/>
                    <a:lstStyle/>
                    <a:p>
                      <a:pPr marL="457200" marR="0" lvl="1" indent="0" algn="just" defTabSz="0" rtl="0" eaLnBrk="1" fontAlgn="base" latinLnBrk="0" hangingPunct="1">
                        <a:lnSpc>
                          <a:spcPct val="100000"/>
                        </a:lnSpc>
                        <a:spcBef>
                          <a:spcPct val="20000"/>
                        </a:spcBef>
                        <a:spcAft>
                          <a:spcPct val="0"/>
                        </a:spcAft>
                        <a:buClr>
                          <a:schemeClr val="accent2"/>
                        </a:buClr>
                        <a:buSzTx/>
                        <a:buFont typeface="Symbol" pitchFamily="18" charset="2"/>
                        <a:buChar char=""/>
                        <a:tabLst/>
                      </a:pPr>
                      <a:r>
                        <a:rPr kumimoji="0" lang="ru-RU" altLang="en-US" sz="1800" b="0" i="0" u="none" strike="noStrike" cap="none" normalizeH="0" baseline="0" dirty="0" smtClean="0">
                          <a:ln>
                            <a:noFill/>
                          </a:ln>
                          <a:solidFill>
                            <a:srgbClr val="FFCC66"/>
                          </a:solidFill>
                          <a:effectLst/>
                          <a:latin typeface="Arial Unicode MS" pitchFamily="34" charset="-128"/>
                          <a:ea typeface="SimSun" pitchFamily="2" charset="-122"/>
                          <a:sym typeface="Arial" charset="0"/>
                        </a:rPr>
                        <a:t>桦木家具板, </a:t>
                      </a:r>
                      <a:r>
                        <a:rPr kumimoji="0" lang="zh-CN" altLang="en-US" sz="1800" b="0" i="0" u="none" strike="noStrike" cap="none" normalizeH="0" baseline="0" dirty="0" smtClean="0">
                          <a:ln>
                            <a:noFill/>
                          </a:ln>
                          <a:solidFill>
                            <a:srgbClr val="FFCC66"/>
                          </a:solidFill>
                          <a:effectLst/>
                          <a:latin typeface="Arial Unicode MS" pitchFamily="34" charset="-128"/>
                          <a:ea typeface="SimSun" pitchFamily="2" charset="-122"/>
                          <a:sym typeface="Arial" charset="0"/>
                        </a:rPr>
                        <a:t>立方米</a:t>
                      </a:r>
                      <a:r>
                        <a:rPr kumimoji="0" lang="ru-RU" altLang="en-US" sz="1800" b="0" i="0" u="none" strike="noStrike" cap="none" normalizeH="0" baseline="0" dirty="0" smtClean="0">
                          <a:ln>
                            <a:noFill/>
                          </a:ln>
                          <a:solidFill>
                            <a:srgbClr val="FFCC66"/>
                          </a:solidFill>
                          <a:effectLst/>
                          <a:latin typeface="Arial Unicode MS" pitchFamily="34" charset="-128"/>
                          <a:ea typeface="SimSun" pitchFamily="2" charset="-122"/>
                          <a:sym typeface="Arial" charset="0"/>
                        </a:rPr>
                        <a:t>.</a:t>
                      </a:r>
                      <a:endParaRPr kumimoji="0" lang="ru-RU" altLang="en-US" sz="1800" b="0" i="0" u="none" strike="noStrike" cap="none" normalizeH="0" baseline="0" dirty="0" smtClean="0">
                        <a:ln>
                          <a:noFill/>
                        </a:ln>
                        <a:solidFill>
                          <a:srgbClr val="FFCC66"/>
                        </a:solidFill>
                        <a:effectLst/>
                        <a:latin typeface="SimSun" pitchFamily="2" charset="-122"/>
                        <a:ea typeface="SimSun" pitchFamily="2" charset="-122"/>
                        <a:sym typeface="Times New Roman" pitchFamily="18" charset="0"/>
                      </a:endParaRPr>
                    </a:p>
                  </a:txBody>
                  <a:tcPr horzOverflow="overflow">
                    <a:lnL w="19050" cap="flat" cmpd="sng" algn="ctr">
                      <a:solidFill>
                        <a:srgbClr val="151515"/>
                      </a:solidFill>
                      <a:prstDash val="solid"/>
                      <a:round/>
                      <a:headEnd type="none" w="med" len="med"/>
                      <a:tailEnd type="none" w="med" len="med"/>
                    </a:lnL>
                    <a:lnR w="19050" cap="flat" cmpd="sng" algn="ctr">
                      <a:solidFill>
                        <a:srgbClr val="151515"/>
                      </a:solidFill>
                      <a:prstDash val="solid"/>
                      <a:round/>
                      <a:headEnd type="none" w="med" len="med"/>
                      <a:tailEnd type="none" w="med" len="med"/>
                    </a:lnR>
                    <a:lnT w="19050" cap="flat" cmpd="sng" algn="ctr">
                      <a:solidFill>
                        <a:srgbClr val="151515"/>
                      </a:solidFill>
                      <a:prstDash val="solid"/>
                      <a:round/>
                      <a:headEnd type="none" w="med" len="med"/>
                      <a:tailEnd type="none" w="med" len="med"/>
                    </a:lnT>
                    <a:lnB w="19050" cap="flat" cmpd="sng" algn="ctr">
                      <a:solidFill>
                        <a:srgbClr val="151515"/>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altLang="zh-CN" sz="2000" b="0" i="0" u="none" strike="noStrike" cap="none" normalizeH="0" baseline="0" smtClean="0">
                          <a:ln>
                            <a:noFill/>
                          </a:ln>
                          <a:solidFill>
                            <a:srgbClr val="FFCC66"/>
                          </a:solidFill>
                          <a:effectLst/>
                          <a:latin typeface="Arial Unicode MS" pitchFamily="34" charset="-128"/>
                          <a:ea typeface="SimSun" pitchFamily="2" charset="-122"/>
                          <a:sym typeface="Arial" charset="0"/>
                        </a:rPr>
                        <a:t>8 300</a:t>
                      </a:r>
                      <a:endParaRPr kumimoji="0" lang="ru-RU" altLang="zh-CN" sz="2000" b="1" i="0" u="none" strike="noStrike" cap="none" normalizeH="0" baseline="0" smtClean="0">
                        <a:ln>
                          <a:noFill/>
                        </a:ln>
                        <a:solidFill>
                          <a:srgbClr val="FFCC66"/>
                        </a:solidFill>
                        <a:effectLst/>
                        <a:latin typeface="SimSun" pitchFamily="2" charset="-122"/>
                        <a:ea typeface="SimSun" pitchFamily="2" charset="-122"/>
                        <a:sym typeface="Times New Roman" pitchFamily="18" charset="0"/>
                      </a:endParaRPr>
                    </a:p>
                  </a:txBody>
                  <a:tcPr horzOverflow="overflow">
                    <a:lnL w="19050" cap="flat" cmpd="sng" algn="ctr">
                      <a:solidFill>
                        <a:srgbClr val="151515"/>
                      </a:solidFill>
                      <a:prstDash val="solid"/>
                      <a:round/>
                      <a:headEnd type="none" w="med" len="med"/>
                      <a:tailEnd type="none" w="med" len="med"/>
                    </a:lnL>
                    <a:lnR w="19050" cap="flat" cmpd="sng" algn="ctr">
                      <a:solidFill>
                        <a:srgbClr val="151515"/>
                      </a:solidFill>
                      <a:prstDash val="solid"/>
                      <a:round/>
                      <a:headEnd type="none" w="med" len="med"/>
                      <a:tailEnd type="none" w="med" len="med"/>
                    </a:lnR>
                    <a:lnT w="19050" cap="flat" cmpd="sng" algn="ctr">
                      <a:solidFill>
                        <a:srgbClr val="151515"/>
                      </a:solidFill>
                      <a:prstDash val="solid"/>
                      <a:round/>
                      <a:headEnd type="none" w="med" len="med"/>
                      <a:tailEnd type="none" w="med" len="med"/>
                    </a:lnT>
                    <a:lnB w="19050" cap="flat" cmpd="sng" algn="ctr">
                      <a:solidFill>
                        <a:srgbClr val="151515"/>
                      </a:solidFill>
                      <a:prstDash val="solid"/>
                      <a:round/>
                      <a:headEnd type="none" w="med" len="med"/>
                      <a:tailEnd type="none" w="med" len="med"/>
                    </a:lnB>
                    <a:lnTlToBr>
                      <a:noFill/>
                    </a:lnTlToBr>
                    <a:lnBlToTr>
                      <a:noFill/>
                    </a:lnBlToTr>
                    <a:noFill/>
                  </a:tcPr>
                </a:tc>
              </a:tr>
              <a:tr h="419100">
                <a:tc>
                  <a:txBody>
                    <a:bodyPr/>
                    <a:lstStyle/>
                    <a:p>
                      <a:pPr marL="457200" marR="0" lvl="1" indent="0" algn="just" defTabSz="0" rtl="0" eaLnBrk="1" fontAlgn="base" latinLnBrk="0" hangingPunct="1">
                        <a:lnSpc>
                          <a:spcPct val="100000"/>
                        </a:lnSpc>
                        <a:spcBef>
                          <a:spcPct val="20000"/>
                        </a:spcBef>
                        <a:spcAft>
                          <a:spcPct val="0"/>
                        </a:spcAft>
                        <a:buClr>
                          <a:schemeClr val="accent2"/>
                        </a:buClr>
                        <a:buSzTx/>
                        <a:buFont typeface="Symbol" pitchFamily="18" charset="2"/>
                        <a:buChar char=""/>
                        <a:tabLst/>
                      </a:pPr>
                      <a:r>
                        <a:rPr kumimoji="0" lang="ru-RU" altLang="en-US" sz="1800" b="0" i="0" u="none" strike="noStrike" cap="none" normalizeH="0" baseline="0" dirty="0" smtClean="0">
                          <a:ln>
                            <a:noFill/>
                          </a:ln>
                          <a:solidFill>
                            <a:srgbClr val="FFCC66"/>
                          </a:solidFill>
                          <a:effectLst/>
                          <a:latin typeface="Arial Unicode MS" pitchFamily="34" charset="-128"/>
                          <a:ea typeface="SimSun" pitchFamily="2" charset="-122"/>
                          <a:sym typeface="Arial" charset="0"/>
                        </a:rPr>
                        <a:t>落叶松实木地板 , </a:t>
                      </a:r>
                      <a:r>
                        <a:rPr kumimoji="0" lang="zh-CN" altLang="en-US" sz="1800" b="0" i="0" u="none" strike="noStrike" cap="none" normalizeH="0" baseline="0" dirty="0" smtClean="0">
                          <a:ln>
                            <a:noFill/>
                          </a:ln>
                          <a:solidFill>
                            <a:srgbClr val="FFCC66"/>
                          </a:solidFill>
                          <a:effectLst/>
                          <a:latin typeface="Arial Unicode MS" pitchFamily="34" charset="-128"/>
                          <a:ea typeface="SimSun" pitchFamily="2" charset="-122"/>
                          <a:sym typeface="Arial" charset="0"/>
                        </a:rPr>
                        <a:t>立方米</a:t>
                      </a:r>
                      <a:r>
                        <a:rPr kumimoji="0" lang="ru-RU" altLang="en-US" sz="1800" b="0" i="0" u="none" strike="noStrike" cap="none" normalizeH="0" baseline="0" dirty="0" smtClean="0">
                          <a:ln>
                            <a:noFill/>
                          </a:ln>
                          <a:solidFill>
                            <a:srgbClr val="FFCC66"/>
                          </a:solidFill>
                          <a:effectLst/>
                          <a:latin typeface="Arial Unicode MS" pitchFamily="34" charset="-128"/>
                          <a:ea typeface="SimSun" pitchFamily="2" charset="-122"/>
                          <a:sym typeface="Arial" charset="0"/>
                        </a:rPr>
                        <a:t>.</a:t>
                      </a:r>
                      <a:endParaRPr kumimoji="0" lang="ru-RU" altLang="en-US" sz="1800" b="0" i="0" u="none" strike="noStrike" cap="none" normalizeH="0" baseline="0" dirty="0" smtClean="0">
                        <a:ln>
                          <a:noFill/>
                        </a:ln>
                        <a:solidFill>
                          <a:srgbClr val="FFCC66"/>
                        </a:solidFill>
                        <a:effectLst/>
                        <a:latin typeface="SimSun" pitchFamily="2" charset="-122"/>
                        <a:ea typeface="SimSun" pitchFamily="2" charset="-122"/>
                        <a:sym typeface="Times New Roman" pitchFamily="18" charset="0"/>
                      </a:endParaRPr>
                    </a:p>
                  </a:txBody>
                  <a:tcPr horzOverflow="overflow">
                    <a:lnL w="19050" cap="flat" cmpd="sng" algn="ctr">
                      <a:solidFill>
                        <a:srgbClr val="151515"/>
                      </a:solidFill>
                      <a:prstDash val="solid"/>
                      <a:round/>
                      <a:headEnd type="none" w="med" len="med"/>
                      <a:tailEnd type="none" w="med" len="med"/>
                    </a:lnL>
                    <a:lnR w="19050" cap="flat" cmpd="sng" algn="ctr">
                      <a:solidFill>
                        <a:srgbClr val="151515"/>
                      </a:solidFill>
                      <a:prstDash val="solid"/>
                      <a:round/>
                      <a:headEnd type="none" w="med" len="med"/>
                      <a:tailEnd type="none" w="med" len="med"/>
                    </a:lnR>
                    <a:lnT w="19050" cap="flat" cmpd="sng" algn="ctr">
                      <a:solidFill>
                        <a:srgbClr val="151515"/>
                      </a:solidFill>
                      <a:prstDash val="solid"/>
                      <a:round/>
                      <a:headEnd type="none" w="med" len="med"/>
                      <a:tailEnd type="none" w="med" len="med"/>
                    </a:lnT>
                    <a:lnB w="19050" cap="flat" cmpd="sng" algn="ctr">
                      <a:solidFill>
                        <a:srgbClr val="151515"/>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altLang="zh-CN" sz="2000" b="0" i="0" u="none" strike="noStrike" cap="none" normalizeH="0" baseline="0" smtClean="0">
                          <a:ln>
                            <a:noFill/>
                          </a:ln>
                          <a:solidFill>
                            <a:srgbClr val="FFCC66"/>
                          </a:solidFill>
                          <a:effectLst/>
                          <a:latin typeface="Arial Unicode MS" pitchFamily="34" charset="-128"/>
                          <a:ea typeface="SimSun" pitchFamily="2" charset="-122"/>
                          <a:sym typeface="Arial" charset="0"/>
                        </a:rPr>
                        <a:t>9 000</a:t>
                      </a:r>
                      <a:endParaRPr kumimoji="0" lang="ru-RU" altLang="zh-CN" sz="2000" b="1" i="0" u="none" strike="noStrike" cap="none" normalizeH="0" baseline="0" smtClean="0">
                        <a:ln>
                          <a:noFill/>
                        </a:ln>
                        <a:solidFill>
                          <a:srgbClr val="FFCC66"/>
                        </a:solidFill>
                        <a:effectLst/>
                        <a:latin typeface="SimSun" pitchFamily="2" charset="-122"/>
                        <a:ea typeface="SimSun" pitchFamily="2" charset="-122"/>
                        <a:sym typeface="Times New Roman" pitchFamily="18" charset="0"/>
                      </a:endParaRPr>
                    </a:p>
                  </a:txBody>
                  <a:tcPr horzOverflow="overflow">
                    <a:lnL w="19050" cap="flat" cmpd="sng" algn="ctr">
                      <a:solidFill>
                        <a:srgbClr val="151515"/>
                      </a:solidFill>
                      <a:prstDash val="solid"/>
                      <a:round/>
                      <a:headEnd type="none" w="med" len="med"/>
                      <a:tailEnd type="none" w="med" len="med"/>
                    </a:lnL>
                    <a:lnR w="19050" cap="flat" cmpd="sng" algn="ctr">
                      <a:solidFill>
                        <a:srgbClr val="151515"/>
                      </a:solidFill>
                      <a:prstDash val="solid"/>
                      <a:round/>
                      <a:headEnd type="none" w="med" len="med"/>
                      <a:tailEnd type="none" w="med" len="med"/>
                    </a:lnR>
                    <a:lnT w="19050" cap="flat" cmpd="sng" algn="ctr">
                      <a:solidFill>
                        <a:srgbClr val="151515"/>
                      </a:solidFill>
                      <a:prstDash val="solid"/>
                      <a:round/>
                      <a:headEnd type="none" w="med" len="med"/>
                      <a:tailEnd type="none" w="med" len="med"/>
                    </a:lnT>
                    <a:lnB w="19050" cap="flat" cmpd="sng" algn="ctr">
                      <a:solidFill>
                        <a:srgbClr val="151515"/>
                      </a:solidFill>
                      <a:prstDash val="solid"/>
                      <a:round/>
                      <a:headEnd type="none" w="med" len="med"/>
                      <a:tailEnd type="none" w="med" len="med"/>
                    </a:lnB>
                    <a:lnTlToBr>
                      <a:noFill/>
                    </a:lnTlToBr>
                    <a:lnBlToTr>
                      <a:noFill/>
                    </a:lnBlToTr>
                    <a:noFill/>
                  </a:tcPr>
                </a:tc>
              </a:tr>
              <a:tr h="420688">
                <a:tc>
                  <a:txBody>
                    <a:bodyPr/>
                    <a:lstStyle/>
                    <a:p>
                      <a:pPr marL="457200" marR="0" lvl="1" indent="0" algn="just" defTabSz="0" rtl="0" eaLnBrk="1" fontAlgn="base" latinLnBrk="0" hangingPunct="1">
                        <a:lnSpc>
                          <a:spcPct val="100000"/>
                        </a:lnSpc>
                        <a:spcBef>
                          <a:spcPct val="20000"/>
                        </a:spcBef>
                        <a:spcAft>
                          <a:spcPct val="0"/>
                        </a:spcAft>
                        <a:buClr>
                          <a:schemeClr val="accent2"/>
                        </a:buClr>
                        <a:buSzTx/>
                        <a:buFont typeface="Symbol" pitchFamily="18" charset="2"/>
                        <a:buChar char=""/>
                        <a:tabLst/>
                      </a:pPr>
                      <a:r>
                        <a:rPr kumimoji="0" lang="ru-RU" altLang="en-US" sz="1800" b="0" i="0" u="none" strike="noStrike" cap="none" normalizeH="0" baseline="0" dirty="0" smtClean="0">
                          <a:ln>
                            <a:noFill/>
                          </a:ln>
                          <a:solidFill>
                            <a:srgbClr val="FFCC66"/>
                          </a:solidFill>
                          <a:effectLst/>
                          <a:latin typeface="Arial Unicode MS" pitchFamily="34" charset="-128"/>
                          <a:ea typeface="SimSun" pitchFamily="2" charset="-122"/>
                          <a:sym typeface="Arial" charset="0"/>
                        </a:rPr>
                        <a:t>木质燃料颗粒 , </a:t>
                      </a:r>
                      <a:r>
                        <a:rPr kumimoji="0" lang="zh-CN" altLang="en-US" sz="1800" b="0" i="0" u="none" strike="noStrike" cap="none" normalizeH="0" baseline="0" dirty="0" smtClean="0">
                          <a:ln>
                            <a:noFill/>
                          </a:ln>
                          <a:solidFill>
                            <a:srgbClr val="FFCC66"/>
                          </a:solidFill>
                          <a:effectLst/>
                          <a:latin typeface="Arial Unicode MS" pitchFamily="34" charset="-128"/>
                          <a:ea typeface="SimSun" pitchFamily="2" charset="-122"/>
                          <a:sym typeface="Arial" charset="0"/>
                        </a:rPr>
                        <a:t>吨</a:t>
                      </a:r>
                    </a:p>
                  </a:txBody>
                  <a:tcPr horzOverflow="overflow">
                    <a:lnL w="19050" cap="flat" cmpd="sng" algn="ctr">
                      <a:solidFill>
                        <a:srgbClr val="151515"/>
                      </a:solidFill>
                      <a:prstDash val="solid"/>
                      <a:round/>
                      <a:headEnd type="none" w="med" len="med"/>
                      <a:tailEnd type="none" w="med" len="med"/>
                    </a:lnL>
                    <a:lnR w="19050" cap="flat" cmpd="sng" algn="ctr">
                      <a:solidFill>
                        <a:srgbClr val="151515"/>
                      </a:solidFill>
                      <a:prstDash val="solid"/>
                      <a:round/>
                      <a:headEnd type="none" w="med" len="med"/>
                      <a:tailEnd type="none" w="med" len="med"/>
                    </a:lnR>
                    <a:lnT w="19050" cap="flat" cmpd="sng" algn="ctr">
                      <a:solidFill>
                        <a:srgbClr val="151515"/>
                      </a:solidFill>
                      <a:prstDash val="solid"/>
                      <a:round/>
                      <a:headEnd type="none" w="med" len="med"/>
                      <a:tailEnd type="none" w="med" len="med"/>
                    </a:lnT>
                    <a:lnB w="19050" cap="flat" cmpd="sng" algn="ctr">
                      <a:solidFill>
                        <a:srgbClr val="151515"/>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altLang="zh-CN" sz="2000" b="0" i="0" u="none" strike="noStrike" cap="none" normalizeH="0" baseline="0" dirty="0" smtClean="0">
                          <a:ln>
                            <a:noFill/>
                          </a:ln>
                          <a:solidFill>
                            <a:srgbClr val="FFCC66"/>
                          </a:solidFill>
                          <a:effectLst/>
                          <a:latin typeface="Arial Unicode MS" pitchFamily="34" charset="-128"/>
                          <a:ea typeface="SimSun" pitchFamily="2" charset="-122"/>
                          <a:sym typeface="Arial" charset="0"/>
                        </a:rPr>
                        <a:t>120 000</a:t>
                      </a:r>
                      <a:endParaRPr kumimoji="0" lang="ru-RU" altLang="zh-CN" sz="2000" b="1" i="0" u="none" strike="noStrike" cap="none" normalizeH="0" baseline="0" dirty="0" smtClean="0">
                        <a:ln>
                          <a:noFill/>
                        </a:ln>
                        <a:solidFill>
                          <a:srgbClr val="FFCC66"/>
                        </a:solidFill>
                        <a:effectLst/>
                        <a:latin typeface="SimSun" pitchFamily="2" charset="-122"/>
                        <a:ea typeface="SimSun" pitchFamily="2" charset="-122"/>
                        <a:sym typeface="Times New Roman" pitchFamily="18" charset="0"/>
                      </a:endParaRPr>
                    </a:p>
                  </a:txBody>
                  <a:tcPr horzOverflow="overflow">
                    <a:lnL w="19050" cap="flat" cmpd="sng" algn="ctr">
                      <a:solidFill>
                        <a:srgbClr val="151515"/>
                      </a:solidFill>
                      <a:prstDash val="solid"/>
                      <a:round/>
                      <a:headEnd type="none" w="med" len="med"/>
                      <a:tailEnd type="none" w="med" len="med"/>
                    </a:lnL>
                    <a:lnR w="19050" cap="flat" cmpd="sng" algn="ctr">
                      <a:solidFill>
                        <a:srgbClr val="151515"/>
                      </a:solidFill>
                      <a:prstDash val="solid"/>
                      <a:round/>
                      <a:headEnd type="none" w="med" len="med"/>
                      <a:tailEnd type="none" w="med" len="med"/>
                    </a:lnR>
                    <a:lnT w="19050" cap="flat" cmpd="sng" algn="ctr">
                      <a:solidFill>
                        <a:srgbClr val="151515"/>
                      </a:solidFill>
                      <a:prstDash val="solid"/>
                      <a:round/>
                      <a:headEnd type="none" w="med" len="med"/>
                      <a:tailEnd type="none" w="med" len="med"/>
                    </a:lnT>
                    <a:lnB w="19050" cap="flat" cmpd="sng" algn="ctr">
                      <a:solidFill>
                        <a:srgbClr val="151515"/>
                      </a:solidFill>
                      <a:prstDash val="solid"/>
                      <a:round/>
                      <a:headEnd type="none" w="med" len="med"/>
                      <a:tailEnd type="none" w="med" len="med"/>
                    </a:lnB>
                    <a:lnTlToBr>
                      <a:noFill/>
                    </a:lnTlToBr>
                    <a:lnBlToTr>
                      <a:noFill/>
                    </a:lnBlToTr>
                    <a:noFill/>
                  </a:tcPr>
                </a:tc>
              </a:tr>
            </a:tbl>
          </a:graphicData>
        </a:graphic>
      </p:graphicFrame>
      <p:sp>
        <p:nvSpPr>
          <p:cNvPr id="4" name="Номер слайда 4"/>
          <p:cNvSpPr>
            <a:spLocks noGrp="1" noChangeArrowheads="1"/>
          </p:cNvSpPr>
          <p:nvPr/>
        </p:nvSpPr>
        <p:spPr bwMode="auto">
          <a:xfrm>
            <a:off x="6937375" y="6245225"/>
            <a:ext cx="1901825" cy="476250"/>
          </a:xfrm>
          <a:prstGeom prst="rect">
            <a:avLst/>
          </a:prstGeom>
          <a:noFill/>
          <a:ln w="9525">
            <a:noFill/>
            <a:miter lim="800000"/>
            <a:headEnd/>
            <a:tailEnd/>
          </a:ln>
        </p:spPr>
        <p:txBody>
          <a:bodyPr/>
          <a:lstStyle/>
          <a:p>
            <a:pPr algn="r">
              <a:buFont typeface="Arial" charset="0"/>
              <a:buNone/>
            </a:pPr>
            <a:fld id="{20BB0616-1EC5-4F14-ACCE-2C6CC32C8677}" type="slidenum">
              <a:rPr lang="ru-RU" altLang="zh-CN" sz="1400">
                <a:solidFill>
                  <a:srgbClr val="FFCC66"/>
                </a:solidFill>
                <a:latin typeface="+mn-lt"/>
                <a:cs typeface="Times New Roman" pitchFamily="18" charset="0"/>
              </a:rPr>
              <a:pPr algn="r">
                <a:buFont typeface="Arial" charset="0"/>
                <a:buNone/>
              </a:pPr>
              <a:t>8</a:t>
            </a:fld>
            <a:endParaRPr lang="ru-RU" altLang="zh-CN" sz="2000" dirty="0">
              <a:solidFill>
                <a:srgbClr val="FFCC66"/>
              </a:solidFill>
              <a:latin typeface="+mn-lt"/>
              <a:cs typeface="Times New Roman" pitchFamily="18" charset="0"/>
            </a:endParaRPr>
          </a:p>
        </p:txBody>
      </p:sp>
      <p:sp>
        <p:nvSpPr>
          <p:cNvPr id="5" name="Нижний колонтитул 3"/>
          <p:cNvSpPr>
            <a:spLocks noGrp="1"/>
          </p:cNvSpPr>
          <p:nvPr>
            <p:ph type="ftr" sz="quarter" idx="11"/>
          </p:nvPr>
        </p:nvSpPr>
        <p:spPr>
          <a:xfrm>
            <a:off x="2771800" y="6245225"/>
            <a:ext cx="4104456" cy="352127"/>
          </a:xfrm>
        </p:spPr>
        <p:txBody>
          <a:bodyPr/>
          <a:lstStyle/>
          <a:p>
            <a:pPr>
              <a:defRPr/>
            </a:pPr>
            <a:r>
              <a:rPr lang="de-DE" dirty="0"/>
              <a:t>Firma </a:t>
            </a:r>
            <a:r>
              <a:rPr lang="de-DE" dirty="0" smtClean="0"/>
              <a:t>Master</a:t>
            </a:r>
            <a:r>
              <a:rPr lang="ru-RU" dirty="0" smtClean="0"/>
              <a:t>,</a:t>
            </a:r>
            <a:r>
              <a:rPr lang="en-US" dirty="0" smtClean="0"/>
              <a:t> Ltd</a:t>
            </a:r>
            <a:r>
              <a:rPr lang="ru-RU" dirty="0" smtClean="0"/>
              <a:t>, © </a:t>
            </a:r>
            <a:r>
              <a:rPr lang="en-US" dirty="0" err="1" smtClean="0"/>
              <a:t>Harlov</a:t>
            </a:r>
            <a:r>
              <a:rPr lang="en-US" dirty="0" smtClean="0"/>
              <a:t> Y.P., </a:t>
            </a:r>
            <a:r>
              <a:rPr lang="en-US" dirty="0" err="1" smtClean="0"/>
              <a:t>Masaev</a:t>
            </a:r>
            <a:r>
              <a:rPr lang="en-US" dirty="0" smtClean="0"/>
              <a:t> S.N.</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p:cBhvr>
                                        <p:cTn id="6" dur="50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Rot="1" noChangeArrowheads="1"/>
          </p:cNvSpPr>
          <p:nvPr/>
        </p:nvSpPr>
        <p:spPr>
          <a:xfrm>
            <a:off x="467544" y="332656"/>
            <a:ext cx="8385175" cy="72008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000" b="1" i="0" u="none" strike="noStrike" kern="0" cap="none" spc="0" normalizeH="0" baseline="0" noProof="0" dirty="0" smtClean="0">
                <a:ln>
                  <a:noFill/>
                </a:ln>
                <a:solidFill>
                  <a:srgbClr val="FFFFAF"/>
                </a:solidFill>
                <a:effectLst>
                  <a:outerShdw blurRad="38100" dist="38100" dir="2700000" algn="tl">
                    <a:srgbClr val="000000"/>
                  </a:outerShdw>
                </a:effectLst>
                <a:uLnTx/>
                <a:uFillTx/>
                <a:latin typeface="+mj-lt"/>
                <a:ea typeface="SimSun" pitchFamily="2" charset="-122"/>
                <a:cs typeface="+mj-cs"/>
              </a:rPr>
              <a:t>主要财务指标</a:t>
            </a:r>
          </a:p>
        </p:txBody>
      </p:sp>
      <p:graphicFrame>
        <p:nvGraphicFramePr>
          <p:cNvPr id="3" name="Group 4"/>
          <p:cNvGraphicFramePr>
            <a:graphicFrameLocks noGrp="1"/>
          </p:cNvGraphicFramePr>
          <p:nvPr/>
        </p:nvGraphicFramePr>
        <p:xfrm>
          <a:off x="683730" y="1340855"/>
          <a:ext cx="7993062" cy="4385438"/>
        </p:xfrm>
        <a:graphic>
          <a:graphicData uri="http://schemas.openxmlformats.org/drawingml/2006/table">
            <a:tbl>
              <a:tblPr/>
              <a:tblGrid>
                <a:gridCol w="3995737"/>
                <a:gridCol w="3997325"/>
              </a:tblGrid>
              <a:tr h="630238">
                <a:tc>
                  <a:txBody>
                    <a:bodyPr/>
                    <a:lstStyle/>
                    <a:p>
                      <a:pPr marL="0" marR="0" lvl="0" indent="180975" algn="ctr" defTabSz="0" rtl="0" eaLnBrk="1" fontAlgn="base" latinLnBrk="0" hangingPunct="1">
                        <a:lnSpc>
                          <a:spcPct val="115000"/>
                        </a:lnSpc>
                        <a:spcBef>
                          <a:spcPct val="0"/>
                        </a:spcBef>
                        <a:spcAft>
                          <a:spcPct val="0"/>
                        </a:spcAft>
                        <a:buClrTx/>
                        <a:buSzTx/>
                        <a:buFont typeface="Arial" charset="0"/>
                        <a:buNone/>
                        <a:tabLst/>
                      </a:pPr>
                      <a:r>
                        <a:rPr kumimoji="0" lang="ru-RU" altLang="en-US" sz="1600" b="0" i="0" u="none" strike="noStrike" cap="none" normalizeH="0" baseline="0" dirty="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投资回收期 </a:t>
                      </a:r>
                      <a:r>
                        <a:rPr kumimoji="0" lang="en-US" altLang="ru-RU" sz="1600" b="0" i="0" u="none" strike="noStrike" cap="none" normalizeH="0" baseline="0" dirty="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a:t>
                      </a:r>
                      <a:r>
                        <a:rPr kumimoji="0" lang="en-US" altLang="ru-RU" sz="2400" b="0" i="0" u="none" strike="noStrike" cap="none" normalizeH="0" baseline="0" dirty="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PBP</a:t>
                      </a:r>
                      <a:r>
                        <a:rPr kumimoji="0" lang="en-US" altLang="ru-RU" sz="1600" b="0" i="0" u="none" strike="noStrike" cap="none" normalizeH="0" baseline="0" dirty="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a:t>
                      </a:r>
                      <a:endParaRPr kumimoji="0" lang="ru-RU" altLang="en-US" sz="1600" b="0" i="0" u="none" strike="noStrike" cap="none" normalizeH="0" baseline="0" dirty="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51249" marR="51249" marT="0" marB="0" anchor="b" horzOverflow="overflow">
                    <a:lnL w="57150" cap="flat" cmpd="dbl" algn="ctr">
                      <a:solidFill>
                        <a:srgbClr val="000000"/>
                      </a:solidFill>
                      <a:prstDash val="solid"/>
                      <a:round/>
                      <a:headEnd type="none" w="med" len="med"/>
                      <a:tailEnd type="none" w="med" len="med"/>
                    </a:lnL>
                    <a:lnR>
                      <a:noFill/>
                    </a:lnR>
                    <a:lnT>
                      <a:noFill/>
                    </a:lnT>
                    <a:lnB w="19050" cap="flat" cmpd="sng" algn="ctr">
                      <a:solidFill>
                        <a:srgbClr val="000000"/>
                      </a:solidFill>
                      <a:prstDash val="dash"/>
                      <a:round/>
                      <a:headEnd type="none" w="med" len="med"/>
                      <a:tailEnd type="none" w="med" len="med"/>
                    </a:lnB>
                    <a:lnTlToBr>
                      <a:noFill/>
                    </a:lnTlToBr>
                    <a:lnBlToTr>
                      <a:noFill/>
                    </a:lnBlToTr>
                    <a:noFill/>
                  </a:tcPr>
                </a:tc>
                <a:tc>
                  <a:txBody>
                    <a:bodyPr/>
                    <a:lstStyle/>
                    <a:p>
                      <a:pPr marL="342900" marR="0" lvl="0" indent="-342900" algn="just" defTabSz="0" rtl="0" eaLnBrk="1" fontAlgn="base" latinLnBrk="0" hangingPunct="1">
                        <a:lnSpc>
                          <a:spcPct val="115000"/>
                        </a:lnSpc>
                        <a:spcBef>
                          <a:spcPct val="0"/>
                        </a:spcBef>
                        <a:spcAft>
                          <a:spcPct val="0"/>
                        </a:spcAft>
                        <a:buClrTx/>
                        <a:buSzTx/>
                        <a:buFont typeface="Symbol" pitchFamily="18" charset="2"/>
                        <a:buChar char=""/>
                        <a:tabLst/>
                      </a:pPr>
                      <a:r>
                        <a:rPr kumimoji="0" lang="ru-RU" altLang="en-US" sz="14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投资回收期 - 是指从项目的投建之日起，用项目所得的净收益偿还原始投资所需要的年限</a:t>
                      </a:r>
                      <a:r>
                        <a:rPr kumimoji="0" lang="zh-CN" altLang="en-US" sz="14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a:t>
                      </a:r>
                      <a:endParaRPr kumimoji="0" lang="ru-RU" altLang="en-US" sz="14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endParaRPr>
                    </a:p>
                  </a:txBody>
                  <a:tcPr marL="51249" marR="51249" marT="0" marB="0" horzOverflow="overflow">
                    <a:lnL>
                      <a:noFill/>
                    </a:lnL>
                    <a:lnR>
                      <a:noFill/>
                    </a:lnR>
                    <a:lnT>
                      <a:noFill/>
                    </a:lnT>
                    <a:lnB>
                      <a:noFill/>
                    </a:lnB>
                    <a:lnTlToBr>
                      <a:noFill/>
                    </a:lnTlToBr>
                    <a:lnBlToTr>
                      <a:noFill/>
                    </a:lnBlToTr>
                    <a:noFill/>
                  </a:tcPr>
                </a:tc>
              </a:tr>
              <a:tr h="420688">
                <a:tc>
                  <a:txBody>
                    <a:bodyPr/>
                    <a:lstStyle/>
                    <a:p>
                      <a:pPr marL="0" marR="0" lvl="0" indent="180975" algn="ctr" defTabSz="0" rtl="0" eaLnBrk="1" fontAlgn="base" latinLnBrk="0" hangingPunct="1">
                        <a:lnSpc>
                          <a:spcPct val="115000"/>
                        </a:lnSpc>
                        <a:spcBef>
                          <a:spcPct val="0"/>
                        </a:spcBef>
                        <a:spcAft>
                          <a:spcPct val="0"/>
                        </a:spcAft>
                        <a:buClrTx/>
                        <a:buSzTx/>
                        <a:buFont typeface="Arial" charset="0"/>
                        <a:buNone/>
                        <a:tabLst/>
                      </a:pPr>
                      <a:r>
                        <a:rPr kumimoji="0" lang="ru-RU" altLang="en-US" sz="2400" b="0" i="0" u="none" strike="noStrike" cap="none" normalizeH="0" baseline="0" smtClean="0">
                          <a:ln>
                            <a:noFill/>
                          </a:ln>
                          <a:solidFill>
                            <a:srgbClr val="FFFF49"/>
                          </a:solidFill>
                          <a:effectLst/>
                          <a:latin typeface="Times New Roman" pitchFamily="18" charset="0"/>
                          <a:ea typeface="SimSun" pitchFamily="2" charset="-122"/>
                          <a:cs typeface="Times New Roman" pitchFamily="18" charset="0"/>
                          <a:sym typeface="Times New Roman" pitchFamily="18" charset="0"/>
                        </a:rPr>
                        <a:t>4,2 </a:t>
                      </a:r>
                      <a:r>
                        <a:rPr kumimoji="0" lang="zh-CN" altLang="en-US" sz="2400" b="0" i="0" u="none" strike="noStrike" cap="none" normalizeH="0" baseline="0" smtClean="0">
                          <a:ln>
                            <a:noFill/>
                          </a:ln>
                          <a:solidFill>
                            <a:srgbClr val="FFFF49"/>
                          </a:solidFill>
                          <a:effectLst/>
                          <a:latin typeface="Times New Roman" pitchFamily="18" charset="0"/>
                          <a:ea typeface="SimSun" pitchFamily="2" charset="-122"/>
                          <a:sym typeface="Times New Roman" pitchFamily="18" charset="0"/>
                        </a:rPr>
                        <a:t>年</a:t>
                      </a:r>
                      <a:r>
                        <a:rPr kumimoji="0" lang="ru-RU" altLang="en-US" sz="2400" b="0" i="0" u="none" strike="noStrike" cap="none" normalizeH="0" baseline="0" smtClean="0">
                          <a:ln>
                            <a:noFill/>
                          </a:ln>
                          <a:solidFill>
                            <a:srgbClr val="FFFF49"/>
                          </a:solidFill>
                          <a:effectLst/>
                          <a:latin typeface="Times New Roman" pitchFamily="18" charset="0"/>
                          <a:ea typeface="SimSun" pitchFamily="2" charset="-122"/>
                          <a:cs typeface="Times New Roman" pitchFamily="18" charset="0"/>
                          <a:sym typeface="Times New Roman" pitchFamily="18" charset="0"/>
                        </a:rPr>
                        <a:t>.</a:t>
                      </a:r>
                      <a:endParaRPr kumimoji="0" lang="ru-RU" altLang="en-US" sz="2400" b="0" i="0" u="none" strike="noStrike" cap="none" normalizeH="0" baseline="0" smtClean="0">
                        <a:ln>
                          <a:noFill/>
                        </a:ln>
                        <a:solidFill>
                          <a:srgbClr val="FFFF49"/>
                        </a:solidFill>
                        <a:effectLst/>
                        <a:latin typeface="Calibri" pitchFamily="34" charset="0"/>
                        <a:ea typeface="SimSun" pitchFamily="2" charset="-122"/>
                        <a:cs typeface="Times New Roman" pitchFamily="18" charset="0"/>
                        <a:sym typeface="Times New Roman" pitchFamily="18" charset="0"/>
                      </a:endParaRPr>
                    </a:p>
                  </a:txBody>
                  <a:tcPr marL="51249" marR="51249" marT="0" marB="0" horzOverflow="overflow">
                    <a:lnL w="57150" cap="flat" cmpd="dbl" algn="ctr">
                      <a:solidFill>
                        <a:srgbClr val="000000"/>
                      </a:solidFill>
                      <a:prstDash val="solid"/>
                      <a:round/>
                      <a:headEnd type="none" w="med" len="med"/>
                      <a:tailEnd type="none" w="med" len="med"/>
                    </a:lnL>
                    <a:lnR>
                      <a:noFill/>
                    </a:lnR>
                    <a:lnT w="19050" cap="flat" cmpd="sng" algn="ctr">
                      <a:solidFill>
                        <a:srgbClr val="000000"/>
                      </a:solidFill>
                      <a:prstDash val="dash"/>
                      <a:round/>
                      <a:headEnd type="none" w="med" len="med"/>
                      <a:tailEnd type="none" w="med" len="med"/>
                    </a:lnT>
                    <a:lnB>
                      <a:noFill/>
                    </a:lnB>
                    <a:lnTlToBr>
                      <a:noFill/>
                    </a:lnTlToBr>
                    <a:lnBlToTr>
                      <a:noFill/>
                    </a:lnBlToTr>
                    <a:noFill/>
                  </a:tcPr>
                </a:tc>
                <a:tc>
                  <a:txBody>
                    <a:bodyPr/>
                    <a:lstStyle/>
                    <a:p>
                      <a:pPr marL="342900" marR="0" lvl="0" indent="-342900" algn="just" defTabSz="0" rtl="0" eaLnBrk="1" fontAlgn="base" latinLnBrk="0" hangingPunct="1">
                        <a:lnSpc>
                          <a:spcPct val="115000"/>
                        </a:lnSpc>
                        <a:spcBef>
                          <a:spcPct val="0"/>
                        </a:spcBef>
                        <a:spcAft>
                          <a:spcPct val="0"/>
                        </a:spcAft>
                        <a:buClrTx/>
                        <a:buSzTx/>
                        <a:buFont typeface="Symbol" pitchFamily="18" charset="2"/>
                        <a:buChar char=""/>
                        <a:tabLst/>
                      </a:pPr>
                      <a:r>
                        <a:rPr kumimoji="0" lang="ru-RU" altLang="en-US" sz="14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PBP </a:t>
                      </a:r>
                      <a:r>
                        <a:rPr kumimoji="0" lang="zh-CN" altLang="en-US" sz="14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不高于偿还负债的总期限</a:t>
                      </a:r>
                      <a:endParaRPr kumimoji="0" lang="zh-CN" altLang="en-US" sz="1400" b="0" i="0" u="none" strike="noStrike" cap="none" normalizeH="0" baseline="0" dirty="0" smtClean="0">
                        <a:ln>
                          <a:noFill/>
                        </a:ln>
                        <a:solidFill>
                          <a:srgbClr val="FFCC66"/>
                        </a:solidFill>
                        <a:effectLst/>
                        <a:latin typeface="Calibri" pitchFamily="34" charset="0"/>
                        <a:ea typeface="SimSun" pitchFamily="2" charset="-122"/>
                        <a:sym typeface="Calibri" pitchFamily="34" charset="0"/>
                      </a:endParaRPr>
                    </a:p>
                  </a:txBody>
                  <a:tcPr marL="51249" marR="51249" marT="0" marB="0" horzOverflow="overflow">
                    <a:lnL>
                      <a:noFill/>
                    </a:lnL>
                    <a:lnR>
                      <a:noFill/>
                    </a:lnR>
                    <a:lnT>
                      <a:noFill/>
                    </a:lnT>
                    <a:lnB>
                      <a:noFill/>
                    </a:lnB>
                    <a:lnTlToBr>
                      <a:noFill/>
                    </a:lnTlToBr>
                    <a:lnBlToTr>
                      <a:noFill/>
                    </a:lnBlToTr>
                    <a:noFill/>
                  </a:tcPr>
                </a:tc>
              </a:tr>
              <a:tr h="209550">
                <a:tc>
                  <a:txBody>
                    <a:bodyPr/>
                    <a:lstStyle/>
                    <a:p>
                      <a:pPr marL="0" marR="0" lvl="0" indent="180975" algn="just" defTabSz="0" rtl="0" eaLnBrk="1" fontAlgn="base" latinLnBrk="0" hangingPunct="1">
                        <a:lnSpc>
                          <a:spcPct val="115000"/>
                        </a:lnSpc>
                        <a:spcBef>
                          <a:spcPct val="0"/>
                        </a:spcBef>
                        <a:spcAft>
                          <a:spcPct val="0"/>
                        </a:spcAft>
                        <a:buClrTx/>
                        <a:buSzTx/>
                        <a:buFont typeface="Arial" charset="0"/>
                        <a:buNone/>
                        <a:tabLst/>
                      </a:pPr>
                      <a:endParaRPr kumimoji="0" lang="ru-RU" altLang="ru-RU" sz="400" b="0" i="0" u="none" strike="noStrike" cap="none" normalizeH="0" baseline="0" smtClean="0">
                        <a:ln>
                          <a:noFill/>
                        </a:ln>
                        <a:solidFill>
                          <a:srgbClr val="FFFFFF"/>
                        </a:solidFill>
                        <a:effectLst/>
                        <a:latin typeface="Times New Roman" pitchFamily="18" charset="0"/>
                        <a:ea typeface="SimSun" pitchFamily="2" charset="-122"/>
                        <a:cs typeface="Times New Roman" pitchFamily="18" charset="0"/>
                        <a:sym typeface="Times New Roman" pitchFamily="18" charset="0"/>
                      </a:endParaRPr>
                    </a:p>
                  </a:txBody>
                  <a:tcPr marL="51249" marR="51249" marT="0" marB="0" horzOverflow="overflow">
                    <a:lnL w="57150" cap="flat" cmpd="dbl"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just" defTabSz="0" rtl="0" eaLnBrk="1" fontAlgn="base" latinLnBrk="0" hangingPunct="1">
                        <a:lnSpc>
                          <a:spcPct val="115000"/>
                        </a:lnSpc>
                        <a:spcBef>
                          <a:spcPct val="0"/>
                        </a:spcBef>
                        <a:spcAft>
                          <a:spcPct val="0"/>
                        </a:spcAft>
                        <a:buClrTx/>
                        <a:buSzTx/>
                        <a:buFont typeface="Arial" charset="0"/>
                        <a:buNone/>
                        <a:tabLst/>
                      </a:pPr>
                      <a:endParaRPr kumimoji="0" lang="ru-RU" altLang="ru-RU" sz="14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endParaRPr>
                    </a:p>
                  </a:txBody>
                  <a:tcPr marL="51249" marR="51249" marT="0" marB="0" horzOverflow="overflow">
                    <a:lnL>
                      <a:noFill/>
                    </a:lnL>
                    <a:lnR>
                      <a:noFill/>
                    </a:lnR>
                    <a:lnT>
                      <a:noFill/>
                    </a:lnT>
                    <a:lnB>
                      <a:noFill/>
                    </a:lnB>
                    <a:lnTlToBr>
                      <a:noFill/>
                    </a:lnTlToBr>
                    <a:lnBlToTr>
                      <a:noFill/>
                    </a:lnBlToTr>
                    <a:noFill/>
                  </a:tcPr>
                </a:tc>
              </a:tr>
              <a:tr h="352425">
                <a:tc>
                  <a:txBody>
                    <a:bodyPr/>
                    <a:lstStyle/>
                    <a:p>
                      <a:pPr marL="0" marR="0" lvl="0" indent="180975" algn="ctr" defTabSz="0" rtl="0" eaLnBrk="1" fontAlgn="base" latinLnBrk="0" hangingPunct="1">
                        <a:lnSpc>
                          <a:spcPct val="115000"/>
                        </a:lnSpc>
                        <a:spcBef>
                          <a:spcPct val="0"/>
                        </a:spcBef>
                        <a:spcAft>
                          <a:spcPct val="0"/>
                        </a:spcAft>
                        <a:buClrTx/>
                        <a:buSzTx/>
                        <a:buFont typeface="Arial" charset="0"/>
                        <a:buNone/>
                        <a:tabLst/>
                      </a:pPr>
                      <a:r>
                        <a:rPr kumimoji="0" lang="ru-RU" altLang="en-US" sz="16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投资收益率</a:t>
                      </a:r>
                      <a:r>
                        <a:rPr kumimoji="0" lang="zh-CN" altLang="en-US" sz="1600" b="0" i="0" u="none" strike="noStrike" cap="none" normalizeH="0" baseline="0" smtClean="0">
                          <a:ln>
                            <a:noFill/>
                          </a:ln>
                          <a:solidFill>
                            <a:srgbClr val="FFCC66"/>
                          </a:solidFill>
                          <a:effectLst/>
                          <a:latin typeface="Times New Roman" pitchFamily="18" charset="0"/>
                          <a:ea typeface="SimSun" pitchFamily="2" charset="-122"/>
                          <a:sym typeface="Times New Roman" pitchFamily="18" charset="0"/>
                        </a:rPr>
                        <a:t>指数</a:t>
                      </a:r>
                      <a:r>
                        <a:rPr kumimoji="0" lang="ru-RU" altLang="en-US" sz="16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 (</a:t>
                      </a:r>
                      <a:r>
                        <a:rPr kumimoji="0" lang="en-US" altLang="ru-RU" sz="24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PI</a:t>
                      </a:r>
                      <a:r>
                        <a:rPr kumimoji="0" lang="en-US" altLang="ru-RU" sz="1600" b="0" i="0" u="none" strike="noStrike" cap="none" normalizeH="0" baseline="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a:t>
                      </a:r>
                      <a:endParaRPr kumimoji="0" lang="ru-RU" altLang="en-US" sz="1600" b="0" i="0" u="none" strike="noStrike" cap="none" normalizeH="0" baseline="0" smtClean="0">
                        <a:ln>
                          <a:noFill/>
                        </a:ln>
                        <a:solidFill>
                          <a:srgbClr val="FFCC66"/>
                        </a:solidFill>
                        <a:effectLst/>
                        <a:latin typeface="Calibri" pitchFamily="34" charset="0"/>
                        <a:ea typeface="SimSun" pitchFamily="2" charset="-122"/>
                        <a:cs typeface="Times New Roman" pitchFamily="18" charset="0"/>
                        <a:sym typeface="Times New Roman" pitchFamily="18" charset="0"/>
                      </a:endParaRPr>
                    </a:p>
                  </a:txBody>
                  <a:tcPr marL="51249" marR="51249" marT="0" marB="0" horzOverflow="overflow">
                    <a:lnL w="57150" cap="flat" cmpd="dbl" algn="ctr">
                      <a:solidFill>
                        <a:srgbClr val="000000"/>
                      </a:solidFill>
                      <a:prstDash val="solid"/>
                      <a:round/>
                      <a:headEnd type="none" w="med" len="med"/>
                      <a:tailEnd type="none" w="med" len="med"/>
                    </a:lnL>
                    <a:lnR>
                      <a:noFill/>
                    </a:lnR>
                    <a:lnT>
                      <a:noFill/>
                    </a:lnT>
                    <a:lnB w="19050" cap="flat" cmpd="sng" algn="ctr">
                      <a:solidFill>
                        <a:srgbClr val="000000"/>
                      </a:solidFill>
                      <a:prstDash val="dash"/>
                      <a:round/>
                      <a:headEnd type="none" w="med" len="med"/>
                      <a:tailEnd type="none" w="med" len="med"/>
                    </a:lnB>
                    <a:lnTlToBr>
                      <a:noFill/>
                    </a:lnTlToBr>
                    <a:lnBlToTr>
                      <a:noFill/>
                    </a:lnBlToTr>
                    <a:noFill/>
                  </a:tcPr>
                </a:tc>
                <a:tc rowSpan="2">
                  <a:txBody>
                    <a:bodyPr/>
                    <a:lstStyle/>
                    <a:p>
                      <a:pPr marL="342900" marR="0" lvl="0" indent="-342900" algn="just" defTabSz="0" rtl="0" eaLnBrk="1" fontAlgn="base" latinLnBrk="0" hangingPunct="1">
                        <a:lnSpc>
                          <a:spcPct val="115000"/>
                        </a:lnSpc>
                        <a:spcBef>
                          <a:spcPct val="0"/>
                        </a:spcBef>
                        <a:spcAft>
                          <a:spcPct val="0"/>
                        </a:spcAft>
                        <a:buClrTx/>
                        <a:buSzTx/>
                        <a:buFont typeface="Symbol" pitchFamily="18" charset="2"/>
                        <a:buChar char=""/>
                        <a:tabLst/>
                      </a:pPr>
                      <a:r>
                        <a:rPr kumimoji="0" lang="ru-RU" altLang="en-US" sz="14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PI大于</a:t>
                      </a:r>
                      <a:r>
                        <a:rPr kumimoji="0" lang="zh-CN" altLang="en-US" sz="14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1，表明项目产生的收入投资所得在可以接受的水平。</a:t>
                      </a:r>
                    </a:p>
                  </a:txBody>
                  <a:tcPr marL="51249" marR="51249" marT="0" marB="0" horzOverflow="overflow">
                    <a:lnL>
                      <a:noFill/>
                    </a:lnL>
                    <a:lnR>
                      <a:noFill/>
                    </a:lnR>
                    <a:lnT>
                      <a:noFill/>
                    </a:lnT>
                    <a:lnB>
                      <a:noFill/>
                    </a:lnB>
                    <a:lnTlToBr>
                      <a:noFill/>
                    </a:lnTlToBr>
                    <a:lnBlToTr>
                      <a:noFill/>
                    </a:lnBlToTr>
                    <a:noFill/>
                  </a:tcPr>
                </a:tc>
              </a:tr>
              <a:tr h="350838">
                <a:tc>
                  <a:txBody>
                    <a:bodyPr/>
                    <a:lstStyle/>
                    <a:p>
                      <a:pPr marL="0" marR="0" lvl="0" indent="180975" algn="ctr" defTabSz="0" rtl="0" eaLnBrk="1" fontAlgn="base" latinLnBrk="0" hangingPunct="1">
                        <a:lnSpc>
                          <a:spcPct val="115000"/>
                        </a:lnSpc>
                        <a:spcBef>
                          <a:spcPct val="0"/>
                        </a:spcBef>
                        <a:spcAft>
                          <a:spcPct val="0"/>
                        </a:spcAft>
                        <a:buClrTx/>
                        <a:buSzTx/>
                        <a:buFont typeface="Arial" charset="0"/>
                        <a:buNone/>
                        <a:tabLst/>
                      </a:pPr>
                      <a:r>
                        <a:rPr kumimoji="0" lang="ru-RU" altLang="zh-CN" sz="2400" b="0" i="0" u="none" strike="noStrike" cap="none" normalizeH="0" baseline="0" dirty="0" smtClean="0">
                          <a:ln>
                            <a:noFill/>
                          </a:ln>
                          <a:solidFill>
                            <a:srgbClr val="FFFF49"/>
                          </a:solidFill>
                          <a:effectLst/>
                          <a:latin typeface="Times New Roman" pitchFamily="18" charset="0"/>
                          <a:ea typeface="SimSun" pitchFamily="2" charset="-122"/>
                          <a:cs typeface="Times New Roman" pitchFamily="18" charset="0"/>
                          <a:sym typeface="Times New Roman" pitchFamily="18" charset="0"/>
                        </a:rPr>
                        <a:t>2,72</a:t>
                      </a:r>
                    </a:p>
                  </a:txBody>
                  <a:tcPr marL="51249" marR="51249" marT="0" marB="0" horzOverflow="overflow">
                    <a:lnL w="57150" cap="flat" cmpd="dbl" algn="ctr">
                      <a:solidFill>
                        <a:srgbClr val="000000"/>
                      </a:solidFill>
                      <a:prstDash val="solid"/>
                      <a:round/>
                      <a:headEnd type="none" w="med" len="med"/>
                      <a:tailEnd type="none" w="med" len="med"/>
                    </a:lnL>
                    <a:lnR>
                      <a:noFill/>
                    </a:lnR>
                    <a:lnT w="19050" cap="flat" cmpd="sng" algn="ctr">
                      <a:solidFill>
                        <a:srgbClr val="000000"/>
                      </a:solidFill>
                      <a:prstDash val="dash"/>
                      <a:round/>
                      <a:headEnd type="none" w="med" len="med"/>
                      <a:tailEnd type="none" w="med" len="med"/>
                    </a:lnT>
                    <a:lnB>
                      <a:noFill/>
                    </a:lnB>
                    <a:lnTlToBr>
                      <a:noFill/>
                    </a:lnTlToBr>
                    <a:lnBlToTr>
                      <a:noFill/>
                    </a:lnBlToTr>
                    <a:noFill/>
                  </a:tcPr>
                </a:tc>
                <a:tc vMerge="1">
                  <a:txBody>
                    <a:bodyPr/>
                    <a:lstStyle/>
                    <a:p>
                      <a:endParaRPr lang="ru-RU"/>
                    </a:p>
                  </a:txBody>
                  <a:tcPr/>
                </a:tc>
              </a:tr>
              <a:tr h="1765300">
                <a:tc gridSpan="2">
                  <a:txBody>
                    <a:bodyPr/>
                    <a:lstStyle/>
                    <a:p>
                      <a:pPr marL="0" marR="0" lvl="0" indent="180975" algn="just" defTabSz="0" rtl="0" eaLnBrk="1" fontAlgn="base" latinLnBrk="0" hangingPunct="1">
                        <a:lnSpc>
                          <a:spcPct val="115000"/>
                        </a:lnSpc>
                        <a:spcBef>
                          <a:spcPct val="0"/>
                        </a:spcBef>
                        <a:spcAft>
                          <a:spcPct val="0"/>
                        </a:spcAft>
                        <a:buClrTx/>
                        <a:buSzTx/>
                        <a:buFont typeface="Arial" charset="0"/>
                        <a:buNone/>
                        <a:tabLst/>
                      </a:pPr>
                      <a:endParaRPr kumimoji="0" lang="ru-RU" altLang="zh-CN" sz="1600" b="1"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endParaRPr>
                    </a:p>
                    <a:p>
                      <a:pPr marL="0" marR="0" lvl="0" indent="180975" algn="just" defTabSz="0" rtl="0" eaLnBrk="1" fontAlgn="base" latinLnBrk="0" hangingPunct="1">
                        <a:lnSpc>
                          <a:spcPct val="115000"/>
                        </a:lnSpc>
                        <a:spcBef>
                          <a:spcPct val="0"/>
                        </a:spcBef>
                        <a:spcAft>
                          <a:spcPct val="0"/>
                        </a:spcAft>
                        <a:buClrTx/>
                        <a:buSzTx/>
                        <a:buFont typeface="Arial" charset="0"/>
                        <a:buNone/>
                        <a:tabLst/>
                      </a:pPr>
                      <a:endParaRPr kumimoji="0" lang="ru-RU" altLang="zh-CN" sz="1600" b="1"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endParaRPr>
                    </a:p>
                    <a:p>
                      <a:pPr marL="0" marR="0" lvl="0" indent="180975" algn="just" defTabSz="0" rtl="0" eaLnBrk="1" fontAlgn="base" latinLnBrk="0" hangingPunct="1">
                        <a:lnSpc>
                          <a:spcPct val="115000"/>
                        </a:lnSpc>
                        <a:spcBef>
                          <a:spcPct val="0"/>
                        </a:spcBef>
                        <a:spcAft>
                          <a:spcPct val="0"/>
                        </a:spcAft>
                        <a:buClrTx/>
                        <a:buSzTx/>
                        <a:buFont typeface="Arial" charset="0"/>
                        <a:buNone/>
                        <a:tabLst/>
                      </a:pPr>
                      <a:r>
                        <a:rPr kumimoji="0" lang="zh-CN" altLang="en-US" sz="1800" b="1"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结论</a:t>
                      </a:r>
                      <a:r>
                        <a:rPr kumimoji="0" lang="ru-RU" altLang="en-US" sz="1800" b="1" i="0" u="none" strike="noStrike" cap="none" normalizeH="0" baseline="0" dirty="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a:t>
                      </a:r>
                      <a:r>
                        <a:rPr kumimoji="0" lang="ru-RU" altLang="en-US" sz="1800" b="0" i="0" u="none" strike="noStrike" cap="none" normalizeH="0" baseline="0" dirty="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 </a:t>
                      </a:r>
                      <a:r>
                        <a:rPr kumimoji="0" lang="zh-CN" altLang="en-US" sz="18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在计算开支和收益后得出项目是可行的，财务风险在平均水平。</a:t>
                      </a:r>
                    </a:p>
                    <a:p>
                      <a:pPr marL="0" marR="0" lvl="0" indent="180975" algn="l" defTabSz="0" rtl="0" eaLnBrk="1" fontAlgn="base" latinLnBrk="0" hangingPunct="1">
                        <a:lnSpc>
                          <a:spcPct val="100000"/>
                        </a:lnSpc>
                        <a:spcBef>
                          <a:spcPct val="0"/>
                        </a:spcBef>
                        <a:spcAft>
                          <a:spcPct val="0"/>
                        </a:spcAft>
                        <a:buClrTx/>
                        <a:buSzTx/>
                        <a:buFont typeface="Arial" charset="0"/>
                        <a:buNone/>
                        <a:tabLst/>
                      </a:pPr>
                      <a:r>
                        <a:rPr kumimoji="0" lang="ru-RU" altLang="en-US" sz="1800" b="0" i="0" u="none" strike="noStrike" cap="none" normalizeH="0" baseline="0" dirty="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根据业务计划的4.2年期的项目投资回报的框架，对投资者（贷款人）回报的投资（贷款）和贷款利息</a:t>
                      </a:r>
                      <a:r>
                        <a:rPr kumimoji="0" lang="zh-CN" altLang="en-US" sz="18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共为1亿8283万美元。</a:t>
                      </a:r>
                    </a:p>
                    <a:p>
                      <a:pPr marL="0" marR="0" lvl="0" indent="180975" algn="l" defTabSz="0" rtl="0" eaLnBrk="1" fontAlgn="base" latinLnBrk="0" hangingPunct="1">
                        <a:lnSpc>
                          <a:spcPct val="100000"/>
                        </a:lnSpc>
                        <a:spcBef>
                          <a:spcPct val="0"/>
                        </a:spcBef>
                        <a:spcAft>
                          <a:spcPct val="0"/>
                        </a:spcAft>
                        <a:buClrTx/>
                        <a:buSzTx/>
                        <a:buFont typeface="Arial" charset="0"/>
                        <a:buNone/>
                        <a:tabLst/>
                      </a:pPr>
                      <a:r>
                        <a:rPr kumimoji="0" lang="ru-RU" altLang="en-US" sz="1800" b="0" i="0" u="none" strike="noStrike" cap="none" normalizeH="0" baseline="0" dirty="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2018 </a:t>
                      </a:r>
                      <a:r>
                        <a:rPr kumimoji="0" lang="zh-CN" altLang="en-US" sz="18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年</a:t>
                      </a:r>
                      <a:r>
                        <a:rPr kumimoji="0" lang="ru-RU" altLang="en-US" sz="1800" b="0" i="0" u="none" strike="noStrike" cap="none" normalizeH="0" baseline="0" dirty="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 – </a:t>
                      </a:r>
                      <a:r>
                        <a:rPr kumimoji="0" lang="en-US" altLang="en-US" sz="1800" b="0" i="0" u="none" strike="noStrike" cap="none" normalizeH="0" baseline="0" dirty="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95</a:t>
                      </a:r>
                      <a:r>
                        <a:rPr kumimoji="0" lang="ru-RU" altLang="en-US" sz="1800" b="0" i="0" u="none" strike="noStrike" cap="none" normalizeH="0" baseline="0" dirty="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 </a:t>
                      </a:r>
                      <a:r>
                        <a:rPr kumimoji="0" lang="zh-CN" altLang="en-US" sz="18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万</a:t>
                      </a:r>
                      <a:r>
                        <a:rPr kumimoji="0" lang="en-US" altLang="zh-CN" sz="18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4</a:t>
                      </a:r>
                      <a:r>
                        <a:rPr kumimoji="0" lang="zh-CN" altLang="en-US" sz="18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000</a:t>
                      </a:r>
                      <a:r>
                        <a:rPr kumimoji="0" lang="zh-CN" altLang="en-US" sz="18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美元</a:t>
                      </a:r>
                      <a:r>
                        <a:rPr kumimoji="0" lang="ru-RU" altLang="en-US" sz="1800" b="0" i="0" u="none" strike="noStrike" cap="none" normalizeH="0" baseline="0" dirty="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 2019</a:t>
                      </a:r>
                      <a:r>
                        <a:rPr kumimoji="0" lang="zh-CN" altLang="en-US" sz="18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年</a:t>
                      </a:r>
                      <a:r>
                        <a:rPr kumimoji="0" lang="ru-RU" altLang="zh-CN" sz="18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 </a:t>
                      </a:r>
                      <a:r>
                        <a:rPr kumimoji="0" lang="ru-RU" altLang="en-US" sz="1800" b="0" i="0" u="none" strike="noStrike" cap="none" normalizeH="0" baseline="0" dirty="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 </a:t>
                      </a:r>
                      <a:r>
                        <a:rPr kumimoji="0" lang="en-US" altLang="en-US" sz="1800" b="0" i="0" u="none" strike="noStrike" cap="none" normalizeH="0" baseline="0" dirty="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1461</a:t>
                      </a:r>
                      <a:r>
                        <a:rPr kumimoji="0" lang="zh-CN" altLang="en-US" sz="18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万</a:t>
                      </a:r>
                      <a:r>
                        <a:rPr kumimoji="0" lang="en-US" altLang="zh-CN" sz="18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3</a:t>
                      </a:r>
                      <a:r>
                        <a:rPr kumimoji="0" lang="zh-CN" altLang="en-US" sz="18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000</a:t>
                      </a:r>
                      <a:r>
                        <a:rPr kumimoji="0" lang="zh-CN" altLang="en-US" sz="18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美元</a:t>
                      </a:r>
                      <a:r>
                        <a:rPr kumimoji="0" lang="ru-RU" altLang="en-US" sz="1800" b="0" i="0" u="none" strike="noStrike" cap="none" normalizeH="0" baseline="0" dirty="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 2020</a:t>
                      </a:r>
                      <a:r>
                        <a:rPr kumimoji="0" lang="zh-CN" altLang="en-US" sz="18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年</a:t>
                      </a:r>
                      <a:r>
                        <a:rPr kumimoji="0" lang="ru-RU" altLang="zh-CN" sz="18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 </a:t>
                      </a:r>
                      <a:r>
                        <a:rPr kumimoji="0" lang="ru-RU" altLang="en-US" sz="1800" b="0" i="0" u="none" strike="noStrike" cap="none" normalizeH="0" baseline="0" dirty="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 </a:t>
                      </a:r>
                      <a:r>
                        <a:rPr kumimoji="0" lang="en-US" altLang="en-US" sz="1800" b="0" i="0" u="none" strike="noStrike" cap="none" normalizeH="0" baseline="0" dirty="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4896</a:t>
                      </a:r>
                      <a:r>
                        <a:rPr kumimoji="0" lang="zh-CN" altLang="en-US" sz="18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万</a:t>
                      </a:r>
                      <a:r>
                        <a:rPr kumimoji="0" lang="zh-CN" altLang="en-US" sz="18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美</a:t>
                      </a:r>
                      <a:r>
                        <a:rPr kumimoji="0" lang="zh-CN" altLang="en-US" sz="18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元</a:t>
                      </a:r>
                      <a:endParaRPr kumimoji="0" lang="en-US" altLang="zh-CN" sz="18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endParaRPr>
                    </a:p>
                    <a:p>
                      <a:pPr marL="0" marR="0" lvl="0" indent="180975" algn="l" defTabSz="0" rtl="0" eaLnBrk="1" fontAlgn="base" latinLnBrk="0" hangingPunct="1">
                        <a:lnSpc>
                          <a:spcPct val="100000"/>
                        </a:lnSpc>
                        <a:spcBef>
                          <a:spcPct val="0"/>
                        </a:spcBef>
                        <a:spcAft>
                          <a:spcPct val="0"/>
                        </a:spcAft>
                        <a:buClrTx/>
                        <a:buSzTx/>
                        <a:buFont typeface="Arial" charset="0"/>
                        <a:buNone/>
                        <a:tabLst/>
                      </a:pPr>
                      <a:r>
                        <a:rPr kumimoji="0" lang="ru-RU" altLang="en-US" sz="1800" b="0" i="0" u="none" strike="noStrike" cap="none" normalizeH="0" baseline="0" dirty="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202</a:t>
                      </a:r>
                      <a:r>
                        <a:rPr kumimoji="0" lang="en-US" altLang="en-US" sz="1800" b="0" i="0" u="none" strike="noStrike" cap="none" normalizeH="0" baseline="0" dirty="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1</a:t>
                      </a:r>
                      <a:r>
                        <a:rPr kumimoji="0" lang="zh-CN" altLang="en-US" sz="18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年</a:t>
                      </a:r>
                      <a:r>
                        <a:rPr kumimoji="0" lang="ru-RU" altLang="zh-CN" sz="18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 </a:t>
                      </a:r>
                      <a:r>
                        <a:rPr kumimoji="0" lang="ru-RU" altLang="en-US" sz="1800" b="0" i="0" u="none" strike="noStrike" cap="none" normalizeH="0" baseline="0" dirty="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 </a:t>
                      </a:r>
                      <a:r>
                        <a:rPr kumimoji="0" lang="en-US" altLang="en-US" sz="1800" b="0" i="0" u="none" strike="noStrike" cap="none" normalizeH="0" baseline="0" dirty="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11830</a:t>
                      </a:r>
                      <a:r>
                        <a:rPr kumimoji="0" lang="zh-CN" altLang="en-US" sz="18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万美元</a:t>
                      </a:r>
                      <a:endParaRPr kumimoji="0" lang="zh-CN" altLang="en-US" sz="18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endParaRPr>
                    </a:p>
                    <a:p>
                      <a:pPr marL="0" marR="0" lvl="0" indent="180975" algn="l" defTabSz="0" rtl="0" eaLnBrk="1" fontAlgn="base" latinLnBrk="0" hangingPunct="1">
                        <a:lnSpc>
                          <a:spcPct val="100000"/>
                        </a:lnSpc>
                        <a:spcBef>
                          <a:spcPct val="0"/>
                        </a:spcBef>
                        <a:spcAft>
                          <a:spcPct val="0"/>
                        </a:spcAft>
                        <a:buClrTx/>
                        <a:buSzTx/>
                        <a:buFont typeface="Arial" charset="0"/>
                        <a:buNone/>
                        <a:tabLst/>
                      </a:pPr>
                      <a:r>
                        <a:rPr kumimoji="0" lang="ru-RU" altLang="en-US" sz="1800" b="0" i="0" u="none" strike="noStrike" cap="none" normalizeH="0" baseline="0" dirty="0" smtClean="0">
                          <a:ln>
                            <a:noFill/>
                          </a:ln>
                          <a:solidFill>
                            <a:srgbClr val="FFCC66"/>
                          </a:solidFill>
                          <a:effectLst/>
                          <a:latin typeface="Times New Roman" pitchFamily="18" charset="0"/>
                          <a:ea typeface="SimSun" pitchFamily="2" charset="-122"/>
                          <a:cs typeface="Times New Roman" pitchFamily="18" charset="0"/>
                          <a:sym typeface="Times New Roman" pitchFamily="18" charset="0"/>
                        </a:rPr>
                        <a:t>每年5％的税率贷款利息 – 2627</a:t>
                      </a:r>
                      <a:r>
                        <a:rPr kumimoji="0" lang="zh-CN" altLang="en-US" sz="1800" b="0" i="0" u="none" strike="noStrike" cap="none" normalizeH="0" baseline="0" dirty="0" smtClean="0">
                          <a:ln>
                            <a:noFill/>
                          </a:ln>
                          <a:solidFill>
                            <a:srgbClr val="FFCC66"/>
                          </a:solidFill>
                          <a:effectLst/>
                          <a:latin typeface="Times New Roman" pitchFamily="18" charset="0"/>
                          <a:ea typeface="SimSun" pitchFamily="2" charset="-122"/>
                          <a:sym typeface="Times New Roman" pitchFamily="18" charset="0"/>
                        </a:rPr>
                        <a:t>万5千美元。</a:t>
                      </a:r>
                    </a:p>
                  </a:txBody>
                  <a:tcPr marL="51249" marR="51249" marT="0" marB="0" horzOverflow="overflow">
                    <a:lnL>
                      <a:noFill/>
                    </a:lnL>
                    <a:lnR>
                      <a:noFill/>
                    </a:lnR>
                    <a:lnT>
                      <a:noFill/>
                    </a:lnT>
                    <a:lnB>
                      <a:noFill/>
                    </a:lnB>
                    <a:lnTlToBr>
                      <a:noFill/>
                    </a:lnTlToBr>
                    <a:lnBlToTr>
                      <a:noFill/>
                    </a:lnBlToTr>
                    <a:noFill/>
                  </a:tcPr>
                </a:tc>
                <a:tc hMerge="1">
                  <a:txBody>
                    <a:bodyPr/>
                    <a:lstStyle/>
                    <a:p>
                      <a:endParaRPr lang="ru-RU"/>
                    </a:p>
                  </a:txBody>
                  <a:tcPr/>
                </a:tc>
              </a:tr>
            </a:tbl>
          </a:graphicData>
        </a:graphic>
      </p:graphicFrame>
      <p:sp>
        <p:nvSpPr>
          <p:cNvPr id="4" name="Номер слайда 4"/>
          <p:cNvSpPr>
            <a:spLocks noGrp="1" noChangeArrowheads="1"/>
          </p:cNvSpPr>
          <p:nvPr/>
        </p:nvSpPr>
        <p:spPr bwMode="auto">
          <a:xfrm>
            <a:off x="6937375" y="6245225"/>
            <a:ext cx="1901825" cy="476250"/>
          </a:xfrm>
          <a:prstGeom prst="rect">
            <a:avLst/>
          </a:prstGeom>
          <a:noFill/>
          <a:ln w="9525">
            <a:noFill/>
            <a:miter lim="800000"/>
            <a:headEnd/>
            <a:tailEnd/>
          </a:ln>
        </p:spPr>
        <p:txBody>
          <a:bodyPr/>
          <a:lstStyle/>
          <a:p>
            <a:pPr algn="r">
              <a:buFont typeface="Arial" charset="0"/>
              <a:buNone/>
            </a:pPr>
            <a:fld id="{20BB0616-1EC5-4F14-ACCE-2C6CC32C8677}" type="slidenum">
              <a:rPr lang="ru-RU" altLang="zh-CN" sz="1400">
                <a:solidFill>
                  <a:srgbClr val="FFCC66"/>
                </a:solidFill>
                <a:latin typeface="+mn-lt"/>
                <a:cs typeface="Times New Roman" pitchFamily="18" charset="0"/>
              </a:rPr>
              <a:pPr algn="r">
                <a:buFont typeface="Arial" charset="0"/>
                <a:buNone/>
              </a:pPr>
              <a:t>9</a:t>
            </a:fld>
            <a:endParaRPr lang="ru-RU" altLang="zh-CN" sz="2000" dirty="0">
              <a:solidFill>
                <a:srgbClr val="FFCC66"/>
              </a:solidFill>
              <a:latin typeface="+mn-lt"/>
              <a:cs typeface="Times New Roman" pitchFamily="18" charset="0"/>
            </a:endParaRPr>
          </a:p>
        </p:txBody>
      </p:sp>
      <p:sp>
        <p:nvSpPr>
          <p:cNvPr id="5" name="Нижний колонтитул 3"/>
          <p:cNvSpPr>
            <a:spLocks noGrp="1"/>
          </p:cNvSpPr>
          <p:nvPr>
            <p:ph type="ftr" sz="quarter" idx="11"/>
          </p:nvPr>
        </p:nvSpPr>
        <p:spPr>
          <a:xfrm>
            <a:off x="2771800" y="6245225"/>
            <a:ext cx="4104456" cy="352127"/>
          </a:xfrm>
        </p:spPr>
        <p:txBody>
          <a:bodyPr/>
          <a:lstStyle/>
          <a:p>
            <a:pPr>
              <a:defRPr/>
            </a:pPr>
            <a:r>
              <a:rPr lang="de-DE" dirty="0"/>
              <a:t>Firma </a:t>
            </a:r>
            <a:r>
              <a:rPr lang="de-DE" dirty="0" smtClean="0"/>
              <a:t>Master</a:t>
            </a:r>
            <a:r>
              <a:rPr lang="ru-RU" dirty="0" smtClean="0"/>
              <a:t>,</a:t>
            </a:r>
            <a:r>
              <a:rPr lang="en-US" dirty="0" smtClean="0"/>
              <a:t> Ltd</a:t>
            </a:r>
            <a:r>
              <a:rPr lang="ru-RU" dirty="0" smtClean="0"/>
              <a:t>, © </a:t>
            </a:r>
            <a:r>
              <a:rPr lang="en-US" dirty="0" err="1" smtClean="0"/>
              <a:t>Harlov</a:t>
            </a:r>
            <a:r>
              <a:rPr lang="en-US" dirty="0" smtClean="0"/>
              <a:t> Y.P., </a:t>
            </a:r>
            <a:r>
              <a:rPr lang="en-US" dirty="0" err="1" smtClean="0"/>
              <a:t>Masaev</a:t>
            </a:r>
            <a:r>
              <a:rPr lang="en-US" dirty="0" smtClean="0"/>
              <a:t> S.N.</a:t>
            </a:r>
            <a:endParaRPr lang="de-DE" dirty="0"/>
          </a:p>
        </p:txBody>
      </p:sp>
    </p:spTree>
  </p:cSld>
  <p:clrMapOvr>
    <a:masterClrMapping/>
  </p:clrMapOvr>
</p:sld>
</file>

<file path=ppt/theme/theme1.xml><?xml version="1.0" encoding="utf-8"?>
<a:theme xmlns:a="http://schemas.openxmlformats.org/drawingml/2006/main" name="Трава">
  <a:themeElements>
    <a:clrScheme name="Другая 1">
      <a:dk1>
        <a:srgbClr val="0040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Трава">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800" b="0" i="0" u="none" strike="noStrike" cap="none" normalizeH="0" baseline="0" smtClean="0">
            <a:ln>
              <a:noFill/>
            </a:ln>
            <a:solidFill>
              <a:schemeClr val="folHlink"/>
            </a:solidFill>
            <a:effectLst>
              <a:outerShdw blurRad="38100" dist="38100" dir="2700000" algn="tl">
                <a:srgbClr val="000000">
                  <a:alpha val="43137"/>
                </a:srgbClr>
              </a:outerShdw>
            </a:effectLst>
            <a:latin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800" b="0" i="0" u="none" strike="noStrike" cap="none" normalizeH="0" baseline="0" smtClean="0">
            <a:ln>
              <a:noFill/>
            </a:ln>
            <a:solidFill>
              <a:schemeClr val="folHlink"/>
            </a:solidFill>
            <a:effectLst>
              <a:outerShdw blurRad="38100" dist="38100" dir="2700000" algn="tl">
                <a:srgbClr val="000000">
                  <a:alpha val="43137"/>
                </a:srgbClr>
              </a:outerShdw>
            </a:effectLst>
            <a:latin typeface="Arial Unicode MS" pitchFamily="34" charset="-128"/>
          </a:defRPr>
        </a:defPPr>
      </a:lstStyle>
    </a:lnDef>
  </a:objectDefaults>
  <a:extraClrSchemeLst>
    <a:extraClrScheme>
      <a:clrScheme name="Трава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Трава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Трава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Трава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Трава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Трава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Трава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32404</TotalTime>
  <Words>6234</Words>
  <Application>Microsoft Office PowerPoint</Application>
  <PresentationFormat>Экран (4:3)</PresentationFormat>
  <Paragraphs>1515</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Трава</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vector>
  </TitlesOfParts>
  <Company>SibSTU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Michel Dorrer</dc:creator>
  <cp:lastModifiedBy>User</cp:lastModifiedBy>
  <cp:revision>1306</cp:revision>
  <cp:lastPrinted>2015-09-15T06:55:15Z</cp:lastPrinted>
  <dcterms:created xsi:type="dcterms:W3CDTF">2003-11-29T05:38:44Z</dcterms:created>
  <dcterms:modified xsi:type="dcterms:W3CDTF">2016-04-19T08:11:29Z</dcterms:modified>
</cp:coreProperties>
</file>